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55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9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73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1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168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472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3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403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328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1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89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499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848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497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988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441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15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594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536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815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14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88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42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069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869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444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394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3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022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649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250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88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28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249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905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187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446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954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846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72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753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4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45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23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34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07662-581A-4854-B03C-26D1AC1EA7DF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73784-572B-4095-B48A-5E8A740FF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14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bbc.co.uk/skillswise/topic/adverb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6439"/>
            <a:ext cx="10515600" cy="58905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XCCW Joined 1a" panose="03050602040000000000" pitchFamily="66" charset="0"/>
              </a:rPr>
              <a:t>I hope that you are all well! We are missing you all and can’t wait to see you back at school! </a:t>
            </a:r>
          </a:p>
          <a:p>
            <a:pPr marL="0" indent="0">
              <a:buNone/>
            </a:pPr>
            <a:endParaRPr lang="en-GB" dirty="0">
              <a:latin typeface="XCCW Joined 1a" panose="03050602040000000000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XCCW Joined 1a" panose="03050602040000000000" pitchFamily="66" charset="0"/>
              </a:rPr>
              <a:t>This week we will be focusing on play script writing. </a:t>
            </a:r>
          </a:p>
          <a:p>
            <a:pPr marL="0" indent="0">
              <a:buNone/>
            </a:pPr>
            <a:r>
              <a:rPr lang="en-GB" b="1" u="sng" dirty="0" smtClean="0">
                <a:latin typeface="XCCW Joined 1a" panose="03050602040000000000" pitchFamily="66" charset="0"/>
              </a:rPr>
              <a:t>Day one </a:t>
            </a:r>
            <a:r>
              <a:rPr lang="en-GB" dirty="0" smtClean="0">
                <a:latin typeface="XCCW Joined 1a" panose="03050602040000000000" pitchFamily="66" charset="0"/>
              </a:rPr>
              <a:t>– We will look at the features of play scripts and you will be asked to identify the features. </a:t>
            </a:r>
          </a:p>
          <a:p>
            <a:pPr marL="0" indent="0">
              <a:buNone/>
            </a:pPr>
            <a:r>
              <a:rPr lang="en-GB" b="1" u="sng" dirty="0" smtClean="0">
                <a:latin typeface="XCCW Joined 1a" panose="03050602040000000000" pitchFamily="66" charset="0"/>
              </a:rPr>
              <a:t>Day two </a:t>
            </a:r>
            <a:r>
              <a:rPr lang="en-GB" dirty="0" smtClean="0">
                <a:latin typeface="XCCW Joined 1a" panose="03050602040000000000" pitchFamily="66" charset="0"/>
              </a:rPr>
              <a:t>– We will be editing and improving play scripts based on what we have learnt about the features. </a:t>
            </a:r>
          </a:p>
          <a:p>
            <a:pPr marL="0" indent="0">
              <a:buNone/>
            </a:pPr>
            <a:r>
              <a:rPr lang="en-GB" b="1" u="sng" dirty="0" smtClean="0">
                <a:latin typeface="XCCW Joined 1a" panose="03050602040000000000" pitchFamily="66" charset="0"/>
              </a:rPr>
              <a:t>Day three </a:t>
            </a:r>
            <a:r>
              <a:rPr lang="en-GB" dirty="0" smtClean="0">
                <a:latin typeface="XCCW Joined 1a" panose="03050602040000000000" pitchFamily="66" charset="0"/>
              </a:rPr>
              <a:t>– We will be creating our own play scripts using a checklist to guide our writing. </a:t>
            </a:r>
          </a:p>
          <a:p>
            <a:pPr marL="0" indent="0">
              <a:buNone/>
            </a:pPr>
            <a:r>
              <a:rPr lang="en-GB" b="1" u="sng" dirty="0" smtClean="0">
                <a:latin typeface="XCCW Joined 1a" panose="03050602040000000000" pitchFamily="66" charset="0"/>
              </a:rPr>
              <a:t>Day four </a:t>
            </a:r>
            <a:r>
              <a:rPr lang="en-GB" dirty="0" smtClean="0">
                <a:latin typeface="XCCW Joined 1a" panose="03050602040000000000" pitchFamily="66" charset="0"/>
              </a:rPr>
              <a:t>– We will be editing our play scripts. We will focus on the key features of a play script as well as punctuation, grammar and spelling. </a:t>
            </a:r>
          </a:p>
          <a:p>
            <a:pPr marL="0" indent="0">
              <a:buNone/>
            </a:pPr>
            <a:r>
              <a:rPr lang="en-GB" b="1" u="sng" dirty="0" smtClean="0">
                <a:latin typeface="XCCW Joined 1a" panose="03050602040000000000" pitchFamily="66" charset="0"/>
              </a:rPr>
              <a:t>Day five </a:t>
            </a:r>
            <a:r>
              <a:rPr lang="en-GB" dirty="0" smtClean="0">
                <a:latin typeface="XCCW Joined 1a" panose="03050602040000000000" pitchFamily="66" charset="0"/>
              </a:rPr>
              <a:t>– We will be completing a SPAG activity focusing on adverbs. </a:t>
            </a:r>
          </a:p>
        </p:txBody>
      </p:sp>
    </p:spTree>
    <p:extLst>
      <p:ext uri="{BB962C8B-B14F-4D97-AF65-F5344CB8AC3E}">
        <p14:creationId xmlns:p14="http://schemas.microsoft.com/office/powerpoint/2010/main" val="3363792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you know the features…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498295" y="3294043"/>
            <a:ext cx="8956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Your task is to read through the play script and identify as many features as you possibly can. </a:t>
            </a:r>
          </a:p>
          <a:p>
            <a:r>
              <a:rPr lang="en-GB" dirty="0" smtClean="0"/>
              <a:t>You could print the play script off and highlight different features or just get an adult to check you have spotted them all online. </a:t>
            </a:r>
          </a:p>
          <a:p>
            <a:r>
              <a:rPr lang="en-GB" dirty="0" smtClean="0"/>
              <a:t>The play script is saved as a separate file.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858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034" y="2157948"/>
            <a:ext cx="9144000" cy="2387600"/>
          </a:xfrm>
        </p:spPr>
        <p:txBody>
          <a:bodyPr/>
          <a:lstStyle/>
          <a:p>
            <a:r>
              <a:rPr lang="en-GB" u="sng" dirty="0" smtClean="0">
                <a:latin typeface="XCCW Joined 1a" panose="03050602040000000000" pitchFamily="66" charset="0"/>
              </a:rPr>
              <a:t>W.B. 11.5.20</a:t>
            </a:r>
            <a:br>
              <a:rPr lang="en-GB" u="sng" dirty="0" smtClean="0">
                <a:latin typeface="XCCW Joined 1a" panose="03050602040000000000" pitchFamily="66" charset="0"/>
              </a:rPr>
            </a:br>
            <a:r>
              <a:rPr lang="en-GB" u="sng" dirty="0" smtClean="0">
                <a:latin typeface="XCCW Joined 1a" panose="03050602040000000000" pitchFamily="66" charset="0"/>
              </a:rPr>
              <a:t>Day two</a:t>
            </a:r>
            <a:endParaRPr lang="en-GB" u="sng" dirty="0">
              <a:latin typeface="XCCW Joined 1a" panose="0305060204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034" y="572876"/>
            <a:ext cx="9144000" cy="1181559"/>
          </a:xfrm>
        </p:spPr>
        <p:txBody>
          <a:bodyPr/>
          <a:lstStyle/>
          <a:p>
            <a:r>
              <a:rPr lang="en-GB" dirty="0" smtClean="0">
                <a:latin typeface="XCCW Joined 1a" panose="03050602040000000000" pitchFamily="66" charset="0"/>
              </a:rPr>
              <a:t>Miss </a:t>
            </a:r>
            <a:r>
              <a:rPr lang="en-GB" dirty="0" err="1" smtClean="0">
                <a:latin typeface="XCCW Joined 1a" panose="03050602040000000000" pitchFamily="66" charset="0"/>
              </a:rPr>
              <a:t>Tidman’s</a:t>
            </a:r>
            <a:r>
              <a:rPr lang="en-GB" dirty="0" smtClean="0">
                <a:latin typeface="XCCW Joined 1a" panose="03050602040000000000" pitchFamily="66" charset="0"/>
              </a:rPr>
              <a:t> Literacy group</a:t>
            </a:r>
            <a:endParaRPr lang="en-GB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38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Editing a play script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07823"/>
            <a:ext cx="10515600" cy="20853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Look back at the features that you identified from Day one. </a:t>
            </a:r>
          </a:p>
          <a:p>
            <a:pPr marL="0" indent="0">
              <a:buNone/>
            </a:pPr>
            <a:r>
              <a:rPr lang="en-GB" dirty="0" smtClean="0"/>
              <a:t>Use the following checklist to help you. </a:t>
            </a:r>
          </a:p>
          <a:p>
            <a:pPr marL="0" indent="0">
              <a:buNone/>
            </a:pPr>
            <a:r>
              <a:rPr lang="en-GB" dirty="0" smtClean="0"/>
              <a:t>Can you identify any features that are missing?</a:t>
            </a:r>
          </a:p>
          <a:p>
            <a:pPr marL="0" indent="0">
              <a:buNone/>
            </a:pPr>
            <a:r>
              <a:rPr lang="en-GB" dirty="0" smtClean="0"/>
              <a:t>You need to add these into the play script to ensure it is amazing!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334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2" y="215747"/>
            <a:ext cx="74199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77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Challenges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825625"/>
            <a:ext cx="8610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Use the checklist to identify the features that are missing from the play script and add them in.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Can you create your own checklist of features for a play script? Use what you learnt from day one to identify the missing features from the play script and add them in.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Re-write the play script adding in the missing features and up-levelling the vocabulary choices. Use the checklist to support you</a:t>
            </a:r>
            <a:endParaRPr lang="en-GB" dirty="0"/>
          </a:p>
        </p:txBody>
      </p:sp>
      <p:sp>
        <p:nvSpPr>
          <p:cNvPr id="4" name="5-Point Star 3"/>
          <p:cNvSpPr/>
          <p:nvPr/>
        </p:nvSpPr>
        <p:spPr>
          <a:xfrm>
            <a:off x="1781979" y="1825625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5-Point Star 4"/>
          <p:cNvSpPr/>
          <p:nvPr/>
        </p:nvSpPr>
        <p:spPr>
          <a:xfrm>
            <a:off x="820757" y="3080611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1801258" y="3080611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45446" y="4705598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944697" y="4705598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5-Point Star 8"/>
          <p:cNvSpPr/>
          <p:nvPr/>
        </p:nvSpPr>
        <p:spPr>
          <a:xfrm>
            <a:off x="1905918" y="4705599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034" y="2157948"/>
            <a:ext cx="9144000" cy="2387600"/>
          </a:xfrm>
        </p:spPr>
        <p:txBody>
          <a:bodyPr/>
          <a:lstStyle/>
          <a:p>
            <a:r>
              <a:rPr lang="en-GB" u="sng" dirty="0" smtClean="0">
                <a:latin typeface="XCCW Joined 1a" panose="03050602040000000000" pitchFamily="66" charset="0"/>
              </a:rPr>
              <a:t>W.B. 11.5.20</a:t>
            </a:r>
            <a:br>
              <a:rPr lang="en-GB" u="sng" dirty="0" smtClean="0">
                <a:latin typeface="XCCW Joined 1a" panose="03050602040000000000" pitchFamily="66" charset="0"/>
              </a:rPr>
            </a:br>
            <a:r>
              <a:rPr lang="en-GB" u="sng" dirty="0" smtClean="0">
                <a:latin typeface="XCCW Joined 1a" panose="03050602040000000000" pitchFamily="66" charset="0"/>
              </a:rPr>
              <a:t>Day three</a:t>
            </a:r>
            <a:endParaRPr lang="en-GB" u="sng" dirty="0">
              <a:latin typeface="XCCW Joined 1a" panose="0305060204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034" y="572876"/>
            <a:ext cx="9144000" cy="1181559"/>
          </a:xfrm>
        </p:spPr>
        <p:txBody>
          <a:bodyPr/>
          <a:lstStyle/>
          <a:p>
            <a:r>
              <a:rPr lang="en-GB" dirty="0" smtClean="0">
                <a:latin typeface="XCCW Joined 1a" panose="03050602040000000000" pitchFamily="66" charset="0"/>
              </a:rPr>
              <a:t>Miss </a:t>
            </a:r>
            <a:r>
              <a:rPr lang="en-GB" dirty="0" err="1" smtClean="0">
                <a:latin typeface="XCCW Joined 1a" panose="03050602040000000000" pitchFamily="66" charset="0"/>
              </a:rPr>
              <a:t>Tidman’s</a:t>
            </a:r>
            <a:r>
              <a:rPr lang="en-GB" dirty="0" smtClean="0">
                <a:latin typeface="XCCW Joined 1a" panose="03050602040000000000" pitchFamily="66" charset="0"/>
              </a:rPr>
              <a:t> Literacy group</a:t>
            </a:r>
            <a:endParaRPr lang="en-GB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3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Writing a play script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98503"/>
            <a:ext cx="10515600" cy="324213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Now that we have had two days to look at the features of a play script – you should be super star play script writers!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are going to read through a story together. Then look at how we can begin to use our checklist from day two to re-write the story as a play script.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905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994306"/>
          </a:xfrm>
        </p:spPr>
        <p:txBody>
          <a:bodyPr/>
          <a:lstStyle/>
          <a:p>
            <a:r>
              <a:rPr lang="en-GB" altLang="en-US" sz="2400" dirty="0"/>
              <a:t>Once upon a time lived Goldilocks and The Three Bears.</a:t>
            </a:r>
            <a:endParaRPr lang="en-GB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04" y="2131975"/>
            <a:ext cx="4632385" cy="39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74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One day, Goldilocks went for a walk in the forest and found a house. She knocked, and when nobody answered, she decided to go inside.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/>
          <a:stretch/>
        </p:blipFill>
        <p:spPr>
          <a:xfrm>
            <a:off x="2097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8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At the table, there were three bowls of porridge. Goldilocks was hungry.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10177"/>
          <a:stretch/>
        </p:blipFill>
        <p:spPr>
          <a:xfrm>
            <a:off x="2097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3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034" y="2157948"/>
            <a:ext cx="9144000" cy="2387600"/>
          </a:xfrm>
        </p:spPr>
        <p:txBody>
          <a:bodyPr/>
          <a:lstStyle/>
          <a:p>
            <a:r>
              <a:rPr lang="en-GB" u="sng" dirty="0" smtClean="0">
                <a:latin typeface="XCCW Joined 1a" panose="03050602040000000000" pitchFamily="66" charset="0"/>
              </a:rPr>
              <a:t>W.B. 11.5.20</a:t>
            </a:r>
            <a:br>
              <a:rPr lang="en-GB" u="sng" dirty="0" smtClean="0">
                <a:latin typeface="XCCW Joined 1a" panose="03050602040000000000" pitchFamily="66" charset="0"/>
              </a:rPr>
            </a:br>
            <a:r>
              <a:rPr lang="en-GB" u="sng" dirty="0" smtClean="0">
                <a:latin typeface="XCCW Joined 1a" panose="03050602040000000000" pitchFamily="66" charset="0"/>
              </a:rPr>
              <a:t>Day one</a:t>
            </a:r>
            <a:endParaRPr lang="en-GB" u="sng" dirty="0">
              <a:latin typeface="XCCW Joined 1a" panose="0305060204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034" y="572876"/>
            <a:ext cx="9144000" cy="1181559"/>
          </a:xfrm>
        </p:spPr>
        <p:txBody>
          <a:bodyPr/>
          <a:lstStyle/>
          <a:p>
            <a:r>
              <a:rPr lang="en-GB" dirty="0" smtClean="0">
                <a:latin typeface="XCCW Joined 1a" panose="03050602040000000000" pitchFamily="66" charset="0"/>
              </a:rPr>
              <a:t>Miss </a:t>
            </a:r>
            <a:r>
              <a:rPr lang="en-GB" dirty="0" err="1" smtClean="0">
                <a:latin typeface="XCCW Joined 1a" panose="03050602040000000000" pitchFamily="66" charset="0"/>
              </a:rPr>
              <a:t>Tidman’s</a:t>
            </a:r>
            <a:r>
              <a:rPr lang="en-GB" dirty="0" smtClean="0">
                <a:latin typeface="XCCW Joined 1a" panose="03050602040000000000" pitchFamily="66" charset="0"/>
              </a:rPr>
              <a:t> Literacy group</a:t>
            </a:r>
            <a:endParaRPr lang="en-GB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79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tasted the porridge from the large bowl. “This porridge is too salty!”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b="16804"/>
          <a:stretch/>
        </p:blipFill>
        <p:spPr>
          <a:xfrm>
            <a:off x="2097655" y="1790945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0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tasted the porridge from the medium sized bowl. “This porridge is too sweet!”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7613"/>
          <a:stretch/>
        </p:blipFill>
        <p:spPr>
          <a:xfrm>
            <a:off x="2458330" y="1790945"/>
            <a:ext cx="7265811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tasted the porridge from the small bowl. “This porridge is just right,” she said and she ate it all 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4312"/>
          <a:stretch/>
        </p:blipFill>
        <p:spPr>
          <a:xfrm>
            <a:off x="2662758" y="1790945"/>
            <a:ext cx="6856955" cy="45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6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Goldilocks felt tired, so she walked into the living room and saw three chairs.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8616"/>
          <a:stretch/>
        </p:blipFill>
        <p:spPr>
          <a:xfrm>
            <a:off x="2097655" y="1790945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07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sat in the large chair to rest her feet. “This chair is too big!”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8870"/>
          <a:stretch/>
        </p:blipFill>
        <p:spPr>
          <a:xfrm>
            <a:off x="2097655" y="1790944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69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sat in the medium sized chair. “This chair is too big, too!”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538"/>
          <a:stretch/>
        </p:blipFill>
        <p:spPr>
          <a:xfrm>
            <a:off x="2097655" y="1790942"/>
            <a:ext cx="7987160" cy="44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61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sat in the small chair. “This chair is just right,” she sighed.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38" y="1786884"/>
            <a:ext cx="6244395" cy="44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71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Just as Goldilocks settled down into the chair to rest, it broke into pieces!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45" y="1775297"/>
            <a:ext cx="6260781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47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By now, Goldilocks was very tired, so she went upstairs to the bedroom.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2167305" y="1775296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09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lay down on the large bed. “This bed is too hard!”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2167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0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83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lay down on the medium sized bed. "This bed is too soft!"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2167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09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She lay down on the small bed. "This bed is just right," she sighed. </a:t>
            </a:r>
            <a:r>
              <a:rPr lang="en-GB" altLang="en-US" sz="2400"/>
              <a:t>She curled up and fell asleep.</a:t>
            </a:r>
            <a:endParaRPr lang="en-GB" alt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b="8065"/>
          <a:stretch/>
        </p:blipFill>
        <p:spPr>
          <a:xfrm>
            <a:off x="2167305" y="1790945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89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As she was sleeping, The Three Bears came home.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2813988" y="1790944"/>
            <a:ext cx="6554495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36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“Someone’s been eating my porridge,” growled </a:t>
            </a:r>
            <a:br>
              <a:rPr lang="en-GB" altLang="en-US" sz="2400" dirty="0"/>
            </a:br>
            <a:r>
              <a:rPr lang="en-GB" altLang="en-US" sz="2400" dirty="0"/>
              <a:t>Daddy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2813988" y="1790944"/>
            <a:ext cx="6554495" cy="4427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>
          <a:xfrm>
            <a:off x="2188235" y="1790943"/>
            <a:ext cx="7805063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0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“Someone’s been eating my porridge,” said </a:t>
            </a:r>
            <a:br>
              <a:rPr lang="en-GB" altLang="en-US" sz="2400" dirty="0"/>
            </a:br>
            <a:r>
              <a:rPr lang="en-GB" altLang="en-US" sz="2400" dirty="0"/>
              <a:t>Mummy Bear.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306" y="1766139"/>
            <a:ext cx="6295859" cy="44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1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“Someone’s been eating my porridge and it’s all gone!”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/>
          <a:stretch/>
        </p:blipFill>
        <p:spPr>
          <a:xfrm>
            <a:off x="2137007" y="1790945"/>
            <a:ext cx="7908454" cy="4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49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“Someone’s been sitting in my chair!” growled </a:t>
            </a:r>
            <a:br>
              <a:rPr lang="en-GB" altLang="en-US" sz="2400" dirty="0"/>
            </a:br>
            <a:r>
              <a:rPr lang="en-GB" altLang="en-US" sz="2400" dirty="0"/>
              <a:t>Daddy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40" y="1765837"/>
            <a:ext cx="6331789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46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“Someone’s been sitting in my chair!” said </a:t>
            </a:r>
            <a:br>
              <a:rPr lang="en-GB" altLang="en-US" sz="2400" dirty="0"/>
            </a:br>
            <a:r>
              <a:rPr lang="en-GB" altLang="en-US" sz="2400" dirty="0"/>
              <a:t>Mummy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4906"/>
          <a:stretch/>
        </p:blipFill>
        <p:spPr>
          <a:xfrm>
            <a:off x="2136442" y="1765838"/>
            <a:ext cx="7909586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36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“Someone’s been sitting in my chair and it’s broken!” cried Baby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7"/>
          <a:stretch/>
        </p:blipFill>
        <p:spPr>
          <a:xfrm>
            <a:off x="2136442" y="1790944"/>
            <a:ext cx="7909586" cy="44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07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When they got upstairs to the bedroom, Daddy Bear growled, “Someone’s been sleeping on my bed.”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04" y="1786009"/>
            <a:ext cx="6303263" cy="44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56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78895"/>
            <a:ext cx="8220075" cy="1267314"/>
          </a:xfrm>
        </p:spPr>
        <p:txBody>
          <a:bodyPr/>
          <a:lstStyle/>
          <a:p>
            <a:pPr algn="ctr"/>
            <a:r>
              <a:rPr lang="en-GB" sz="3600" dirty="0"/>
              <a:t>Features of a Play Script:</a:t>
            </a:r>
            <a:br>
              <a:rPr lang="en-GB" sz="3600" dirty="0"/>
            </a:br>
            <a:r>
              <a:rPr lang="en-GB" sz="2000" dirty="0"/>
              <a:t>Character List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5236" y="1657271"/>
            <a:ext cx="6937114" cy="2003213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9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400" u="sng" dirty="0"/>
              <a:t>Characters</a:t>
            </a:r>
            <a:r>
              <a:rPr lang="en-GB" sz="1400" dirty="0"/>
              <a:t> 	  				</a:t>
            </a:r>
            <a:r>
              <a:rPr lang="en-GB" sz="1400" b="1" dirty="0"/>
              <a:t>Alice In Wonderland</a:t>
            </a:r>
          </a:p>
          <a:p>
            <a:endParaRPr lang="en-GB" sz="1200" u="sng" dirty="0"/>
          </a:p>
          <a:p>
            <a:endParaRPr lang="en-GB" sz="1200" u="sng" dirty="0"/>
          </a:p>
          <a:p>
            <a:endParaRPr lang="en-GB" sz="1200" u="sng" dirty="0"/>
          </a:p>
          <a:p>
            <a:endParaRPr lang="en-GB" sz="1200" u="sng" dirty="0"/>
          </a:p>
          <a:p>
            <a:endParaRPr lang="en-GB" sz="1200" u="sng" dirty="0"/>
          </a:p>
          <a:p>
            <a:endParaRPr lang="en-GB" sz="1200" u="sng" dirty="0"/>
          </a:p>
          <a:p>
            <a:endParaRPr lang="en-GB" sz="1200" u="sng" dirty="0"/>
          </a:p>
          <a:p>
            <a:endParaRPr lang="en-GB" sz="300" b="1" u="sng" dirty="0"/>
          </a:p>
          <a:p>
            <a:endParaRPr lang="en-GB" sz="300" b="1" u="sng" dirty="0"/>
          </a:p>
          <a:p>
            <a:endParaRPr lang="en-GB" sz="1200" u="sn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0E46A4-FEE6-42EE-9417-D6AFD170F75A}"/>
              </a:ext>
            </a:extLst>
          </p:cNvPr>
          <p:cNvSpPr/>
          <p:nvPr/>
        </p:nvSpPr>
        <p:spPr>
          <a:xfrm>
            <a:off x="2279651" y="4933948"/>
            <a:ext cx="3869443" cy="1033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Why do you think this is?</a:t>
            </a:r>
          </a:p>
          <a:p>
            <a:endParaRPr lang="en-GB" sz="500" b="1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This helps anyone who wants to perform the play know how many actors they need.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F66C56-BD1D-43D8-9D07-4CE7C776002F}"/>
              </a:ext>
            </a:extLst>
          </p:cNvPr>
          <p:cNvSpPr/>
          <p:nvPr/>
        </p:nvSpPr>
        <p:spPr>
          <a:xfrm>
            <a:off x="6285380" y="4763641"/>
            <a:ext cx="3626970" cy="1279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How might this help someone who wanted to perform the play?</a:t>
            </a:r>
          </a:p>
          <a:p>
            <a:endParaRPr lang="en-GB" sz="500" b="1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This tells people what the characters are like before reading the play.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F2081A-A85D-41FF-9B99-4C09CFAE3F7C}"/>
              </a:ext>
            </a:extLst>
          </p:cNvPr>
          <p:cNvSpPr/>
          <p:nvPr/>
        </p:nvSpPr>
        <p:spPr>
          <a:xfrm>
            <a:off x="3252506" y="2031335"/>
            <a:ext cx="579632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b="1" dirty="0">
                <a:solidFill>
                  <a:srgbClr val="A673AE"/>
                </a:solidFill>
              </a:rPr>
              <a:t>Alice</a:t>
            </a:r>
            <a:endParaRPr lang="en-GB" sz="1200" dirty="0">
              <a:solidFill>
                <a:srgbClr val="A673A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4780B6-255C-426C-B838-143A768924E1}"/>
              </a:ext>
            </a:extLst>
          </p:cNvPr>
          <p:cNvSpPr/>
          <p:nvPr/>
        </p:nvSpPr>
        <p:spPr>
          <a:xfrm>
            <a:off x="3696303" y="2045154"/>
            <a:ext cx="6167049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dirty="0">
                <a:solidFill>
                  <a:srgbClr val="6C9D6E"/>
                </a:solidFill>
              </a:rPr>
              <a:t>The main character – A young girl who is lost in Wonderland. Has a great imagination.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BB9503-D7C1-4073-8F9E-0953F1F91E66}"/>
              </a:ext>
            </a:extLst>
          </p:cNvPr>
          <p:cNvSpPr/>
          <p:nvPr/>
        </p:nvSpPr>
        <p:spPr>
          <a:xfrm>
            <a:off x="3232125" y="2342761"/>
            <a:ext cx="1373862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b="1" dirty="0">
                <a:solidFill>
                  <a:srgbClr val="A673AE"/>
                </a:solidFill>
              </a:rPr>
              <a:t>The Mad Hatter</a:t>
            </a:r>
            <a:endParaRPr lang="en-GB" sz="1200" dirty="0">
              <a:solidFill>
                <a:srgbClr val="A673A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B325BD-CB28-414E-81A9-6C214074FF14}"/>
              </a:ext>
            </a:extLst>
          </p:cNvPr>
          <p:cNvSpPr/>
          <p:nvPr/>
        </p:nvSpPr>
        <p:spPr>
          <a:xfrm>
            <a:off x="4470304" y="2353498"/>
            <a:ext cx="5344279" cy="587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dirty="0">
                <a:solidFill>
                  <a:srgbClr val="6C9D6E"/>
                </a:solidFill>
              </a:rPr>
              <a:t>As the name suggests, he is ‘crazy’. He gives out riddles, dresses fashionably and likes tea.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77BDA2-93E7-4581-B64B-181931511BCE}"/>
              </a:ext>
            </a:extLst>
          </p:cNvPr>
          <p:cNvSpPr/>
          <p:nvPr/>
        </p:nvSpPr>
        <p:spPr>
          <a:xfrm>
            <a:off x="3246606" y="2841755"/>
            <a:ext cx="631232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b="1" dirty="0">
                <a:solidFill>
                  <a:srgbClr val="A673AE"/>
                </a:solidFill>
              </a:rPr>
              <a:t>Hare</a:t>
            </a:r>
            <a:endParaRPr lang="en-GB" sz="1200" dirty="0">
              <a:solidFill>
                <a:srgbClr val="A673A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956B41-46EB-4769-AE04-B27B25EC0C68}"/>
              </a:ext>
            </a:extLst>
          </p:cNvPr>
          <p:cNvSpPr/>
          <p:nvPr/>
        </p:nvSpPr>
        <p:spPr>
          <a:xfrm>
            <a:off x="3728634" y="2845349"/>
            <a:ext cx="6078559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dirty="0">
                <a:solidFill>
                  <a:srgbClr val="6C9D6E"/>
                </a:solidFill>
              </a:rPr>
              <a:t>A friend of the Mad Hatter, thinks it is always time for afternoon tea, is also mad.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FF0A6C-5BCF-42C3-B226-5241D937B922}"/>
              </a:ext>
            </a:extLst>
          </p:cNvPr>
          <p:cNvSpPr/>
          <p:nvPr/>
        </p:nvSpPr>
        <p:spPr>
          <a:xfrm>
            <a:off x="3246606" y="3146549"/>
            <a:ext cx="1088194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b="1" dirty="0">
                <a:solidFill>
                  <a:srgbClr val="A673AE"/>
                </a:solidFill>
              </a:rPr>
              <a:t>Dormouse</a:t>
            </a:r>
            <a:endParaRPr lang="en-GB" sz="1200" dirty="0">
              <a:solidFill>
                <a:srgbClr val="A673A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4B1938-2585-48BF-89DB-B189F7D849CE}"/>
              </a:ext>
            </a:extLst>
          </p:cNvPr>
          <p:cNvSpPr/>
          <p:nvPr/>
        </p:nvSpPr>
        <p:spPr>
          <a:xfrm>
            <a:off x="4066387" y="3163546"/>
            <a:ext cx="561841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dirty="0">
                <a:solidFill>
                  <a:srgbClr val="6C9D6E"/>
                </a:solidFill>
              </a:rPr>
              <a:t>Incredibly sleepy friend of the Mad Hatter.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85BD1-64CC-4151-A055-49DC84141EAF}"/>
              </a:ext>
            </a:extLst>
          </p:cNvPr>
          <p:cNvSpPr/>
          <p:nvPr/>
        </p:nvSpPr>
        <p:spPr>
          <a:xfrm>
            <a:off x="2274100" y="3760297"/>
            <a:ext cx="3821901" cy="956773"/>
          </a:xfrm>
          <a:prstGeom prst="rect">
            <a:avLst/>
          </a:prstGeom>
          <a:solidFill>
            <a:srgbClr val="A673AE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At the beginning of a play script, you’ll find a list of all the characters that are in the play.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66FF69-F2C0-48F3-94B8-7C6AC1C97E06}"/>
              </a:ext>
            </a:extLst>
          </p:cNvPr>
          <p:cNvSpPr/>
          <p:nvPr/>
        </p:nvSpPr>
        <p:spPr>
          <a:xfrm>
            <a:off x="6362522" y="3820918"/>
            <a:ext cx="3549828" cy="710552"/>
          </a:xfrm>
          <a:prstGeom prst="rect">
            <a:avLst/>
          </a:prstGeom>
          <a:solidFill>
            <a:srgbClr val="6C9D6E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Sometimes they will have a short description with them.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65C4DE-78E4-4C0A-8255-0897C0FE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33" y="1976284"/>
            <a:ext cx="1112763" cy="187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6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9" grpId="0"/>
      <p:bldP spid="22" grpId="0"/>
      <p:bldP spid="9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“Someone’s been sleeping on my bed too,” said the Mummy Bear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3" y="1790944"/>
            <a:ext cx="6312024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8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“Someone’s been sleeping in my bed, and she’s still there!”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b="7858"/>
          <a:stretch/>
        </p:blipFill>
        <p:spPr>
          <a:xfrm>
            <a:off x="2216468" y="1790944"/>
            <a:ext cx="7749535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04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Just then Goldilocks woke up and saw The Three Bears. “Help!” she screamed.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16" y="1797228"/>
            <a:ext cx="6303137" cy="44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9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44390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dirty="0"/>
              <a:t>Goldilocks ran down the stairs and into the forest. And she never went back into the woods again.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8"/>
          <a:stretch/>
        </p:blipFill>
        <p:spPr>
          <a:xfrm>
            <a:off x="2184390" y="1790945"/>
            <a:ext cx="7813690" cy="44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39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u="sng" dirty="0" smtClean="0"/>
              <a:t>Now you need to turn this story of Goldilocks and the three bears into a play script. Use your checklists to help you. </a:t>
            </a:r>
            <a:r>
              <a:rPr lang="en-GB" u="sng" dirty="0" smtClean="0"/>
              <a:t/>
            </a:r>
            <a:br>
              <a:rPr lang="en-GB" u="sng" dirty="0" smtClean="0"/>
            </a:br>
            <a:r>
              <a:rPr lang="en-GB" u="sng" dirty="0" smtClean="0"/>
              <a:t>Challenges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1759" y="1825625"/>
            <a:ext cx="8610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Can you include the characters name on the left, use a colon (</a:t>
            </a:r>
            <a:r>
              <a:rPr lang="en-GB" dirty="0" smtClean="0">
                <a:sym typeface="Wingdings" panose="05000000000000000000" pitchFamily="2" charset="2"/>
              </a:rPr>
              <a:t>: ) after the name and speech without inverted commas? Don’t forget anything the character doesn’t say should be in brackets. You do not need to write ‘said Goldilocks.’</a:t>
            </a: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Same as one star. </a:t>
            </a:r>
          </a:p>
          <a:p>
            <a:pPr marL="0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Can you include stage directions in brackets where appropriate?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Same as one star and two star. </a:t>
            </a:r>
          </a:p>
          <a:p>
            <a:pPr marL="0" indent="0">
              <a:buNone/>
            </a:pPr>
            <a:r>
              <a:rPr lang="en-GB" dirty="0" smtClean="0"/>
              <a:t>Can you include a brief description of how your character says their line. </a:t>
            </a:r>
            <a:br>
              <a:rPr lang="en-GB" dirty="0" smtClean="0"/>
            </a:br>
            <a:r>
              <a:rPr lang="en-GB" dirty="0" smtClean="0"/>
              <a:t>E.g. – calmly, angrily, shouting.</a:t>
            </a:r>
            <a:endParaRPr lang="en-GB" dirty="0"/>
          </a:p>
        </p:txBody>
      </p:sp>
      <p:sp>
        <p:nvSpPr>
          <p:cNvPr id="4" name="5-Point Star 3"/>
          <p:cNvSpPr/>
          <p:nvPr/>
        </p:nvSpPr>
        <p:spPr>
          <a:xfrm>
            <a:off x="1781979" y="1825625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5-Point Star 4"/>
          <p:cNvSpPr/>
          <p:nvPr/>
        </p:nvSpPr>
        <p:spPr>
          <a:xfrm>
            <a:off x="820757" y="3080611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1801258" y="3080611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45446" y="4705598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944697" y="4705598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5-Point Star 8"/>
          <p:cNvSpPr/>
          <p:nvPr/>
        </p:nvSpPr>
        <p:spPr>
          <a:xfrm>
            <a:off x="1905918" y="4705599"/>
            <a:ext cx="837282" cy="815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863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034" y="2157948"/>
            <a:ext cx="9144000" cy="2387600"/>
          </a:xfrm>
        </p:spPr>
        <p:txBody>
          <a:bodyPr/>
          <a:lstStyle/>
          <a:p>
            <a:r>
              <a:rPr lang="en-GB" u="sng" dirty="0" smtClean="0">
                <a:latin typeface="XCCW Joined 1a" panose="03050602040000000000" pitchFamily="66" charset="0"/>
              </a:rPr>
              <a:t>W.B. 11.5.20</a:t>
            </a:r>
            <a:br>
              <a:rPr lang="en-GB" u="sng" dirty="0" smtClean="0">
                <a:latin typeface="XCCW Joined 1a" panose="03050602040000000000" pitchFamily="66" charset="0"/>
              </a:rPr>
            </a:br>
            <a:r>
              <a:rPr lang="en-GB" u="sng" dirty="0" smtClean="0">
                <a:latin typeface="XCCW Joined 1a" panose="03050602040000000000" pitchFamily="66" charset="0"/>
              </a:rPr>
              <a:t>Day four</a:t>
            </a:r>
            <a:endParaRPr lang="en-GB" u="sng" dirty="0">
              <a:latin typeface="XCCW Joined 1a" panose="0305060204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034" y="572876"/>
            <a:ext cx="9144000" cy="1181559"/>
          </a:xfrm>
        </p:spPr>
        <p:txBody>
          <a:bodyPr/>
          <a:lstStyle/>
          <a:p>
            <a:r>
              <a:rPr lang="en-GB" dirty="0" smtClean="0">
                <a:latin typeface="XCCW Joined 1a" panose="03050602040000000000" pitchFamily="66" charset="0"/>
              </a:rPr>
              <a:t>Miss </a:t>
            </a:r>
            <a:r>
              <a:rPr lang="en-GB" dirty="0" err="1" smtClean="0">
                <a:latin typeface="XCCW Joined 1a" panose="03050602040000000000" pitchFamily="66" charset="0"/>
              </a:rPr>
              <a:t>Tidman’s</a:t>
            </a:r>
            <a:r>
              <a:rPr lang="en-GB" dirty="0" smtClean="0">
                <a:latin typeface="XCCW Joined 1a" panose="03050602040000000000" pitchFamily="66" charset="0"/>
              </a:rPr>
              <a:t> Literacy group</a:t>
            </a:r>
            <a:endParaRPr lang="en-GB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14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 need to have your play script from yesterday ready.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Today you need to edit and improve your ‘Goldilocks and the three bears’ play script. </a:t>
            </a:r>
          </a:p>
          <a:p>
            <a:pPr marL="0" indent="0">
              <a:buNone/>
            </a:pPr>
            <a:r>
              <a:rPr lang="en-GB" dirty="0" smtClean="0"/>
              <a:t>Sometimes when we are writing we forget to go back and read what we have written. We need to do this to ensure quite a few things…</a:t>
            </a:r>
          </a:p>
          <a:p>
            <a:pPr marL="514350" indent="-514350">
              <a:buAutoNum type="arabicParenR"/>
            </a:pPr>
            <a:r>
              <a:rPr lang="en-GB" dirty="0" smtClean="0"/>
              <a:t>What we have written makes sense. </a:t>
            </a:r>
          </a:p>
          <a:p>
            <a:pPr marL="514350" indent="-514350">
              <a:buAutoNum type="arabicParenR"/>
            </a:pPr>
            <a:r>
              <a:rPr lang="en-GB" dirty="0" smtClean="0"/>
              <a:t>The features of that text type have been included. </a:t>
            </a:r>
          </a:p>
          <a:p>
            <a:pPr marL="514350" indent="-514350">
              <a:buAutoNum type="arabicParenR"/>
            </a:pPr>
            <a:r>
              <a:rPr lang="en-GB" dirty="0" smtClean="0"/>
              <a:t>Our writing is punctuated accurately and our spelling is correct.</a:t>
            </a:r>
          </a:p>
          <a:p>
            <a:pPr marL="514350" indent="-514350">
              <a:buAutoNum type="arabicParenR"/>
            </a:pPr>
            <a:r>
              <a:rPr lang="en-GB" dirty="0" smtClean="0"/>
              <a:t>To ensure we have made the best vocabulary choices.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506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182" y="261384"/>
            <a:ext cx="10515600" cy="50061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Use the checklist to help edit your work…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95" y="762000"/>
            <a:ext cx="74199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509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7961"/>
            <a:ext cx="10515600" cy="55490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Once you have edited your work to check that you have included all of the features of a play script, you also need to check your punctuation and spelling. </a:t>
            </a:r>
          </a:p>
          <a:p>
            <a:pPr marL="0" indent="0">
              <a:buNone/>
            </a:pPr>
            <a:r>
              <a:rPr lang="en-GB" dirty="0" smtClean="0"/>
              <a:t>Remember you can look up words that you are unsure of the spelling for. </a:t>
            </a:r>
          </a:p>
          <a:p>
            <a:pPr marL="0" indent="0">
              <a:buNone/>
            </a:pPr>
            <a:r>
              <a:rPr lang="en-GB" dirty="0" smtClean="0"/>
              <a:t>I am expecting to see a variety of the following punctuation in your play script…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Full stops</a:t>
            </a:r>
          </a:p>
          <a:p>
            <a:pPr marL="0" indent="0">
              <a:buNone/>
            </a:pPr>
            <a:r>
              <a:rPr lang="en-GB" dirty="0" smtClean="0"/>
              <a:t>Capital letters</a:t>
            </a:r>
          </a:p>
          <a:p>
            <a:pPr marL="0" indent="0">
              <a:buNone/>
            </a:pPr>
            <a:r>
              <a:rPr lang="en-GB" dirty="0" smtClean="0"/>
              <a:t>Colons</a:t>
            </a:r>
          </a:p>
          <a:p>
            <a:pPr marL="0" indent="0">
              <a:buNone/>
            </a:pPr>
            <a:r>
              <a:rPr lang="en-GB" dirty="0" smtClean="0"/>
              <a:t>Brackets</a:t>
            </a:r>
          </a:p>
          <a:p>
            <a:pPr marL="0" indent="0">
              <a:buNone/>
            </a:pPr>
            <a:r>
              <a:rPr lang="en-GB" dirty="0" smtClean="0"/>
              <a:t>Commas</a:t>
            </a:r>
          </a:p>
          <a:p>
            <a:pPr marL="0" indent="0">
              <a:buNone/>
            </a:pPr>
            <a:r>
              <a:rPr lang="en-GB" dirty="0" smtClean="0"/>
              <a:t>Exclamation marks</a:t>
            </a:r>
          </a:p>
          <a:p>
            <a:pPr marL="0" indent="0">
              <a:buNone/>
            </a:pPr>
            <a:r>
              <a:rPr lang="en-GB" dirty="0" smtClean="0"/>
              <a:t>Question marks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921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034" y="2157948"/>
            <a:ext cx="9144000" cy="2387600"/>
          </a:xfrm>
        </p:spPr>
        <p:txBody>
          <a:bodyPr/>
          <a:lstStyle/>
          <a:p>
            <a:r>
              <a:rPr lang="en-GB" u="sng" dirty="0" smtClean="0">
                <a:latin typeface="XCCW Joined 1a" panose="03050602040000000000" pitchFamily="66" charset="0"/>
              </a:rPr>
              <a:t>W.B. 11.5.20</a:t>
            </a:r>
            <a:br>
              <a:rPr lang="en-GB" u="sng" dirty="0" smtClean="0">
                <a:latin typeface="XCCW Joined 1a" panose="03050602040000000000" pitchFamily="66" charset="0"/>
              </a:rPr>
            </a:br>
            <a:r>
              <a:rPr lang="en-GB" u="sng" dirty="0" smtClean="0">
                <a:latin typeface="XCCW Joined 1a" panose="03050602040000000000" pitchFamily="66" charset="0"/>
              </a:rPr>
              <a:t>Day five</a:t>
            </a:r>
            <a:endParaRPr lang="en-GB" u="sng" dirty="0">
              <a:latin typeface="XCCW Joined 1a" panose="0305060204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034" y="572876"/>
            <a:ext cx="9144000" cy="1181559"/>
          </a:xfrm>
        </p:spPr>
        <p:txBody>
          <a:bodyPr/>
          <a:lstStyle/>
          <a:p>
            <a:r>
              <a:rPr lang="en-GB" dirty="0" smtClean="0">
                <a:latin typeface="XCCW Joined 1a" panose="03050602040000000000" pitchFamily="66" charset="0"/>
              </a:rPr>
              <a:t>Miss </a:t>
            </a:r>
            <a:r>
              <a:rPr lang="en-GB" dirty="0" err="1" smtClean="0">
                <a:latin typeface="XCCW Joined 1a" panose="03050602040000000000" pitchFamily="66" charset="0"/>
              </a:rPr>
              <a:t>Tidman’s</a:t>
            </a:r>
            <a:r>
              <a:rPr lang="en-GB" dirty="0" smtClean="0">
                <a:latin typeface="XCCW Joined 1a" panose="03050602040000000000" pitchFamily="66" charset="0"/>
              </a:rPr>
              <a:t> Literacy group</a:t>
            </a:r>
            <a:endParaRPr lang="en-GB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26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78895"/>
            <a:ext cx="8220075" cy="126731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3600" dirty="0"/>
              <a:t>Features of a Play Script:</a:t>
            </a:r>
            <a:br>
              <a:rPr lang="en-GB" sz="3600" dirty="0"/>
            </a:br>
            <a:r>
              <a:rPr lang="en-GB" sz="2000" dirty="0"/>
              <a:t>Scene Number, Title and Setting Description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3441777"/>
            <a:ext cx="7632700" cy="802885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9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b="1" dirty="0">
                <a:solidFill>
                  <a:srgbClr val="A673AE"/>
                </a:solidFill>
              </a:rPr>
              <a:t>Scene 7 – A Mad Tea Party</a:t>
            </a:r>
            <a:endParaRPr lang="en-GB" sz="1600" dirty="0">
              <a:solidFill>
                <a:srgbClr val="A673AE"/>
              </a:solidFill>
            </a:endParaRPr>
          </a:p>
          <a:p>
            <a:r>
              <a:rPr lang="en-GB" sz="600" dirty="0"/>
              <a:t> 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>
                <a:solidFill>
                  <a:srgbClr val="6C9D6E"/>
                </a:solidFill>
              </a:rPr>
              <a:t>The Mad Hatter, Dormouse and Hare are sitting at a table having afternoon tea</a:t>
            </a:r>
            <a:r>
              <a:rPr lang="en-GB" sz="1100" dirty="0">
                <a:solidFill>
                  <a:srgbClr val="6C9D6E"/>
                </a:solidFill>
              </a:rPr>
              <a:t>.</a:t>
            </a:r>
            <a:endParaRPr lang="en-GB" sz="1100" u="sng" dirty="0">
              <a:solidFill>
                <a:srgbClr val="6C9D6E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3D42B6-BB43-4AC5-A61A-9BA38AD83B06}"/>
              </a:ext>
            </a:extLst>
          </p:cNvPr>
          <p:cNvGrpSpPr/>
          <p:nvPr/>
        </p:nvGrpSpPr>
        <p:grpSpPr>
          <a:xfrm>
            <a:off x="3293807" y="2035290"/>
            <a:ext cx="5957815" cy="1463028"/>
            <a:chOff x="1769806" y="2035290"/>
            <a:chExt cx="5957815" cy="14630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0E46A4-FEE6-42EE-9417-D6AFD170F75A}"/>
                </a:ext>
              </a:extLst>
            </p:cNvPr>
            <p:cNvSpPr/>
            <p:nvPr/>
          </p:nvSpPr>
          <p:spPr>
            <a:xfrm>
              <a:off x="4572000" y="2035290"/>
              <a:ext cx="3155621" cy="1202994"/>
            </a:xfrm>
            <a:prstGeom prst="rect">
              <a:avLst/>
            </a:prstGeom>
            <a:solidFill>
              <a:srgbClr val="A67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just"/>
              <a:r>
                <a:rPr lang="en-GB" sz="1600" dirty="0"/>
                <a:t>A bit like chapters in a book, the sections of a script are broken down into ‘scenes’. A new scene usually means a new </a:t>
              </a:r>
              <a:r>
                <a:rPr lang="en-GB" sz="1600" b="1" dirty="0"/>
                <a:t>setting</a:t>
              </a:r>
              <a:r>
                <a:rPr lang="en-GB" sz="1600" dirty="0"/>
                <a:t>.  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A99982D-18B1-402E-86FE-1AB4ADBD41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9806" y="2684207"/>
              <a:ext cx="2920181" cy="814111"/>
            </a:xfrm>
            <a:prstGeom prst="straightConnector1">
              <a:avLst/>
            </a:prstGeom>
            <a:ln w="57150">
              <a:solidFill>
                <a:srgbClr val="A673A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9F3062-77C7-4BB8-9932-4B826CB2F8DC}"/>
              </a:ext>
            </a:extLst>
          </p:cNvPr>
          <p:cNvGrpSpPr/>
          <p:nvPr/>
        </p:nvGrpSpPr>
        <p:grpSpPr>
          <a:xfrm>
            <a:off x="2279650" y="4158462"/>
            <a:ext cx="3816350" cy="1652745"/>
            <a:chOff x="755650" y="4158461"/>
            <a:chExt cx="3816350" cy="165274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F66C56-BD1D-43D8-9D07-4CE7C776002F}"/>
                </a:ext>
              </a:extLst>
            </p:cNvPr>
            <p:cNvSpPr/>
            <p:nvPr/>
          </p:nvSpPr>
          <p:spPr>
            <a:xfrm>
              <a:off x="755650" y="4854433"/>
              <a:ext cx="3816350" cy="956773"/>
            </a:xfrm>
            <a:prstGeom prst="rect">
              <a:avLst/>
            </a:prstGeom>
            <a:solidFill>
              <a:srgbClr val="6C9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/>
                <a:t>Just after the scene number and title is a short description of the </a:t>
              </a:r>
              <a:r>
                <a:rPr lang="en-GB" sz="1600" b="1" dirty="0"/>
                <a:t>setting</a:t>
              </a:r>
              <a:r>
                <a:rPr lang="en-GB" sz="1600" dirty="0"/>
                <a:t>. This tells you what the stage looks like. 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796D1A-8941-4247-BE5F-9246125CDD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2772" y="4158461"/>
              <a:ext cx="1020588" cy="802885"/>
            </a:xfrm>
            <a:prstGeom prst="straightConnector1">
              <a:avLst/>
            </a:prstGeom>
            <a:ln w="57150">
              <a:solidFill>
                <a:srgbClr val="6C9D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BE641D5-A8C1-4990-96AD-DE9AFCD8A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1" y="1193927"/>
            <a:ext cx="1129459" cy="23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7" t="39246" r="8476" b="28384"/>
          <a:stretch>
            <a:fillRect/>
          </a:stretch>
        </p:blipFill>
        <p:spPr bwMode="auto">
          <a:xfrm>
            <a:off x="6870700" y="2430463"/>
            <a:ext cx="3017838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9650" y="1581151"/>
            <a:ext cx="7632700" cy="695325"/>
          </a:xfrm>
          <a:prstGeom prst="rect">
            <a:avLst/>
          </a:prstGeom>
          <a:solidFill>
            <a:srgbClr val="AEC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340" name="Title 5"/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3600"/>
              <a:t>Verbs and Adverbs</a:t>
            </a:r>
          </a:p>
        </p:txBody>
      </p:sp>
      <p:pic>
        <p:nvPicPr>
          <p:cNvPr id="14341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"/>
          <p:cNvSpPr>
            <a:spLocks noChangeArrowheads="1"/>
          </p:cNvSpPr>
          <p:nvPr/>
        </p:nvSpPr>
        <p:spPr bwMode="auto">
          <a:xfrm>
            <a:off x="2779713" y="2682875"/>
            <a:ext cx="379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>
                <a:solidFill>
                  <a:schemeClr val="tx1"/>
                </a:solidFill>
              </a:rPr>
              <a:t>James </a:t>
            </a:r>
            <a:r>
              <a:rPr lang="en-GB" altLang="en-US">
                <a:solidFill>
                  <a:srgbClr val="647CBC"/>
                </a:solidFill>
              </a:rPr>
              <a:t>walked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>
                <a:solidFill>
                  <a:srgbClr val="9AB063"/>
                </a:solidFill>
              </a:rPr>
              <a:t>quickly</a:t>
            </a:r>
            <a:r>
              <a:rPr lang="en-GB" altLang="en-US">
                <a:solidFill>
                  <a:schemeClr val="tx1"/>
                </a:solidFill>
              </a:rPr>
              <a:t> to the shops.</a:t>
            </a:r>
            <a:endParaRPr lang="en-GB" altLang="en-US" b="1">
              <a:solidFill>
                <a:schemeClr val="tx1"/>
              </a:solidFill>
            </a:endParaRPr>
          </a:p>
        </p:txBody>
      </p:sp>
      <p:sp>
        <p:nvSpPr>
          <p:cNvPr id="14343" name="Rectangle 3"/>
          <p:cNvSpPr>
            <a:spLocks noChangeArrowheads="1"/>
          </p:cNvSpPr>
          <p:nvPr/>
        </p:nvSpPr>
        <p:spPr bwMode="auto">
          <a:xfrm>
            <a:off x="2279650" y="1735139"/>
            <a:ext cx="7632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 adverb is used to describe how, what, when, where and why a verb happens.</a:t>
            </a:r>
            <a:endParaRPr lang="en-GB" altLang="en-US" b="1">
              <a:solidFill>
                <a:schemeClr val="tx1"/>
              </a:solidFill>
              <a:latin typeface="Sassoon Infant Md" pitchFamily="50" charset="0"/>
            </a:endParaRPr>
          </a:p>
        </p:txBody>
      </p:sp>
      <p:sp>
        <p:nvSpPr>
          <p:cNvPr id="14344" name="Rectangle 1"/>
          <p:cNvSpPr>
            <a:spLocks noChangeArrowheads="1"/>
          </p:cNvSpPr>
          <p:nvPr/>
        </p:nvSpPr>
        <p:spPr bwMode="auto">
          <a:xfrm>
            <a:off x="2709863" y="3736975"/>
            <a:ext cx="379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>
                <a:solidFill>
                  <a:schemeClr val="tx1"/>
                </a:solidFill>
              </a:rPr>
              <a:t>This explains </a:t>
            </a:r>
            <a:r>
              <a:rPr lang="en-GB" altLang="en-US" i="1">
                <a:solidFill>
                  <a:schemeClr val="tx1"/>
                </a:solidFill>
              </a:rPr>
              <a:t>how</a:t>
            </a:r>
            <a:r>
              <a:rPr lang="en-GB" altLang="en-US">
                <a:solidFill>
                  <a:schemeClr val="tx1"/>
                </a:solidFill>
              </a:rPr>
              <a:t> James walked.</a:t>
            </a:r>
            <a:endParaRPr lang="en-GB" altLang="en-US" b="1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75050" y="3352800"/>
            <a:ext cx="757238" cy="266700"/>
          </a:xfrm>
          <a:prstGeom prst="rect">
            <a:avLst/>
          </a:prstGeom>
          <a:solidFill>
            <a:srgbClr val="647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verb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49764" y="3352800"/>
            <a:ext cx="757237" cy="266700"/>
          </a:xfrm>
          <a:prstGeom prst="rect">
            <a:avLst/>
          </a:prstGeom>
          <a:solidFill>
            <a:srgbClr val="9A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adverb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710114" y="2963864"/>
            <a:ext cx="153987" cy="434975"/>
          </a:xfrm>
          <a:prstGeom prst="straightConnector1">
            <a:avLst/>
          </a:prstGeom>
          <a:ln w="28575">
            <a:solidFill>
              <a:srgbClr val="9AB0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949700" y="2965451"/>
            <a:ext cx="26988" cy="434975"/>
          </a:xfrm>
          <a:prstGeom prst="straightConnector1">
            <a:avLst/>
          </a:prstGeom>
          <a:ln w="28575">
            <a:solidFill>
              <a:srgbClr val="647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497138" y="4859338"/>
            <a:ext cx="4216400" cy="889000"/>
          </a:xfrm>
          <a:prstGeom prst="rect">
            <a:avLst/>
          </a:prstGeom>
          <a:solidFill>
            <a:srgbClr val="AAB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Who can mime (silently act) what James was doing?</a:t>
            </a:r>
          </a:p>
        </p:txBody>
      </p:sp>
      <p:pic>
        <p:nvPicPr>
          <p:cNvPr id="1435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559050"/>
            <a:ext cx="18161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7" t="39246" r="8476" b="28384"/>
          <a:stretch>
            <a:fillRect/>
          </a:stretch>
        </p:blipFill>
        <p:spPr bwMode="auto">
          <a:xfrm>
            <a:off x="6870700" y="2430463"/>
            <a:ext cx="3017838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9650" y="1581151"/>
            <a:ext cx="7632700" cy="695325"/>
          </a:xfrm>
          <a:prstGeom prst="rect">
            <a:avLst/>
          </a:prstGeom>
          <a:solidFill>
            <a:srgbClr val="AEC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4" name="Title 5"/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3600"/>
              <a:t>Verbs and Adverbs</a:t>
            </a:r>
          </a:p>
        </p:txBody>
      </p:sp>
      <p:pic>
        <p:nvPicPr>
          <p:cNvPr id="15365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"/>
          <p:cNvSpPr>
            <a:spLocks noChangeArrowheads="1"/>
          </p:cNvSpPr>
          <p:nvPr/>
        </p:nvSpPr>
        <p:spPr bwMode="auto">
          <a:xfrm>
            <a:off x="2779713" y="2682875"/>
            <a:ext cx="379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>
                <a:solidFill>
                  <a:schemeClr val="tx1"/>
                </a:solidFill>
              </a:rPr>
              <a:t>Claire </a:t>
            </a:r>
            <a:r>
              <a:rPr lang="en-GB" altLang="en-US">
                <a:solidFill>
                  <a:srgbClr val="647CBC"/>
                </a:solidFill>
              </a:rPr>
              <a:t>sipped</a:t>
            </a:r>
            <a:r>
              <a:rPr lang="en-GB" altLang="en-US">
                <a:solidFill>
                  <a:schemeClr val="tx1"/>
                </a:solidFill>
              </a:rPr>
              <a:t> her tea </a:t>
            </a:r>
            <a:r>
              <a:rPr lang="en-GB" altLang="en-US">
                <a:solidFill>
                  <a:srgbClr val="9AB063"/>
                </a:solidFill>
              </a:rPr>
              <a:t>gently.</a:t>
            </a:r>
            <a:endParaRPr lang="en-GB" altLang="en-US" b="1">
              <a:solidFill>
                <a:srgbClr val="9AB063"/>
              </a:solidFill>
            </a:endParaRPr>
          </a:p>
        </p:txBody>
      </p:sp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2279650" y="1735139"/>
            <a:ext cx="7632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 adverb is used to describe how, what, when, where and why a verb happens.</a:t>
            </a:r>
            <a:endParaRPr lang="en-GB" altLang="en-US" b="1">
              <a:solidFill>
                <a:schemeClr val="tx1"/>
              </a:solidFill>
              <a:latin typeface="Sassoon Infant Md" pitchFamily="50" charset="0"/>
            </a:endParaRPr>
          </a:p>
        </p:txBody>
      </p:sp>
      <p:sp>
        <p:nvSpPr>
          <p:cNvPr id="15368" name="Rectangle 1"/>
          <p:cNvSpPr>
            <a:spLocks noChangeArrowheads="1"/>
          </p:cNvSpPr>
          <p:nvPr/>
        </p:nvSpPr>
        <p:spPr bwMode="auto">
          <a:xfrm>
            <a:off x="2709863" y="3736975"/>
            <a:ext cx="379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>
                <a:solidFill>
                  <a:schemeClr val="tx1"/>
                </a:solidFill>
              </a:rPr>
              <a:t>This explains </a:t>
            </a:r>
            <a:r>
              <a:rPr lang="en-GB" altLang="en-US" i="1">
                <a:solidFill>
                  <a:schemeClr val="tx1"/>
                </a:solidFill>
              </a:rPr>
              <a:t>how</a:t>
            </a:r>
            <a:r>
              <a:rPr lang="en-GB" altLang="en-US">
                <a:solidFill>
                  <a:schemeClr val="tx1"/>
                </a:solidFill>
              </a:rPr>
              <a:t> Claire sipped.</a:t>
            </a:r>
            <a:endParaRPr lang="en-GB" altLang="en-US" b="1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8889" y="3352800"/>
            <a:ext cx="757237" cy="266700"/>
          </a:xfrm>
          <a:prstGeom prst="rect">
            <a:avLst/>
          </a:prstGeom>
          <a:solidFill>
            <a:srgbClr val="647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verb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19714" y="3352800"/>
            <a:ext cx="757237" cy="266700"/>
          </a:xfrm>
          <a:prstGeom prst="rect">
            <a:avLst/>
          </a:prstGeom>
          <a:solidFill>
            <a:srgbClr val="9A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adverb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580064" y="2963864"/>
            <a:ext cx="153987" cy="434975"/>
          </a:xfrm>
          <a:prstGeom prst="straightConnector1">
            <a:avLst/>
          </a:prstGeom>
          <a:ln w="28575">
            <a:solidFill>
              <a:srgbClr val="9AB0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75125" y="2965451"/>
            <a:ext cx="25400" cy="434975"/>
          </a:xfrm>
          <a:prstGeom prst="straightConnector1">
            <a:avLst/>
          </a:prstGeom>
          <a:ln w="28575">
            <a:solidFill>
              <a:srgbClr val="647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497138" y="4859338"/>
            <a:ext cx="4216400" cy="889000"/>
          </a:xfrm>
          <a:prstGeom prst="rect">
            <a:avLst/>
          </a:prstGeom>
          <a:solidFill>
            <a:srgbClr val="AAB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Who can mime (silently act) what Claire did?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0700" y="2430463"/>
            <a:ext cx="3017838" cy="3662362"/>
          </a:xfrm>
          <a:prstGeom prst="rect">
            <a:avLst/>
          </a:prstGeom>
          <a:solidFill>
            <a:srgbClr val="C2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537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6" y="2963863"/>
            <a:ext cx="2201863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4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7" t="39246" r="8476" b="28384"/>
          <a:stretch>
            <a:fillRect/>
          </a:stretch>
        </p:blipFill>
        <p:spPr bwMode="auto">
          <a:xfrm>
            <a:off x="6870700" y="2430463"/>
            <a:ext cx="3017838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9650" y="1581151"/>
            <a:ext cx="7632700" cy="695325"/>
          </a:xfrm>
          <a:prstGeom prst="rect">
            <a:avLst/>
          </a:prstGeom>
          <a:solidFill>
            <a:srgbClr val="AEC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88" name="Title 5"/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3600"/>
              <a:t>Verbs and Adverbs</a:t>
            </a:r>
          </a:p>
        </p:txBody>
      </p:sp>
      <p:pic>
        <p:nvPicPr>
          <p:cNvPr id="16389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"/>
          <p:cNvSpPr>
            <a:spLocks noChangeArrowheads="1"/>
          </p:cNvSpPr>
          <p:nvPr/>
        </p:nvSpPr>
        <p:spPr bwMode="auto">
          <a:xfrm>
            <a:off x="2779713" y="2682875"/>
            <a:ext cx="379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>
                <a:solidFill>
                  <a:schemeClr val="tx1"/>
                </a:solidFill>
              </a:rPr>
              <a:t>Gavin </a:t>
            </a:r>
            <a:r>
              <a:rPr lang="en-GB" altLang="en-US">
                <a:solidFill>
                  <a:srgbClr val="9AB063"/>
                </a:solidFill>
              </a:rPr>
              <a:t>always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>
                <a:solidFill>
                  <a:srgbClr val="647CBC"/>
                </a:solidFill>
              </a:rPr>
              <a:t>rides</a:t>
            </a:r>
            <a:r>
              <a:rPr lang="en-GB" altLang="en-US">
                <a:solidFill>
                  <a:schemeClr val="tx1"/>
                </a:solidFill>
              </a:rPr>
              <a:t> his bike.</a:t>
            </a:r>
            <a:endParaRPr lang="en-GB" altLang="en-US" b="1">
              <a:solidFill>
                <a:schemeClr val="tx1"/>
              </a:solidFill>
            </a:endParaRP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>
            <a:off x="2279650" y="1735139"/>
            <a:ext cx="7632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 adverb is used to describe how, what, when, where and why a verb happens.</a:t>
            </a:r>
            <a:endParaRPr lang="en-GB" altLang="en-US" b="1">
              <a:solidFill>
                <a:schemeClr val="tx1"/>
              </a:solidFill>
              <a:latin typeface="Sassoon Infant Md" pitchFamily="50" charset="0"/>
            </a:endParaRPr>
          </a:p>
        </p:txBody>
      </p:sp>
      <p:sp>
        <p:nvSpPr>
          <p:cNvPr id="16392" name="Rectangle 1"/>
          <p:cNvSpPr>
            <a:spLocks noChangeArrowheads="1"/>
          </p:cNvSpPr>
          <p:nvPr/>
        </p:nvSpPr>
        <p:spPr bwMode="auto">
          <a:xfrm>
            <a:off x="2709863" y="3736975"/>
            <a:ext cx="379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>
                <a:solidFill>
                  <a:schemeClr val="tx1"/>
                </a:solidFill>
              </a:rPr>
              <a:t>This explains </a:t>
            </a:r>
            <a:r>
              <a:rPr lang="en-GB" altLang="en-US" i="1">
                <a:solidFill>
                  <a:schemeClr val="tx1"/>
                </a:solidFill>
              </a:rPr>
              <a:t>when</a:t>
            </a:r>
            <a:r>
              <a:rPr lang="en-GB" altLang="en-US">
                <a:solidFill>
                  <a:schemeClr val="tx1"/>
                </a:solidFill>
              </a:rPr>
              <a:t> Gavin rides.</a:t>
            </a:r>
            <a:endParaRPr lang="en-GB" altLang="en-US" b="1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73614" y="3352800"/>
            <a:ext cx="758825" cy="266700"/>
          </a:xfrm>
          <a:prstGeom prst="rect">
            <a:avLst/>
          </a:prstGeom>
          <a:solidFill>
            <a:srgbClr val="647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verb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49700" y="3352800"/>
            <a:ext cx="757238" cy="266700"/>
          </a:xfrm>
          <a:prstGeom prst="rect">
            <a:avLst/>
          </a:prstGeom>
          <a:solidFill>
            <a:srgbClr val="9A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adverb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322764" y="2982914"/>
            <a:ext cx="41275" cy="415925"/>
          </a:xfrm>
          <a:prstGeom prst="straightConnector1">
            <a:avLst/>
          </a:prstGeom>
          <a:ln w="28575">
            <a:solidFill>
              <a:srgbClr val="9AB0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946650" y="2982913"/>
            <a:ext cx="203200" cy="417512"/>
          </a:xfrm>
          <a:prstGeom prst="straightConnector1">
            <a:avLst/>
          </a:prstGeom>
          <a:ln w="28575">
            <a:solidFill>
              <a:srgbClr val="647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497138" y="4859338"/>
            <a:ext cx="4216400" cy="889000"/>
          </a:xfrm>
          <a:prstGeom prst="rect">
            <a:avLst/>
          </a:prstGeom>
          <a:solidFill>
            <a:srgbClr val="AAB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Who can mime (silently act) what Gavin is doing?</a:t>
            </a:r>
          </a:p>
        </p:txBody>
      </p:sp>
      <p:pic>
        <p:nvPicPr>
          <p:cNvPr id="1639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93">
            <a:off x="7212013" y="3163889"/>
            <a:ext cx="24765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5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279651" y="4608514"/>
            <a:ext cx="3852863" cy="854075"/>
          </a:xfrm>
          <a:prstGeom prst="rect">
            <a:avLst/>
          </a:prstGeom>
          <a:solidFill>
            <a:srgbClr val="BFC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833688" y="2193926"/>
            <a:ext cx="1560512" cy="492125"/>
          </a:xfrm>
          <a:prstGeom prst="rect">
            <a:avLst/>
          </a:prstGeom>
          <a:solidFill>
            <a:srgbClr val="C2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How?</a:t>
            </a:r>
          </a:p>
        </p:txBody>
      </p:sp>
      <p:sp>
        <p:nvSpPr>
          <p:cNvPr id="17412" name="Title 5"/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3600"/>
              <a:t>Verbs and Adverbs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876" y="4713288"/>
            <a:ext cx="30892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cs typeface="BPreplay"/>
              </a:rPr>
              <a:t>Watch the clip to help you by clicking on the play button.</a:t>
            </a:r>
          </a:p>
        </p:txBody>
      </p:sp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2868613" y="1408113"/>
            <a:ext cx="6527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What are adverbs?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They are added to the verb to answer questions like…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06913" y="2193926"/>
            <a:ext cx="1560512" cy="492125"/>
          </a:xfrm>
          <a:prstGeom prst="rect">
            <a:avLst/>
          </a:prstGeom>
          <a:solidFill>
            <a:srgbClr val="C2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When?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96013" y="2193926"/>
            <a:ext cx="1560512" cy="492125"/>
          </a:xfrm>
          <a:prstGeom prst="rect">
            <a:avLst/>
          </a:prstGeom>
          <a:solidFill>
            <a:srgbClr val="C2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Where?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3526" y="2193926"/>
            <a:ext cx="1560513" cy="492125"/>
          </a:xfrm>
          <a:prstGeom prst="rect">
            <a:avLst/>
          </a:prstGeom>
          <a:solidFill>
            <a:srgbClr val="C2C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Why?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79650" y="2840039"/>
            <a:ext cx="7632700" cy="1157287"/>
          </a:xfrm>
          <a:prstGeom prst="rect">
            <a:avLst/>
          </a:prstGeom>
          <a:solidFill>
            <a:srgbClr val="AAB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419" name="Rectangle 3"/>
          <p:cNvSpPr>
            <a:spLocks noChangeArrowheads="1"/>
          </p:cNvSpPr>
          <p:nvPr/>
        </p:nvSpPr>
        <p:spPr bwMode="auto">
          <a:xfrm>
            <a:off x="2860675" y="3011488"/>
            <a:ext cx="6527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They describe the </a:t>
            </a:r>
            <a:r>
              <a:rPr lang="en-US" altLang="en-US" i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way</a:t>
            </a: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 something happens.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They often end in –ly </a:t>
            </a:r>
            <a:r>
              <a:rPr lang="en-US" altLang="en-US" b="1">
                <a:solidFill>
                  <a:schemeClr val="tx1"/>
                </a:solidFill>
                <a:ea typeface="BPreplay" pitchFamily="50" charset="0"/>
                <a:cs typeface="BPreplay" pitchFamily="50" charset="0"/>
              </a:rPr>
              <a:t>but not always!</a:t>
            </a:r>
          </a:p>
        </p:txBody>
      </p:sp>
      <p:pic>
        <p:nvPicPr>
          <p:cNvPr id="17420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4343400"/>
            <a:ext cx="13874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093">
            <a:off x="7332663" y="3556000"/>
            <a:ext cx="24765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7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279650" y="2024063"/>
            <a:ext cx="7653338" cy="4068762"/>
          </a:xfrm>
          <a:prstGeom prst="rect">
            <a:avLst/>
          </a:prstGeom>
          <a:solidFill>
            <a:srgbClr val="AEC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8" y="2198688"/>
            <a:ext cx="2646362" cy="3740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64" y="2198688"/>
            <a:ext cx="2644775" cy="3740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1" y="2198688"/>
            <a:ext cx="2644775" cy="3740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629" name="Title 5"/>
          <p:cNvSpPr>
            <a:spLocks noGrp="1"/>
          </p:cNvSpPr>
          <p:nvPr>
            <p:ph type="title"/>
          </p:nvPr>
        </p:nvSpPr>
        <p:spPr>
          <a:xfrm>
            <a:off x="1903414" y="630239"/>
            <a:ext cx="8220075" cy="873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3600" dirty="0"/>
              <a:t>Identifying and Adding Adverbs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1463675"/>
            <a:ext cx="746283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cs typeface="BPreplay"/>
              </a:rPr>
              <a:t>Work on your own to complete Identifying and Adding Adverbs Activity Sheet</a:t>
            </a:r>
            <a:r>
              <a:rPr lang="en-US" dirty="0" smtClean="0">
                <a:cs typeface="BPreplay"/>
              </a:rPr>
              <a:t>. Then have a go at the mini test.</a:t>
            </a:r>
            <a:endParaRPr lang="en-US" dirty="0">
              <a:cs typeface="BPreplay"/>
            </a:endParaRPr>
          </a:p>
        </p:txBody>
      </p:sp>
      <p:pic>
        <p:nvPicPr>
          <p:cNvPr id="20488" name="Individual Wor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963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1199" y="478895"/>
            <a:ext cx="8220075" cy="126731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3600" dirty="0"/>
              <a:t>Features of a Play Script:</a:t>
            </a:r>
            <a:br>
              <a:rPr lang="en-GB" sz="3600" dirty="0"/>
            </a:br>
            <a:r>
              <a:rPr lang="en-GB" sz="2000" dirty="0"/>
              <a:t>Speaker Name, Colon and Dialogue</a:t>
            </a:r>
            <a:endParaRPr lang="en-GB" sz="3600" dirty="0">
              <a:latin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F27A31-DAAA-416A-980B-5383BA1D55C0}"/>
              </a:ext>
            </a:extLst>
          </p:cNvPr>
          <p:cNvGrpSpPr/>
          <p:nvPr/>
        </p:nvGrpSpPr>
        <p:grpSpPr>
          <a:xfrm>
            <a:off x="2751605" y="2867555"/>
            <a:ext cx="6028608" cy="895218"/>
            <a:chOff x="1416379" y="2725974"/>
            <a:chExt cx="6028608" cy="895218"/>
          </a:xfrm>
        </p:grpSpPr>
        <p:sp>
          <p:nvSpPr>
            <p:cNvPr id="5" name="Rectangle 4"/>
            <p:cNvSpPr/>
            <p:nvPr/>
          </p:nvSpPr>
          <p:spPr>
            <a:xfrm>
              <a:off x="1416379" y="2725974"/>
              <a:ext cx="6028608" cy="8952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399"/>
              </a:solidFill>
            </a:ln>
          </p:spPr>
          <p:txBody>
            <a:bodyPr wrap="square" lIns="108000" tIns="108000" rIns="108000" bIns="108000">
              <a:spAutoFit/>
            </a:bodyPr>
            <a:lstStyle/>
            <a:p>
              <a:endParaRPr lang="en-GB" sz="1100" u="sng" dirty="0"/>
            </a:p>
            <a:p>
              <a:endParaRPr lang="en-GB" sz="1100" u="sng" dirty="0"/>
            </a:p>
            <a:p>
              <a:endParaRPr lang="en-GB" sz="1100" u="sng" dirty="0"/>
            </a:p>
            <a:p>
              <a:endParaRPr lang="en-GB" sz="1100" u="sng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9AC2C9-BCD4-4EDA-9D26-3432409D88A3}"/>
                </a:ext>
              </a:extLst>
            </p:cNvPr>
            <p:cNvSpPr/>
            <p:nvPr/>
          </p:nvSpPr>
          <p:spPr>
            <a:xfrm>
              <a:off x="1498975" y="2793244"/>
              <a:ext cx="2188128" cy="4951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b="1" dirty="0">
                  <a:solidFill>
                    <a:srgbClr val="A673AE"/>
                  </a:solidFill>
                </a:rPr>
                <a:t>Queen of Hearts: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8931F-291B-48F0-A422-B8347C57C0A7}"/>
                </a:ext>
              </a:extLst>
            </p:cNvPr>
            <p:cNvSpPr/>
            <p:nvPr/>
          </p:nvSpPr>
          <p:spPr>
            <a:xfrm>
              <a:off x="3318437" y="2811406"/>
              <a:ext cx="3914172" cy="7721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>
                  <a:solidFill>
                    <a:srgbClr val="6C9D6E"/>
                  </a:solidFill>
                </a:rPr>
                <a:t>Guards! Get her! Off with her head! Off with her head!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E5AB24-4DAF-4A87-B048-B05451887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82" y="1952903"/>
            <a:ext cx="1783887" cy="22341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FD34A68-BF74-4BED-9DFD-88FE196FEB78}"/>
              </a:ext>
            </a:extLst>
          </p:cNvPr>
          <p:cNvGrpSpPr/>
          <p:nvPr/>
        </p:nvGrpSpPr>
        <p:grpSpPr>
          <a:xfrm>
            <a:off x="2298590" y="3429001"/>
            <a:ext cx="2226394" cy="2137567"/>
            <a:chOff x="4609091" y="1559991"/>
            <a:chExt cx="2226394" cy="213756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533092-7A76-418C-9648-1CAAFA260FE0}"/>
                </a:ext>
              </a:extLst>
            </p:cNvPr>
            <p:cNvSpPr/>
            <p:nvPr/>
          </p:nvSpPr>
          <p:spPr>
            <a:xfrm>
              <a:off x="4609091" y="2494564"/>
              <a:ext cx="2226394" cy="1202994"/>
            </a:xfrm>
            <a:prstGeom prst="rect">
              <a:avLst/>
            </a:prstGeom>
            <a:solidFill>
              <a:srgbClr val="A67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/>
                <a:t>In a script, the name of the character who is speaking goes on the left.  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AB9690D-0E15-4A17-98C2-E479DF2512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1617" y="1559991"/>
              <a:ext cx="510245" cy="1327721"/>
            </a:xfrm>
            <a:prstGeom prst="straightConnector1">
              <a:avLst/>
            </a:prstGeom>
            <a:ln w="57150">
              <a:solidFill>
                <a:srgbClr val="A673A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3D42B6-BB43-4AC5-A61A-9BA38AD83B06}"/>
              </a:ext>
            </a:extLst>
          </p:cNvPr>
          <p:cNvGrpSpPr/>
          <p:nvPr/>
        </p:nvGrpSpPr>
        <p:grpSpPr>
          <a:xfrm>
            <a:off x="3132193" y="1887791"/>
            <a:ext cx="2226394" cy="1182171"/>
            <a:chOff x="4572001" y="2281510"/>
            <a:chExt cx="2226394" cy="11821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0E46A4-FEE6-42EE-9417-D6AFD170F75A}"/>
                </a:ext>
              </a:extLst>
            </p:cNvPr>
            <p:cNvSpPr/>
            <p:nvPr/>
          </p:nvSpPr>
          <p:spPr>
            <a:xfrm>
              <a:off x="4572001" y="2281510"/>
              <a:ext cx="2226394" cy="710552"/>
            </a:xfrm>
            <a:prstGeom prst="rect">
              <a:avLst/>
            </a:prstGeom>
            <a:solidFill>
              <a:srgbClr val="A67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/>
                <a:t>A colon </a:t>
              </a:r>
              <a:r>
                <a:rPr lang="en-GB" sz="1600" b="1" dirty="0"/>
                <a:t>always</a:t>
              </a:r>
              <a:r>
                <a:rPr lang="en-GB" sz="1600" dirty="0"/>
                <a:t> comes after the name. 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A99982D-18B1-402E-86FE-1AB4ADBD417B}"/>
                </a:ext>
              </a:extLst>
            </p:cNvPr>
            <p:cNvCxnSpPr>
              <a:cxnSpLocks/>
            </p:cNvCxnSpPr>
            <p:nvPr/>
          </p:nvCxnSpPr>
          <p:spPr>
            <a:xfrm>
              <a:off x="5671617" y="2887712"/>
              <a:ext cx="353962" cy="575969"/>
            </a:xfrm>
            <a:prstGeom prst="straightConnector1">
              <a:avLst/>
            </a:prstGeom>
            <a:ln w="57150">
              <a:solidFill>
                <a:srgbClr val="A673A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9F3062-77C7-4BB8-9932-4B826CB2F8DC}"/>
              </a:ext>
            </a:extLst>
          </p:cNvPr>
          <p:cNvGrpSpPr/>
          <p:nvPr/>
        </p:nvGrpSpPr>
        <p:grpSpPr>
          <a:xfrm>
            <a:off x="5706655" y="3570582"/>
            <a:ext cx="3073558" cy="1650717"/>
            <a:chOff x="755650" y="4037378"/>
            <a:chExt cx="3073558" cy="165071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F66C56-BD1D-43D8-9D07-4CE7C776002F}"/>
                </a:ext>
              </a:extLst>
            </p:cNvPr>
            <p:cNvSpPr/>
            <p:nvPr/>
          </p:nvSpPr>
          <p:spPr>
            <a:xfrm>
              <a:off x="755650" y="4977543"/>
              <a:ext cx="3073558" cy="710552"/>
            </a:xfrm>
            <a:prstGeom prst="rect">
              <a:avLst/>
            </a:prstGeom>
            <a:solidFill>
              <a:srgbClr val="6C9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/>
                <a:t>After the colon is the dialogue (the words the character says).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796D1A-8941-4247-BE5F-9246125CDD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5514" y="4037378"/>
              <a:ext cx="807327" cy="1013240"/>
            </a:xfrm>
            <a:prstGeom prst="straightConnector1">
              <a:avLst/>
            </a:prstGeom>
            <a:ln w="57150">
              <a:solidFill>
                <a:srgbClr val="6C9D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B310016-7EEC-4B67-90BB-279B3E2C90D5}"/>
              </a:ext>
            </a:extLst>
          </p:cNvPr>
          <p:cNvSpPr/>
          <p:nvPr/>
        </p:nvSpPr>
        <p:spPr>
          <a:xfrm>
            <a:off x="4585771" y="5491615"/>
            <a:ext cx="5484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How is this different to writing speech in a story?</a:t>
            </a:r>
          </a:p>
          <a:p>
            <a:r>
              <a:rPr lang="en-GB" b="1" dirty="0"/>
              <a:t>No inverted commas!</a:t>
            </a:r>
          </a:p>
        </p:txBody>
      </p:sp>
    </p:spTree>
    <p:extLst>
      <p:ext uri="{BB962C8B-B14F-4D97-AF65-F5344CB8AC3E}">
        <p14:creationId xmlns:p14="http://schemas.microsoft.com/office/powerpoint/2010/main" val="95575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5963" y="494236"/>
            <a:ext cx="8220075" cy="126731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3600" dirty="0"/>
              <a:t>Features of a Play Script:</a:t>
            </a:r>
            <a:br>
              <a:rPr lang="en-GB" sz="3600" dirty="0"/>
            </a:br>
            <a:r>
              <a:rPr lang="en-GB" sz="2000" dirty="0"/>
              <a:t>Stage Directions</a:t>
            </a:r>
            <a:endParaRPr lang="en-GB" sz="3600" dirty="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6F6B87-569F-4BEA-A4E9-45A23695DC46}"/>
              </a:ext>
            </a:extLst>
          </p:cNvPr>
          <p:cNvGrpSpPr/>
          <p:nvPr/>
        </p:nvGrpSpPr>
        <p:grpSpPr>
          <a:xfrm>
            <a:off x="2460439" y="2759389"/>
            <a:ext cx="7269901" cy="1233772"/>
            <a:chOff x="1036725" y="2859677"/>
            <a:chExt cx="7269901" cy="1233772"/>
          </a:xfrm>
        </p:grpSpPr>
        <p:sp>
          <p:nvSpPr>
            <p:cNvPr id="5" name="Rectangle 4"/>
            <p:cNvSpPr/>
            <p:nvPr/>
          </p:nvSpPr>
          <p:spPr>
            <a:xfrm>
              <a:off x="1036725" y="2859677"/>
              <a:ext cx="7216472" cy="12337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399"/>
              </a:solidFill>
            </a:ln>
          </p:spPr>
          <p:txBody>
            <a:bodyPr wrap="square" lIns="108000" tIns="108000" rIns="108000" bIns="108000">
              <a:spAutoFit/>
            </a:bodyPr>
            <a:lstStyle/>
            <a:p>
              <a:endParaRPr lang="en-GB" sz="1100" u="sng" dirty="0"/>
            </a:p>
            <a:p>
              <a:endParaRPr lang="en-GB" sz="1100" u="sng" dirty="0"/>
            </a:p>
            <a:p>
              <a:endParaRPr lang="en-GB" sz="1100" u="sng" dirty="0"/>
            </a:p>
            <a:p>
              <a:r>
                <a:rPr lang="en-GB" sz="1100" u="sng" dirty="0"/>
                <a:t> </a:t>
              </a:r>
            </a:p>
            <a:p>
              <a:endParaRPr lang="en-GB" sz="1100" u="sng" dirty="0"/>
            </a:p>
            <a:p>
              <a:endParaRPr lang="en-GB" sz="1100" u="sng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9AC2C9-BCD4-4EDA-9D26-3432409D88A3}"/>
                </a:ext>
              </a:extLst>
            </p:cNvPr>
            <p:cNvSpPr/>
            <p:nvPr/>
          </p:nvSpPr>
          <p:spPr>
            <a:xfrm>
              <a:off x="1036725" y="2974661"/>
              <a:ext cx="1553092" cy="956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b="1" dirty="0">
                  <a:solidFill>
                    <a:schemeClr val="tx1"/>
                  </a:solidFill>
                </a:rPr>
                <a:t>White Rabbit:</a:t>
              </a:r>
            </a:p>
            <a:p>
              <a:endParaRPr lang="en-GB" sz="1600" b="1" dirty="0">
                <a:solidFill>
                  <a:schemeClr val="tx1"/>
                </a:solidFill>
              </a:endParaRPr>
            </a:p>
            <a:p>
              <a:pPr algn="r"/>
              <a:r>
                <a:rPr lang="en-GB" sz="1600" b="1" dirty="0">
                  <a:solidFill>
                    <a:schemeClr val="tx1"/>
                  </a:solidFill>
                </a:rPr>
                <a:t>Alice: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8931F-291B-48F0-A422-B8347C57C0A7}"/>
                </a:ext>
              </a:extLst>
            </p:cNvPr>
            <p:cNvSpPr/>
            <p:nvPr/>
          </p:nvSpPr>
          <p:spPr>
            <a:xfrm>
              <a:off x="2418411" y="2968761"/>
              <a:ext cx="5888215" cy="956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>
                  <a:solidFill>
                    <a:srgbClr val="6C9D6E"/>
                  </a:solidFill>
                </a:rPr>
                <a:t>(anxiously, whilst rushing across the stage) </a:t>
              </a:r>
              <a:r>
                <a:rPr lang="en-GB" sz="1600" dirty="0">
                  <a:solidFill>
                    <a:schemeClr val="tx1"/>
                  </a:solidFill>
                </a:rPr>
                <a:t>I’m late! I’m late!</a:t>
              </a:r>
            </a:p>
            <a:p>
              <a:endParaRPr lang="en-GB" sz="1600" dirty="0">
                <a:solidFill>
                  <a:srgbClr val="6C9D6E"/>
                </a:solidFill>
              </a:endParaRPr>
            </a:p>
            <a:p>
              <a:r>
                <a:rPr lang="en-GB" sz="1600" dirty="0">
                  <a:solidFill>
                    <a:srgbClr val="6C9D6E"/>
                  </a:solidFill>
                </a:rPr>
                <a:t>(confused) </a:t>
              </a:r>
              <a:r>
                <a:rPr lang="en-GB" sz="1600" dirty="0">
                  <a:solidFill>
                    <a:schemeClr val="tx1"/>
                  </a:solidFill>
                </a:rPr>
                <a:t>A talking rabbit? It can’t be…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3D42B6-BB43-4AC5-A61A-9BA38AD83B06}"/>
              </a:ext>
            </a:extLst>
          </p:cNvPr>
          <p:cNvGrpSpPr/>
          <p:nvPr/>
        </p:nvGrpSpPr>
        <p:grpSpPr>
          <a:xfrm>
            <a:off x="2460439" y="1761551"/>
            <a:ext cx="6028467" cy="1175027"/>
            <a:chOff x="4589698" y="2414050"/>
            <a:chExt cx="6028467" cy="117502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A99982D-18B1-402E-86FE-1AB4ADBD417B}"/>
                </a:ext>
              </a:extLst>
            </p:cNvPr>
            <p:cNvCxnSpPr>
              <a:cxnSpLocks/>
            </p:cNvCxnSpPr>
            <p:nvPr/>
          </p:nvCxnSpPr>
          <p:spPr>
            <a:xfrm>
              <a:off x="5671617" y="2887712"/>
              <a:ext cx="1070673" cy="701365"/>
            </a:xfrm>
            <a:prstGeom prst="straightConnector1">
              <a:avLst/>
            </a:prstGeom>
            <a:ln w="57150">
              <a:solidFill>
                <a:srgbClr val="6C9D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0E46A4-FEE6-42EE-9417-D6AFD170F75A}"/>
                </a:ext>
              </a:extLst>
            </p:cNvPr>
            <p:cNvSpPr/>
            <p:nvPr/>
          </p:nvSpPr>
          <p:spPr>
            <a:xfrm>
              <a:off x="4589698" y="2414050"/>
              <a:ext cx="6028467" cy="710552"/>
            </a:xfrm>
            <a:prstGeom prst="rect">
              <a:avLst/>
            </a:prstGeom>
            <a:solidFill>
              <a:srgbClr val="6C9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/>
                <a:t>Words in brackets are stage directions. These are instructions to the actors so they know what their character should be doing.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9F3062-77C7-4BB8-9932-4B826CB2F8DC}"/>
              </a:ext>
            </a:extLst>
          </p:cNvPr>
          <p:cNvGrpSpPr/>
          <p:nvPr/>
        </p:nvGrpSpPr>
        <p:grpSpPr>
          <a:xfrm>
            <a:off x="4137428" y="3781487"/>
            <a:ext cx="3073558" cy="1252867"/>
            <a:chOff x="-554006" y="4206988"/>
            <a:chExt cx="3073558" cy="12528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F66C56-BD1D-43D8-9D07-4CE7C776002F}"/>
                </a:ext>
              </a:extLst>
            </p:cNvPr>
            <p:cNvSpPr/>
            <p:nvPr/>
          </p:nvSpPr>
          <p:spPr>
            <a:xfrm>
              <a:off x="-554006" y="4749303"/>
              <a:ext cx="3073558" cy="710552"/>
            </a:xfrm>
            <a:prstGeom prst="rect">
              <a:avLst/>
            </a:prstGeom>
            <a:solidFill>
              <a:srgbClr val="6C9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/>
                <a:t>Sometimes they tell the actor how to say their words. 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796D1A-8941-4247-BE5F-9246125CDD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276750" y="4206988"/>
              <a:ext cx="821248" cy="643691"/>
            </a:xfrm>
            <a:prstGeom prst="straightConnector1">
              <a:avLst/>
            </a:prstGeom>
            <a:ln w="57150">
              <a:solidFill>
                <a:srgbClr val="6C9D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B310016-7EEC-4B67-90BB-279B3E2C90D5}"/>
              </a:ext>
            </a:extLst>
          </p:cNvPr>
          <p:cNvSpPr/>
          <p:nvPr/>
        </p:nvSpPr>
        <p:spPr>
          <a:xfrm>
            <a:off x="2208331" y="5323698"/>
            <a:ext cx="5484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actors don’t </a:t>
            </a:r>
            <a:r>
              <a:rPr lang="en-GB" b="1" dirty="0"/>
              <a:t>say</a:t>
            </a:r>
            <a:r>
              <a:rPr lang="en-GB" dirty="0"/>
              <a:t> the stage directions.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184301-9C49-48DF-B39C-30031CD18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46" y="3717051"/>
            <a:ext cx="2128804" cy="246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985963" y="494236"/>
            <a:ext cx="8220075" cy="126731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3600" dirty="0"/>
              <a:t>Features of a Play Script:</a:t>
            </a:r>
            <a:br>
              <a:rPr lang="en-GB" sz="3600" dirty="0"/>
            </a:br>
            <a:r>
              <a:rPr lang="en-GB" sz="2000" dirty="0"/>
              <a:t>Stage Directions and Narrators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7764" y="2673872"/>
            <a:ext cx="7216472" cy="1572326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9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r>
              <a:rPr lang="en-GB" sz="1100" u="sng" dirty="0"/>
              <a:t> </a:t>
            </a:r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9AC2C9-BCD4-4EDA-9D26-3432409D88A3}"/>
              </a:ext>
            </a:extLst>
          </p:cNvPr>
          <p:cNvSpPr/>
          <p:nvPr/>
        </p:nvSpPr>
        <p:spPr>
          <a:xfrm>
            <a:off x="2377189" y="2630727"/>
            <a:ext cx="1553092" cy="464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/>
            <a:r>
              <a:rPr lang="en-GB" sz="1600" b="1" dirty="0">
                <a:solidFill>
                  <a:schemeClr val="tx1"/>
                </a:solidFill>
              </a:rPr>
              <a:t>Narrator: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8931F-291B-48F0-A422-B8347C57C0A7}"/>
              </a:ext>
            </a:extLst>
          </p:cNvPr>
          <p:cNvSpPr/>
          <p:nvPr/>
        </p:nvSpPr>
        <p:spPr>
          <a:xfrm>
            <a:off x="3842125" y="2758702"/>
            <a:ext cx="5888215" cy="1341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Alice found herself in a strange room, inside was a small table. On top of it, sat a small, peculiar-looking bottle with a label on. </a:t>
            </a:r>
          </a:p>
          <a:p>
            <a:endParaRPr lang="en-GB" sz="900" dirty="0">
              <a:solidFill>
                <a:srgbClr val="6C9D6E"/>
              </a:solidFill>
            </a:endParaRPr>
          </a:p>
          <a:p>
            <a:r>
              <a:rPr lang="en-GB" sz="1600" dirty="0">
                <a:solidFill>
                  <a:srgbClr val="6C9D6E"/>
                </a:solidFill>
              </a:rPr>
              <a:t>(Alice looks around, confused, then goes over to the table and studies the bottle.)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3D42B6-BB43-4AC5-A61A-9BA38AD83B06}"/>
              </a:ext>
            </a:extLst>
          </p:cNvPr>
          <p:cNvGrpSpPr/>
          <p:nvPr/>
        </p:nvGrpSpPr>
        <p:grpSpPr>
          <a:xfrm>
            <a:off x="2487765" y="1743067"/>
            <a:ext cx="6028467" cy="1010214"/>
            <a:chOff x="4697383" y="2411964"/>
            <a:chExt cx="6028467" cy="1010214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A99982D-18B1-402E-86FE-1AB4ADBD417B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42" y="2957847"/>
              <a:ext cx="342163" cy="464331"/>
            </a:xfrm>
            <a:prstGeom prst="straightConnector1">
              <a:avLst/>
            </a:prstGeom>
            <a:ln w="57150">
              <a:solidFill>
                <a:srgbClr val="A673A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0E46A4-FEE6-42EE-9417-D6AFD170F75A}"/>
                </a:ext>
              </a:extLst>
            </p:cNvPr>
            <p:cNvSpPr/>
            <p:nvPr/>
          </p:nvSpPr>
          <p:spPr>
            <a:xfrm>
              <a:off x="4697383" y="2411964"/>
              <a:ext cx="6028467" cy="710552"/>
            </a:xfrm>
            <a:prstGeom prst="rect">
              <a:avLst/>
            </a:prstGeom>
            <a:solidFill>
              <a:srgbClr val="A67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/>
                <a:t>Some plays have a narrator to help set the scene for the audience, but lots of plays don’t.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9F3062-77C7-4BB8-9932-4B826CB2F8DC}"/>
              </a:ext>
            </a:extLst>
          </p:cNvPr>
          <p:cNvGrpSpPr/>
          <p:nvPr/>
        </p:nvGrpSpPr>
        <p:grpSpPr>
          <a:xfrm>
            <a:off x="3535680" y="4020413"/>
            <a:ext cx="4041058" cy="1349143"/>
            <a:chOff x="-1155754" y="4363324"/>
            <a:chExt cx="4041058" cy="13491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F66C56-BD1D-43D8-9D07-4CE7C776002F}"/>
                </a:ext>
              </a:extLst>
            </p:cNvPr>
            <p:cNvSpPr/>
            <p:nvPr/>
          </p:nvSpPr>
          <p:spPr>
            <a:xfrm>
              <a:off x="-1155754" y="4755694"/>
              <a:ext cx="4041058" cy="956773"/>
            </a:xfrm>
            <a:prstGeom prst="rect">
              <a:avLst/>
            </a:prstGeom>
            <a:solidFill>
              <a:srgbClr val="6C9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600" dirty="0"/>
                <a:t>Stage directions can be given to any character, not just the ones speaking. They are always written in </a:t>
              </a:r>
              <a:r>
                <a:rPr lang="en-GB" sz="1600" b="1" dirty="0"/>
                <a:t>present</a:t>
              </a:r>
              <a:r>
                <a:rPr lang="en-GB" sz="1600" dirty="0"/>
                <a:t> tense. 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796D1A-8941-4247-BE5F-9246125CDD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9598" y="4363324"/>
              <a:ext cx="129786" cy="498493"/>
            </a:xfrm>
            <a:prstGeom prst="straightConnector1">
              <a:avLst/>
            </a:prstGeom>
            <a:ln w="57150">
              <a:solidFill>
                <a:srgbClr val="6C9D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D840563-9894-42BA-8125-D126D15EF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987964"/>
            <a:ext cx="1575776" cy="21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1454" y="1145940"/>
            <a:ext cx="6270896" cy="4957868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9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r>
              <a:rPr lang="en-GB" sz="1100" u="sng" dirty="0"/>
              <a:t> </a:t>
            </a:r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  <a:p>
            <a:endParaRPr lang="en-GB" sz="1100" u="sng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9AC2C9-BCD4-4EDA-9D26-3432409D88A3}"/>
              </a:ext>
            </a:extLst>
          </p:cNvPr>
          <p:cNvSpPr/>
          <p:nvPr/>
        </p:nvSpPr>
        <p:spPr>
          <a:xfrm>
            <a:off x="3235941" y="1869324"/>
            <a:ext cx="1553092" cy="4173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r"/>
            <a:r>
              <a:rPr lang="en-GB" sz="1400" b="1" dirty="0">
                <a:solidFill>
                  <a:schemeClr val="tx1"/>
                </a:solidFill>
              </a:rPr>
              <a:t>Narrator:</a:t>
            </a:r>
          </a:p>
          <a:p>
            <a:pPr algn="r"/>
            <a:endParaRPr lang="en-GB" sz="1400" b="1" dirty="0">
              <a:solidFill>
                <a:schemeClr val="tx1"/>
              </a:solidFill>
            </a:endParaRPr>
          </a:p>
          <a:p>
            <a:pPr algn="r"/>
            <a:endParaRPr lang="en-GB" sz="1000" b="1" dirty="0">
              <a:solidFill>
                <a:schemeClr val="tx1"/>
              </a:solidFill>
            </a:endParaRPr>
          </a:p>
          <a:p>
            <a:pPr algn="r"/>
            <a:endParaRPr lang="en-GB" sz="1000" b="1" dirty="0">
              <a:solidFill>
                <a:schemeClr val="tx1"/>
              </a:solidFill>
            </a:endParaRPr>
          </a:p>
          <a:p>
            <a:pPr algn="r"/>
            <a:endParaRPr lang="en-GB" sz="900" b="1" dirty="0">
              <a:solidFill>
                <a:schemeClr val="tx1"/>
              </a:solidFill>
            </a:endParaRPr>
          </a:p>
          <a:p>
            <a:pPr algn="r"/>
            <a:r>
              <a:rPr lang="en-GB" sz="1400" b="1" dirty="0">
                <a:solidFill>
                  <a:schemeClr val="tx1"/>
                </a:solidFill>
              </a:rPr>
              <a:t>Mad Hatter:</a:t>
            </a:r>
          </a:p>
          <a:p>
            <a:pPr algn="r"/>
            <a:endParaRPr lang="en-GB" b="1" dirty="0">
              <a:solidFill>
                <a:schemeClr val="tx1"/>
              </a:solidFill>
            </a:endParaRPr>
          </a:p>
          <a:p>
            <a:pPr algn="r"/>
            <a:r>
              <a:rPr lang="en-GB" sz="1400" b="1" dirty="0">
                <a:solidFill>
                  <a:schemeClr val="tx1"/>
                </a:solidFill>
              </a:rPr>
              <a:t>Dormouse:</a:t>
            </a:r>
          </a:p>
          <a:p>
            <a:pPr algn="r"/>
            <a:endParaRPr lang="en-GB" sz="1000" b="1" dirty="0">
              <a:solidFill>
                <a:schemeClr val="tx1"/>
              </a:solidFill>
            </a:endParaRPr>
          </a:p>
          <a:p>
            <a:pPr algn="r"/>
            <a:r>
              <a:rPr lang="en-GB" sz="1400" b="1" dirty="0">
                <a:solidFill>
                  <a:schemeClr val="tx1"/>
                </a:solidFill>
              </a:rPr>
              <a:t>Hare:</a:t>
            </a:r>
          </a:p>
          <a:p>
            <a:pPr algn="r"/>
            <a:endParaRPr lang="en-GB" sz="600" b="1" dirty="0">
              <a:solidFill>
                <a:schemeClr val="tx1"/>
              </a:solidFill>
            </a:endParaRPr>
          </a:p>
          <a:p>
            <a:pPr algn="r"/>
            <a:r>
              <a:rPr lang="en-GB" sz="1400" b="1" dirty="0">
                <a:solidFill>
                  <a:schemeClr val="tx1"/>
                </a:solidFill>
              </a:rPr>
              <a:t>Mad hatter:</a:t>
            </a:r>
          </a:p>
          <a:p>
            <a:pPr algn="r"/>
            <a:endParaRPr lang="en-GB" sz="1400" b="1" dirty="0">
              <a:solidFill>
                <a:schemeClr val="tx1"/>
              </a:solidFill>
            </a:endParaRPr>
          </a:p>
          <a:p>
            <a:pPr algn="r"/>
            <a:endParaRPr lang="en-GB" sz="1400" b="1" dirty="0">
              <a:solidFill>
                <a:schemeClr val="tx1"/>
              </a:solidFill>
            </a:endParaRPr>
          </a:p>
          <a:p>
            <a:pPr algn="r"/>
            <a:endParaRPr lang="en-GB" sz="100" b="1" dirty="0">
              <a:solidFill>
                <a:schemeClr val="tx1"/>
              </a:solidFill>
            </a:endParaRPr>
          </a:p>
          <a:p>
            <a:pPr algn="r"/>
            <a:endParaRPr lang="en-GB" sz="800" b="1" dirty="0">
              <a:solidFill>
                <a:schemeClr val="tx1"/>
              </a:solidFill>
            </a:endParaRPr>
          </a:p>
          <a:p>
            <a:pPr algn="r"/>
            <a:endParaRPr lang="en-GB" sz="900" b="1" dirty="0">
              <a:solidFill>
                <a:schemeClr val="tx1"/>
              </a:solidFill>
            </a:endParaRPr>
          </a:p>
          <a:p>
            <a:pPr algn="r"/>
            <a:r>
              <a:rPr lang="en-GB" sz="1400" b="1" dirty="0">
                <a:solidFill>
                  <a:schemeClr val="tx1"/>
                </a:solidFill>
              </a:rPr>
              <a:t/>
            </a:r>
            <a:br>
              <a:rPr lang="en-GB" sz="1400" b="1" dirty="0">
                <a:solidFill>
                  <a:schemeClr val="tx1"/>
                </a:solidFill>
              </a:rPr>
            </a:br>
            <a:endParaRPr lang="en-GB" sz="1400" b="1" dirty="0">
              <a:solidFill>
                <a:schemeClr val="tx1"/>
              </a:solidFill>
            </a:endParaRPr>
          </a:p>
          <a:p>
            <a:pPr algn="r"/>
            <a:endParaRPr lang="en-GB" sz="1600" b="1" dirty="0">
              <a:solidFill>
                <a:schemeClr val="tx1"/>
              </a:solidFill>
            </a:endParaRPr>
          </a:p>
          <a:p>
            <a:pPr algn="r"/>
            <a:endParaRPr lang="en-GB" sz="700" b="1" dirty="0">
              <a:solidFill>
                <a:schemeClr val="tx1"/>
              </a:solidFill>
            </a:endParaRPr>
          </a:p>
          <a:p>
            <a:pPr algn="r"/>
            <a:r>
              <a:rPr lang="en-GB" sz="1400" b="1" dirty="0">
                <a:solidFill>
                  <a:schemeClr val="tx1"/>
                </a:solidFill>
              </a:rPr>
              <a:t>Alice: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8931F-291B-48F0-A422-B8347C57C0A7}"/>
              </a:ext>
            </a:extLst>
          </p:cNvPr>
          <p:cNvSpPr/>
          <p:nvPr/>
        </p:nvSpPr>
        <p:spPr>
          <a:xfrm>
            <a:off x="4650656" y="1210732"/>
            <a:ext cx="5303522" cy="4834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</a:rPr>
              <a:t>Scene 7 – A Mad Tea Party</a:t>
            </a:r>
          </a:p>
          <a:p>
            <a:r>
              <a:rPr lang="en-GB" sz="1200" dirty="0">
                <a:solidFill>
                  <a:schemeClr val="tx1"/>
                </a:solidFill>
              </a:rPr>
              <a:t>The Mad Hatter, Dormouse and Hare are sitting at a table having afternoon tea. 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Lost and lonely, Alice continued towards the sound. She didn’t know what to expect when she reached a clearing…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(Alice enters the scene, stage left)</a:t>
            </a:r>
            <a:br>
              <a:rPr lang="en-GB" sz="1200" dirty="0">
                <a:solidFill>
                  <a:schemeClr val="tx1"/>
                </a:solidFill>
              </a:rPr>
            </a:br>
            <a:endParaRPr lang="en-GB" sz="12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(starts for a moment, pauses and a broad grin appears across his face. He gets up out of his chair and walks across the table towards Alice)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(exasperated)</a:t>
            </a:r>
          </a:p>
          <a:p>
            <a:r>
              <a:rPr lang="en-GB" sz="1200" dirty="0">
                <a:solidFill>
                  <a:schemeClr val="tx1"/>
                </a:solidFill>
              </a:rPr>
              <a:t> 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(gasps and throws his hands against his head)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You’re absolutely Alice, I’d know you anywhere.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(to the rest of the characters at the table)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I’d know him anywhere!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(Dormouse and Hare laugh manically)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Well, as you can see we’re still having tea.</a:t>
            </a:r>
          </a:p>
          <a:p>
            <a:r>
              <a:rPr lang="en-GB" sz="1200" dirty="0">
                <a:solidFill>
                  <a:schemeClr val="tx1"/>
                </a:solidFill>
              </a:rPr>
              <a:t>You’re terribly late you know… naughty.</a:t>
            </a:r>
          </a:p>
          <a:p>
            <a:endParaRPr lang="en-GB" sz="8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I’m incredibly intrigued.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32CC0-CD59-4DA2-8110-D25A3B6BE3A5}"/>
              </a:ext>
            </a:extLst>
          </p:cNvPr>
          <p:cNvSpPr/>
          <p:nvPr/>
        </p:nvSpPr>
        <p:spPr>
          <a:xfrm>
            <a:off x="2214232" y="635009"/>
            <a:ext cx="7698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Can you find the play script features in the text here?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893E9-05DD-4E20-B418-EF04BC0B60E9}"/>
              </a:ext>
            </a:extLst>
          </p:cNvPr>
          <p:cNvSpPr/>
          <p:nvPr/>
        </p:nvSpPr>
        <p:spPr>
          <a:xfrm>
            <a:off x="2279650" y="1136885"/>
            <a:ext cx="1244230" cy="864440"/>
          </a:xfrm>
          <a:prstGeom prst="rect">
            <a:avLst/>
          </a:pr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400" dirty="0"/>
              <a:t>Scene number </a:t>
            </a:r>
            <a:br>
              <a:rPr lang="en-GB" sz="1400" dirty="0"/>
            </a:br>
            <a:r>
              <a:rPr lang="en-GB" sz="1400" dirty="0"/>
              <a:t>and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0C2C13-8C38-4EE4-935E-B6B2CE2B4805}"/>
              </a:ext>
            </a:extLst>
          </p:cNvPr>
          <p:cNvSpPr/>
          <p:nvPr/>
        </p:nvSpPr>
        <p:spPr>
          <a:xfrm>
            <a:off x="2278474" y="2702454"/>
            <a:ext cx="1244232" cy="1079884"/>
          </a:xfrm>
          <a:prstGeom prst="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400" dirty="0"/>
              <a:t>Speaker’s name, followed by a colon (:)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D0525D-713F-4A61-9E76-35DF017E0019}"/>
              </a:ext>
            </a:extLst>
          </p:cNvPr>
          <p:cNvSpPr/>
          <p:nvPr/>
        </p:nvSpPr>
        <p:spPr>
          <a:xfrm>
            <a:off x="2279651" y="2082426"/>
            <a:ext cx="1244231" cy="523220"/>
          </a:xfrm>
          <a:prstGeom prst="rect">
            <a:avLst/>
          </a:prstGeom>
          <a:solidFill>
            <a:srgbClr val="CA469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Setting description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8AD38-7CED-4CF0-8FE8-FC7A705298A1}"/>
              </a:ext>
            </a:extLst>
          </p:cNvPr>
          <p:cNvSpPr/>
          <p:nvPr/>
        </p:nvSpPr>
        <p:spPr>
          <a:xfrm>
            <a:off x="2268235" y="3843935"/>
            <a:ext cx="1244231" cy="864440"/>
          </a:xfrm>
          <a:prstGeom prst="rect">
            <a:avLst/>
          </a:prstGeom>
          <a:solidFill>
            <a:srgbClr val="6C9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400" dirty="0"/>
              <a:t>Stage directions in brackets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E7DD51-D899-4746-AC02-C1276507E4F8}"/>
              </a:ext>
            </a:extLst>
          </p:cNvPr>
          <p:cNvSpPr/>
          <p:nvPr/>
        </p:nvSpPr>
        <p:spPr>
          <a:xfrm>
            <a:off x="2285060" y="4777210"/>
            <a:ext cx="1244231" cy="1079884"/>
          </a:xfrm>
          <a:prstGeom prst="rect">
            <a:avLst/>
          </a:prstGeom>
          <a:solidFill>
            <a:srgbClr val="F08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400" dirty="0"/>
              <a:t>Speech – without inverted commas!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61CE0E-7CE3-42FF-9B09-E61DAD343F67}"/>
              </a:ext>
            </a:extLst>
          </p:cNvPr>
          <p:cNvSpPr txBox="1"/>
          <p:nvPr/>
        </p:nvSpPr>
        <p:spPr>
          <a:xfrm>
            <a:off x="2237823" y="5841538"/>
            <a:ext cx="182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Present tense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EAB4D-2664-491A-BDA0-43F4AF8B3B49}"/>
              </a:ext>
            </a:extLst>
          </p:cNvPr>
          <p:cNvSpPr/>
          <p:nvPr/>
        </p:nvSpPr>
        <p:spPr>
          <a:xfrm>
            <a:off x="9124955" y="3007442"/>
            <a:ext cx="7078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It’s you.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68AE37-CAAA-46BE-A8E4-9C8A1F66ACBB}"/>
              </a:ext>
            </a:extLst>
          </p:cNvPr>
          <p:cNvSpPr/>
          <p:nvPr/>
        </p:nvSpPr>
        <p:spPr>
          <a:xfrm>
            <a:off x="5648511" y="331426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No it’s not! Hare brought us the wrong Alice!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1DBC1E-0AE4-4922-933A-B7BCC21DBB2B}"/>
              </a:ext>
            </a:extLst>
          </p:cNvPr>
          <p:cNvSpPr/>
          <p:nvPr/>
        </p:nvSpPr>
        <p:spPr>
          <a:xfrm>
            <a:off x="7916814" y="3681840"/>
            <a:ext cx="1746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It’s the wrong Alice!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1CECDBC-72B6-4229-98F7-E49D97C59626}"/>
              </a:ext>
            </a:extLst>
          </p:cNvPr>
          <p:cNvCxnSpPr/>
          <p:nvPr/>
        </p:nvCxnSpPr>
        <p:spPr>
          <a:xfrm>
            <a:off x="5153254" y="2672959"/>
            <a:ext cx="4539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C1102C-B058-4F75-80DD-BAA0C0FBDE5A}"/>
              </a:ext>
            </a:extLst>
          </p:cNvPr>
          <p:cNvCxnSpPr/>
          <p:nvPr/>
        </p:nvCxnSpPr>
        <p:spPr>
          <a:xfrm>
            <a:off x="6249551" y="3043635"/>
            <a:ext cx="4539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532173-4946-42E5-8248-81960F8A28BE}"/>
              </a:ext>
            </a:extLst>
          </p:cNvPr>
          <p:cNvCxnSpPr>
            <a:cxnSpLocks/>
          </p:cNvCxnSpPr>
          <p:nvPr/>
        </p:nvCxnSpPr>
        <p:spPr>
          <a:xfrm>
            <a:off x="7934512" y="3043635"/>
            <a:ext cx="5389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77BD26A-746A-4C67-8980-B43133713D71}"/>
              </a:ext>
            </a:extLst>
          </p:cNvPr>
          <p:cNvCxnSpPr>
            <a:cxnSpLocks/>
          </p:cNvCxnSpPr>
          <p:nvPr/>
        </p:nvCxnSpPr>
        <p:spPr>
          <a:xfrm>
            <a:off x="6685819" y="3218800"/>
            <a:ext cx="37767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6E8444E-CBA4-491C-A77E-CD273FA9E4DB}"/>
              </a:ext>
            </a:extLst>
          </p:cNvPr>
          <p:cNvCxnSpPr>
            <a:cxnSpLocks/>
          </p:cNvCxnSpPr>
          <p:nvPr/>
        </p:nvCxnSpPr>
        <p:spPr>
          <a:xfrm>
            <a:off x="4732148" y="3218800"/>
            <a:ext cx="2960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5F8D99-687D-4451-83A0-316E34844645}"/>
              </a:ext>
            </a:extLst>
          </p:cNvPr>
          <p:cNvCxnSpPr>
            <a:cxnSpLocks/>
          </p:cNvCxnSpPr>
          <p:nvPr/>
        </p:nvCxnSpPr>
        <p:spPr>
          <a:xfrm>
            <a:off x="4783130" y="3908042"/>
            <a:ext cx="4161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4F27767-1415-4D2F-BC91-43D9AFB7E949}"/>
              </a:ext>
            </a:extLst>
          </p:cNvPr>
          <p:cNvCxnSpPr>
            <a:cxnSpLocks/>
          </p:cNvCxnSpPr>
          <p:nvPr/>
        </p:nvCxnSpPr>
        <p:spPr>
          <a:xfrm>
            <a:off x="5531364" y="3908042"/>
            <a:ext cx="4879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E38EB91-027C-4A99-95D7-33C74ADFEB2E}"/>
              </a:ext>
            </a:extLst>
          </p:cNvPr>
          <p:cNvCxnSpPr>
            <a:cxnSpLocks/>
          </p:cNvCxnSpPr>
          <p:nvPr/>
        </p:nvCxnSpPr>
        <p:spPr>
          <a:xfrm>
            <a:off x="6203773" y="5116427"/>
            <a:ext cx="3582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74D6A14-A666-47CA-898F-E1EBA8872BDD}"/>
              </a:ext>
            </a:extLst>
          </p:cNvPr>
          <p:cNvSpPr/>
          <p:nvPr/>
        </p:nvSpPr>
        <p:spPr>
          <a:xfrm>
            <a:off x="8715315" y="4875973"/>
            <a:ext cx="1107605" cy="1141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click the different features 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378946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673A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73A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1C6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6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6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6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6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6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6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6B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9D6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9D6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9D6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9D6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9D6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9D6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0864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2202</Words>
  <Application>Microsoft Office PowerPoint</Application>
  <PresentationFormat>Widescreen</PresentationFormat>
  <Paragraphs>272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BPreplay</vt:lpstr>
      <vt:lpstr>Calibri</vt:lpstr>
      <vt:lpstr>Calibri Light</vt:lpstr>
      <vt:lpstr>Sassoon Infant Md</vt:lpstr>
      <vt:lpstr>Sassoon Infant Rg</vt:lpstr>
      <vt:lpstr>Twinkl</vt:lpstr>
      <vt:lpstr>Wingdings</vt:lpstr>
      <vt:lpstr>XCCW Joined 1a</vt:lpstr>
      <vt:lpstr>Office Theme</vt:lpstr>
      <vt:lpstr>PowerPoint Presentation</vt:lpstr>
      <vt:lpstr>W.B. 11.5.20 Day one</vt:lpstr>
      <vt:lpstr>PowerPoint Presentation</vt:lpstr>
      <vt:lpstr>Features of a Play Script: Character List</vt:lpstr>
      <vt:lpstr>Features of a Play Script: Scene Number, Title and Setting Description</vt:lpstr>
      <vt:lpstr>Features of a Play Script: Speaker Name, Colon and Dialogue</vt:lpstr>
      <vt:lpstr>Features of a Play Script: Stage Directions</vt:lpstr>
      <vt:lpstr>Features of a Play Script: Stage Directions and Narrators</vt:lpstr>
      <vt:lpstr>PowerPoint Presentation</vt:lpstr>
      <vt:lpstr>Now you know the features…</vt:lpstr>
      <vt:lpstr>W.B. 11.5.20 Day two</vt:lpstr>
      <vt:lpstr>Editing a play script</vt:lpstr>
      <vt:lpstr>PowerPoint Presentation</vt:lpstr>
      <vt:lpstr>Challenges</vt:lpstr>
      <vt:lpstr>W.B. 11.5.20 Day three</vt:lpstr>
      <vt:lpstr>Writing a play script</vt:lpstr>
      <vt:lpstr>Once upon a time lived Goldilocks and The Three Bears.</vt:lpstr>
      <vt:lpstr>One day, Goldilocks went for a walk in the forest and found a house. She knocked, and when nobody answered, she decided to go inside.</vt:lpstr>
      <vt:lpstr>At the table, there were three bowls of porridge. Goldilocks was hungry.</vt:lpstr>
      <vt:lpstr>She tasted the porridge from the large bowl. “This porridge is too salty!” she said.</vt:lpstr>
      <vt:lpstr>She tasted the porridge from the medium sized bowl. “This porridge is too sweet!” she said.</vt:lpstr>
      <vt:lpstr>She tasted the porridge from the small bowl. “This porridge is just right,” she said and she ate it all up.</vt:lpstr>
      <vt:lpstr>Goldilocks felt tired, so she walked into the living room and saw three chairs.</vt:lpstr>
      <vt:lpstr>She sat in the large chair to rest her feet. “This chair is too big!” she said.</vt:lpstr>
      <vt:lpstr>She sat in the medium sized chair. “This chair is too big, too!” she said.</vt:lpstr>
      <vt:lpstr>She sat in the small chair. “This chair is just right,” she sighed.</vt:lpstr>
      <vt:lpstr>Just as Goldilocks settled down into the chair to rest, it broke into pieces!</vt:lpstr>
      <vt:lpstr>By now, Goldilocks was very tired, so she went upstairs to the bedroom.</vt:lpstr>
      <vt:lpstr>She lay down on the large bed. “This bed is too hard!” she said.</vt:lpstr>
      <vt:lpstr>She lay down on the medium sized bed. "This bed is too soft!" she said.</vt:lpstr>
      <vt:lpstr>She lay down on the small bed. "This bed is just right," she sighed. She curled up and fell asleep.</vt:lpstr>
      <vt:lpstr>As she was sleeping, The Three Bears came home.</vt:lpstr>
      <vt:lpstr>“Someone’s been eating my porridge,” growled  Daddy Bear.</vt:lpstr>
      <vt:lpstr>“Someone’s been eating my porridge,” said  Mummy Bear.</vt:lpstr>
      <vt:lpstr>“Someone’s been eating my porridge and it’s all gone!” cried Baby Bear.</vt:lpstr>
      <vt:lpstr>“Someone’s been sitting in my chair!” growled  Daddy Bear.</vt:lpstr>
      <vt:lpstr>“Someone’s been sitting in my chair!” said  Mummy Bear.</vt:lpstr>
      <vt:lpstr>“Someone’s been sitting in my chair and it’s broken!” cried Baby Bear.</vt:lpstr>
      <vt:lpstr>When they got upstairs to the bedroom, Daddy Bear growled, “Someone’s been sleeping on my bed.”</vt:lpstr>
      <vt:lpstr>“Someone’s been sleeping on my bed too,” said the Mummy Bear</vt:lpstr>
      <vt:lpstr>“Someone’s been sleeping in my bed, and she’s still there!” cried Baby Bear.</vt:lpstr>
      <vt:lpstr>Just then Goldilocks woke up and saw The Three Bears. “Help!” she screamed.</vt:lpstr>
      <vt:lpstr>Goldilocks ran down the stairs and into the forest. And she never went back into the woods again.</vt:lpstr>
      <vt:lpstr>Now you need to turn this story of Goldilocks and the three bears into a play script. Use your checklists to help you.  Challenges</vt:lpstr>
      <vt:lpstr>W.B. 11.5.20 Day four</vt:lpstr>
      <vt:lpstr>You need to have your play script from yesterday ready. </vt:lpstr>
      <vt:lpstr>Use the checklist to help edit your work…</vt:lpstr>
      <vt:lpstr>PowerPoint Presentation</vt:lpstr>
      <vt:lpstr>W.B. 11.5.20 Day five</vt:lpstr>
      <vt:lpstr>Verbs and Adverbs</vt:lpstr>
      <vt:lpstr>Verbs and Adverbs</vt:lpstr>
      <vt:lpstr>Verbs and Adverbs</vt:lpstr>
      <vt:lpstr>Verbs and Adverbs</vt:lpstr>
      <vt:lpstr>Identifying and Adding Adverbs</vt:lpstr>
    </vt:vector>
  </TitlesOfParts>
  <Company>Telford &amp; Wrekin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W.B. 11.5.20 Day one</dc:title>
  <dc:creator>tidman, emily</dc:creator>
  <cp:lastModifiedBy>tidman, emily</cp:lastModifiedBy>
  <cp:revision>7</cp:revision>
  <dcterms:created xsi:type="dcterms:W3CDTF">2020-05-07T19:15:13Z</dcterms:created>
  <dcterms:modified xsi:type="dcterms:W3CDTF">2020-05-09T12:54:54Z</dcterms:modified>
</cp:coreProperties>
</file>