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86" r:id="rId2"/>
    <p:sldId id="294" r:id="rId3"/>
    <p:sldId id="295" r:id="rId4"/>
    <p:sldId id="30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6CCC97-E71A-46AF-BF0B-9CED261066AF}" v="12" dt="2020-04-02T18:15:21.6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71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10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children up to label some temperatures on the thermometer.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233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64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476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now go on to do differentiated GROUP ACTIVITIES. You can find Hamilton’s group activities in this unit’s TEACHING AND GROUP ACTIVITIES download.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WT:  Label temperatures on a thermometer, then use this image to calculate falls in temperature.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ARE/GD:  Draw vertical number lines to help calculate rises and falls in temperature.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51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amilton-trust.org.uk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200" b="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2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468381" y="6390461"/>
            <a:ext cx="5663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Year 5</a:t>
            </a:r>
          </a:p>
        </p:txBody>
      </p:sp>
    </p:spTree>
    <p:extLst>
      <p:ext uri="{BB962C8B-B14F-4D97-AF65-F5344CB8AC3E}">
        <p14:creationId xmlns:p14="http://schemas.microsoft.com/office/powerpoint/2010/main" val="84214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5.png"/><Relationship Id="rId4" Type="http://schemas.microsoft.com/office/2007/relationships/media" Target="../media/media3.m4a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5.m4a"/><Relationship Id="rId7" Type="http://schemas.openxmlformats.org/officeDocument/2006/relationships/image" Target="../media/image7.png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464F550-2C93-45CC-B5FF-6E5A128CC7B6}"/>
              </a:ext>
            </a:extLst>
          </p:cNvPr>
          <p:cNvGrpSpPr/>
          <p:nvPr/>
        </p:nvGrpSpPr>
        <p:grpSpPr>
          <a:xfrm>
            <a:off x="882704" y="531099"/>
            <a:ext cx="1419225" cy="5610225"/>
            <a:chOff x="882704" y="531099"/>
            <a:chExt cx="1419225" cy="561022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84B657F-8BEF-45CE-A9BF-8952ADAFE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2704" y="531099"/>
              <a:ext cx="1419225" cy="56102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E614973-7B6E-4A57-BFB4-F98674819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41696" y="2585542"/>
              <a:ext cx="533186" cy="55245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F0D71DE-5C79-4255-B479-729B95AEF261}"/>
              </a:ext>
            </a:extLst>
          </p:cNvPr>
          <p:cNvSpPr/>
          <p:nvPr/>
        </p:nvSpPr>
        <p:spPr>
          <a:xfrm>
            <a:off x="79513" y="61090"/>
            <a:ext cx="8455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75"/>
              </a:spcAft>
              <a:buClr>
                <a:schemeClr val="accent2"/>
              </a:buClr>
              <a:buSzPct val="120000"/>
            </a:pP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</a:rPr>
              <a:t>Use negative numbers in context of temperature; calculate rises and falls in temperature.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E5E31-094D-4E1D-B7CB-D8EE7683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4BC31B0D-57A7-4124-9DC3-A17EEC3CB64C}"/>
              </a:ext>
            </a:extLst>
          </p:cNvPr>
          <p:cNvSpPr/>
          <p:nvPr/>
        </p:nvSpPr>
        <p:spPr>
          <a:xfrm>
            <a:off x="3020465" y="2451525"/>
            <a:ext cx="3434829" cy="772356"/>
          </a:xfrm>
          <a:prstGeom prst="wedgeRoundRectCallout">
            <a:avLst>
              <a:gd name="adj1" fmla="val -11141"/>
              <a:gd name="adj2" fmla="val 1133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As water freezes at 0 degrees Celsius, the temperature will be less than this, e.g. minus 1, minus 2, etc.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94A1FEC-ECA2-465E-93D8-8D1FD47E8C41}"/>
              </a:ext>
            </a:extLst>
          </p:cNvPr>
          <p:cNvGrpSpPr/>
          <p:nvPr/>
        </p:nvGrpSpPr>
        <p:grpSpPr>
          <a:xfrm>
            <a:off x="3727938" y="660564"/>
            <a:ext cx="3362020" cy="1069762"/>
            <a:chOff x="900835" y="738302"/>
            <a:chExt cx="4482693" cy="1211285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2732D701-3E92-4E34-90A2-182C1795E85A}"/>
                </a:ext>
              </a:extLst>
            </p:cNvPr>
            <p:cNvSpPr/>
            <p:nvPr/>
          </p:nvSpPr>
          <p:spPr>
            <a:xfrm>
              <a:off x="900835" y="921439"/>
              <a:ext cx="4381106" cy="1028148"/>
            </a:xfrm>
            <a:prstGeom prst="wedgeRoundRectCallout">
              <a:avLst>
                <a:gd name="adj1" fmla="val -75961"/>
                <a:gd name="adj2" fmla="val 55658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At what temperature might we see ice beginning to form outside?</a:t>
              </a:r>
              <a:br>
                <a:rPr lang="en-GB" sz="1600" b="1" dirty="0">
                  <a:solidFill>
                    <a:srgbClr val="253746"/>
                  </a:solidFill>
                </a:rPr>
              </a:br>
              <a:r>
                <a:rPr lang="en-GB" sz="1600" b="1" dirty="0">
                  <a:solidFill>
                    <a:srgbClr val="253746"/>
                  </a:solidFill>
                </a:rPr>
                <a:t>Why? 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697F35C-F57A-4A2D-B225-A77BB2C4F3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75607" y="738302"/>
              <a:ext cx="307921" cy="519866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483001-C7A5-49B3-863A-51F743DBE83A}"/>
              </a:ext>
            </a:extLst>
          </p:cNvPr>
          <p:cNvGrpSpPr/>
          <p:nvPr/>
        </p:nvGrpSpPr>
        <p:grpSpPr>
          <a:xfrm>
            <a:off x="3134037" y="4184282"/>
            <a:ext cx="2950980" cy="992429"/>
            <a:chOff x="1347301" y="459524"/>
            <a:chExt cx="3934640" cy="1123720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1CAC810B-59F9-4C4F-BB6D-06A95ED3F01E}"/>
                </a:ext>
              </a:extLst>
            </p:cNvPr>
            <p:cNvSpPr/>
            <p:nvPr/>
          </p:nvSpPr>
          <p:spPr>
            <a:xfrm>
              <a:off x="1347301" y="555097"/>
              <a:ext cx="3934640" cy="1028147"/>
            </a:xfrm>
            <a:prstGeom prst="wedgeRoundRectCallout">
              <a:avLst>
                <a:gd name="adj1" fmla="val 81453"/>
                <a:gd name="adj2" fmla="val -9325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Which of the temperatures shown on this thermometer is the coldest? 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68FDBA4-7D22-49D6-9A71-9C64A97950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55262" y="459524"/>
              <a:ext cx="307921" cy="519865"/>
            </a:xfrm>
            <a:prstGeom prst="rect">
              <a:avLst/>
            </a:prstGeom>
          </p:spPr>
        </p:pic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64AD8F7C-BFB9-4D11-9EEF-CE4D05C2C2C6}"/>
              </a:ext>
            </a:extLst>
          </p:cNvPr>
          <p:cNvSpPr/>
          <p:nvPr/>
        </p:nvSpPr>
        <p:spPr>
          <a:xfrm rot="10800000">
            <a:off x="2272766" y="2654358"/>
            <a:ext cx="861271" cy="33855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7B6224A-4B47-4311-BDF2-E42C17549847}"/>
              </a:ext>
            </a:extLst>
          </p:cNvPr>
          <p:cNvSpPr/>
          <p:nvPr/>
        </p:nvSpPr>
        <p:spPr>
          <a:xfrm>
            <a:off x="1767652" y="4620304"/>
            <a:ext cx="547530" cy="5878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1">
            <a:hlinkClick r:id="" action="ppaction://media"/>
            <a:extLst>
              <a:ext uri="{FF2B5EF4-FFF2-40B4-BE49-F238E27FC236}">
                <a16:creationId xmlns:a16="http://schemas.microsoft.com/office/drawing/2014/main" id="{5E9169B8-0A8E-4C31-9F97-3A554157FF5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16" end="1170.176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09600" y="395091"/>
            <a:ext cx="609600" cy="609600"/>
          </a:xfrm>
          <a:prstGeom prst="rect">
            <a:avLst/>
          </a:prstGeom>
        </p:spPr>
      </p:pic>
      <p:pic>
        <p:nvPicPr>
          <p:cNvPr id="17" name="2">
            <a:hlinkClick r:id="" action="ppaction://media"/>
            <a:extLst>
              <a:ext uri="{FF2B5EF4-FFF2-40B4-BE49-F238E27FC236}">
                <a16:creationId xmlns:a16="http://schemas.microsoft.com/office/drawing/2014/main" id="{6CBFBAA6-978A-456E-B7BF-A864F81B661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838" end="780.981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18296" y="4567111"/>
            <a:ext cx="609600" cy="609600"/>
          </a:xfrm>
          <a:prstGeom prst="rect">
            <a:avLst/>
          </a:prstGeom>
        </p:spPr>
      </p:pic>
      <p:pic>
        <p:nvPicPr>
          <p:cNvPr id="18" name="3">
            <a:hlinkClick r:id="" action="ppaction://media"/>
            <a:extLst>
              <a:ext uri="{FF2B5EF4-FFF2-40B4-BE49-F238E27FC236}">
                <a16:creationId xmlns:a16="http://schemas.microsoft.com/office/drawing/2014/main" id="{0BD3FE63-F08C-44BB-9062-13A914C5DCD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802" end="775.9954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18296" y="51680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9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6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0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39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29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0" grpId="0" animBg="1"/>
      <p:bldP spid="6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0D71DE-5C79-4255-B479-729B95AEF261}"/>
              </a:ext>
            </a:extLst>
          </p:cNvPr>
          <p:cNvSpPr/>
          <p:nvPr/>
        </p:nvSpPr>
        <p:spPr>
          <a:xfrm>
            <a:off x="79513" y="61090"/>
            <a:ext cx="8455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rgbClr val="ED7D31"/>
              </a:buClr>
              <a:buSzPct val="120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negative numbers in context of temperature; calculate rises and falls in temperature.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E5E31-094D-4E1D-B7CB-D8EE7683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F07991-2DA0-49C3-8063-BCE2063ED053}"/>
              </a:ext>
            </a:extLst>
          </p:cNvPr>
          <p:cNvGrpSpPr/>
          <p:nvPr/>
        </p:nvGrpSpPr>
        <p:grpSpPr>
          <a:xfrm>
            <a:off x="3953724" y="1008062"/>
            <a:ext cx="4146906" cy="977464"/>
            <a:chOff x="701946" y="1007867"/>
            <a:chExt cx="4993948" cy="1106776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C1A79261-A800-48E2-8782-B8B041C57BFB}"/>
                </a:ext>
              </a:extLst>
            </p:cNvPr>
            <p:cNvSpPr/>
            <p:nvPr/>
          </p:nvSpPr>
          <p:spPr>
            <a:xfrm>
              <a:off x="701946" y="1007867"/>
              <a:ext cx="4839988" cy="1106776"/>
            </a:xfrm>
            <a:prstGeom prst="wedgeRoundRectCallout">
              <a:avLst>
                <a:gd name="adj1" fmla="val -75961"/>
                <a:gd name="adj2" fmla="val 55658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During one day it was 5 °C.</a:t>
              </a:r>
            </a:p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At night the temperature fell to minus 5 °C. How many degrees has the temperature fallen?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FA0F4CD-CA3B-485F-AF3D-E0943F6C46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87973" y="1301321"/>
              <a:ext cx="307921" cy="519867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01CF180-857F-4870-BEFE-A7A9D151EC4B}"/>
              </a:ext>
            </a:extLst>
          </p:cNvPr>
          <p:cNvGrpSpPr/>
          <p:nvPr/>
        </p:nvGrpSpPr>
        <p:grpSpPr>
          <a:xfrm>
            <a:off x="953204" y="399644"/>
            <a:ext cx="1612173" cy="5563834"/>
            <a:chOff x="916042" y="507287"/>
            <a:chExt cx="1612173" cy="56578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8F9CD65-6D1F-4A98-A43F-FF395638F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6042" y="507287"/>
              <a:ext cx="1352550" cy="565785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5F06FB3-79FC-4219-969A-D0954BA18AA2}"/>
                </a:ext>
              </a:extLst>
            </p:cNvPr>
            <p:cNvSpPr txBox="1"/>
            <p:nvPr/>
          </p:nvSpPr>
          <p:spPr>
            <a:xfrm>
              <a:off x="1755705" y="1534905"/>
              <a:ext cx="7725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FFFF00"/>
                  </a:solidFill>
                </a:rPr>
                <a:t>5˚C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45DFAE-0D3B-4ECD-8E7D-00F6B9D96741}"/>
                </a:ext>
              </a:extLst>
            </p:cNvPr>
            <p:cNvSpPr txBox="1"/>
            <p:nvPr/>
          </p:nvSpPr>
          <p:spPr>
            <a:xfrm>
              <a:off x="1657528" y="3673772"/>
              <a:ext cx="7725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FFFF00"/>
                  </a:solidFill>
                </a:rPr>
                <a:t>-5˚C</a:t>
              </a:r>
            </a:p>
          </p:txBody>
        </p:sp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693319B-373C-43F2-BF3B-873C71DDA3D6}"/>
              </a:ext>
            </a:extLst>
          </p:cNvPr>
          <p:cNvSpPr/>
          <p:nvPr/>
        </p:nvSpPr>
        <p:spPr>
          <a:xfrm>
            <a:off x="1107761" y="1658095"/>
            <a:ext cx="411360" cy="1054241"/>
          </a:xfrm>
          <a:custGeom>
            <a:avLst/>
            <a:gdLst>
              <a:gd name="connsiteX0" fmla="*/ 301001 w 411360"/>
              <a:gd name="connsiteY0" fmla="*/ 0 h 1072055"/>
              <a:gd name="connsiteX1" fmla="*/ 1456 w 411360"/>
              <a:gd name="connsiteY1" fmla="*/ 614855 h 1072055"/>
              <a:gd name="connsiteX2" fmla="*/ 411360 w 411360"/>
              <a:gd name="connsiteY2" fmla="*/ 1072055 h 1072055"/>
              <a:gd name="connsiteX3" fmla="*/ 411360 w 411360"/>
              <a:gd name="connsiteY3" fmla="*/ 1072055 h 107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360" h="1072055">
                <a:moveTo>
                  <a:pt x="301001" y="0"/>
                </a:moveTo>
                <a:cubicBezTo>
                  <a:pt x="142032" y="218089"/>
                  <a:pt x="-16937" y="436179"/>
                  <a:pt x="1456" y="614855"/>
                </a:cubicBezTo>
                <a:cubicBezTo>
                  <a:pt x="19849" y="793531"/>
                  <a:pt x="411360" y="1072055"/>
                  <a:pt x="411360" y="1072055"/>
                </a:cubicBezTo>
                <a:lnTo>
                  <a:pt x="411360" y="1072055"/>
                </a:ln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3E715F9-B922-414A-BC60-21A98ABD71ED}"/>
              </a:ext>
            </a:extLst>
          </p:cNvPr>
          <p:cNvSpPr/>
          <p:nvPr/>
        </p:nvSpPr>
        <p:spPr>
          <a:xfrm>
            <a:off x="1181331" y="2700917"/>
            <a:ext cx="411360" cy="1054241"/>
          </a:xfrm>
          <a:custGeom>
            <a:avLst/>
            <a:gdLst>
              <a:gd name="connsiteX0" fmla="*/ 301001 w 411360"/>
              <a:gd name="connsiteY0" fmla="*/ 0 h 1072055"/>
              <a:gd name="connsiteX1" fmla="*/ 1456 w 411360"/>
              <a:gd name="connsiteY1" fmla="*/ 614855 h 1072055"/>
              <a:gd name="connsiteX2" fmla="*/ 411360 w 411360"/>
              <a:gd name="connsiteY2" fmla="*/ 1072055 h 1072055"/>
              <a:gd name="connsiteX3" fmla="*/ 411360 w 411360"/>
              <a:gd name="connsiteY3" fmla="*/ 1072055 h 107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360" h="1072055">
                <a:moveTo>
                  <a:pt x="301001" y="0"/>
                </a:moveTo>
                <a:cubicBezTo>
                  <a:pt x="142032" y="218089"/>
                  <a:pt x="-16937" y="436179"/>
                  <a:pt x="1456" y="614855"/>
                </a:cubicBezTo>
                <a:cubicBezTo>
                  <a:pt x="19849" y="793531"/>
                  <a:pt x="411360" y="1072055"/>
                  <a:pt x="411360" y="1072055"/>
                </a:cubicBezTo>
                <a:lnTo>
                  <a:pt x="411360" y="1072055"/>
                </a:ln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B4AAFD1-804E-4A4A-A386-1E43A7B133DB}"/>
              </a:ext>
            </a:extLst>
          </p:cNvPr>
          <p:cNvGrpSpPr/>
          <p:nvPr/>
        </p:nvGrpSpPr>
        <p:grpSpPr>
          <a:xfrm>
            <a:off x="3704897" y="2437580"/>
            <a:ext cx="3284967" cy="842962"/>
            <a:chOff x="933173" y="704399"/>
            <a:chExt cx="4379955" cy="954480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FBC1F3CA-1DCC-4E9C-A696-CD213A1E70A1}"/>
                </a:ext>
              </a:extLst>
            </p:cNvPr>
            <p:cNvSpPr/>
            <p:nvPr/>
          </p:nvSpPr>
          <p:spPr>
            <a:xfrm>
              <a:off x="933173" y="704399"/>
              <a:ext cx="4348770" cy="954480"/>
            </a:xfrm>
            <a:prstGeom prst="wedgeRoundRectCallout">
              <a:avLst>
                <a:gd name="adj1" fmla="val -75961"/>
                <a:gd name="adj2" fmla="val 55658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How many degrees had it fallen when it got to zero? </a:t>
              </a:r>
            </a:p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And then?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E322703-880F-4164-8120-AE14D137E6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05207" y="1139012"/>
              <a:ext cx="307921" cy="519866"/>
            </a:xfrm>
            <a:prstGeom prst="rect">
              <a:avLst/>
            </a:prstGeom>
          </p:spPr>
        </p:pic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D985797-F67F-4F08-8298-F925AE89DEAE}"/>
              </a:ext>
            </a:extLst>
          </p:cNvPr>
          <p:cNvSpPr/>
          <p:nvPr/>
        </p:nvSpPr>
        <p:spPr>
          <a:xfrm>
            <a:off x="2874903" y="3967507"/>
            <a:ext cx="5875201" cy="1350972"/>
          </a:xfrm>
          <a:prstGeom prst="roundRect">
            <a:avLst/>
          </a:prstGeom>
          <a:solidFill>
            <a:schemeClr val="bg1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C00000"/>
                </a:solidFill>
              </a:rPr>
              <a:t>The temperature drops 5°C between 5 and 0°C,</a:t>
            </a:r>
            <a:br>
              <a:rPr lang="en-GB" sz="2200" dirty="0">
                <a:solidFill>
                  <a:srgbClr val="C00000"/>
                </a:solidFill>
              </a:rPr>
            </a:br>
            <a:r>
              <a:rPr lang="en-GB" sz="2200" dirty="0">
                <a:solidFill>
                  <a:srgbClr val="C00000"/>
                </a:solidFill>
              </a:rPr>
              <a:t>then drops another 5° to reach -5°C. </a:t>
            </a:r>
          </a:p>
          <a:p>
            <a:pPr algn="ctr"/>
            <a:r>
              <a:rPr lang="en-GB" sz="2200" b="1" dirty="0">
                <a:solidFill>
                  <a:srgbClr val="C00000"/>
                </a:solidFill>
              </a:rPr>
              <a:t>It’s fallen 10˚C in total.</a:t>
            </a:r>
          </a:p>
        </p:txBody>
      </p:sp>
      <p:pic>
        <p:nvPicPr>
          <p:cNvPr id="17" name="1">
            <a:hlinkClick r:id="" action="ppaction://media"/>
            <a:extLst>
              <a:ext uri="{FF2B5EF4-FFF2-40B4-BE49-F238E27FC236}">
                <a16:creationId xmlns:a16="http://schemas.microsoft.com/office/drawing/2014/main" id="{3B771660-5554-48F8-8B4D-03564A867B3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85" end="724.070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31469" y="410195"/>
            <a:ext cx="609600" cy="609600"/>
          </a:xfrm>
          <a:prstGeom prst="rect">
            <a:avLst/>
          </a:prstGeom>
        </p:spPr>
      </p:pic>
      <p:pic>
        <p:nvPicPr>
          <p:cNvPr id="18" name="2">
            <a:hlinkClick r:id="" action="ppaction://media"/>
            <a:extLst>
              <a:ext uri="{FF2B5EF4-FFF2-40B4-BE49-F238E27FC236}">
                <a16:creationId xmlns:a16="http://schemas.microsoft.com/office/drawing/2014/main" id="{21B01953-B56B-464E-92E1-237DBD5152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845" end="1028.065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82654" y="25719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9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22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72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70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3" grpId="0" animBg="1"/>
      <p:bldP spid="12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0D71DE-5C79-4255-B479-729B95AEF261}"/>
              </a:ext>
            </a:extLst>
          </p:cNvPr>
          <p:cNvSpPr/>
          <p:nvPr/>
        </p:nvSpPr>
        <p:spPr>
          <a:xfrm>
            <a:off x="79513" y="61090"/>
            <a:ext cx="8455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rgbClr val="ED7D31"/>
              </a:buClr>
              <a:buSzPct val="120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negative numbers in context of temperature; calculate rises and falls in temperature.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E5E31-094D-4E1D-B7CB-D8EE7683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4DFE56-013F-4977-A29A-585EAB8A15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314" y="399644"/>
            <a:ext cx="1512244" cy="54807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ED6CA6-15A1-4636-8F37-B0F7BD4F0A5C}"/>
              </a:ext>
            </a:extLst>
          </p:cNvPr>
          <p:cNvSpPr txBox="1"/>
          <p:nvPr/>
        </p:nvSpPr>
        <p:spPr>
          <a:xfrm>
            <a:off x="1773514" y="1776895"/>
            <a:ext cx="772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3˚C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1BE06C-7E7A-4DFC-ACC4-427119443B20}"/>
              </a:ext>
            </a:extLst>
          </p:cNvPr>
          <p:cNvSpPr txBox="1"/>
          <p:nvPr/>
        </p:nvSpPr>
        <p:spPr>
          <a:xfrm>
            <a:off x="1680761" y="3384978"/>
            <a:ext cx="772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-5˚C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A46CE1-9BB4-4201-9692-E1A5FEACDF00}"/>
              </a:ext>
            </a:extLst>
          </p:cNvPr>
          <p:cNvGrpSpPr/>
          <p:nvPr/>
        </p:nvGrpSpPr>
        <p:grpSpPr>
          <a:xfrm>
            <a:off x="3495224" y="1030263"/>
            <a:ext cx="4266186" cy="977464"/>
            <a:chOff x="149562" y="1007867"/>
            <a:chExt cx="5688247" cy="1106776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9EB44523-B011-4FB1-ACFA-3C7594FA9CEC}"/>
                </a:ext>
              </a:extLst>
            </p:cNvPr>
            <p:cNvSpPr/>
            <p:nvPr/>
          </p:nvSpPr>
          <p:spPr>
            <a:xfrm>
              <a:off x="149562" y="1007867"/>
              <a:ext cx="5534287" cy="1106776"/>
            </a:xfrm>
            <a:prstGeom prst="wedgeRoundRectCallout">
              <a:avLst>
                <a:gd name="adj1" fmla="val -75961"/>
                <a:gd name="adj2" fmla="val 55658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The next day the temperature rose, but it was colder than the previous day.</a:t>
              </a:r>
            </a:p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How much has the temperature gone up by?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8BC4A76-1451-408E-B6E3-CC6AB94451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29888" y="1301322"/>
              <a:ext cx="307921" cy="519866"/>
            </a:xfrm>
            <a:prstGeom prst="rect">
              <a:avLst/>
            </a:prstGeom>
          </p:spPr>
        </p:pic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64393B5-A787-4D38-AAB3-CA5447E34DA9}"/>
              </a:ext>
            </a:extLst>
          </p:cNvPr>
          <p:cNvSpPr/>
          <p:nvPr/>
        </p:nvSpPr>
        <p:spPr>
          <a:xfrm rot="238093">
            <a:off x="1083148" y="2633107"/>
            <a:ext cx="411360" cy="1014236"/>
          </a:xfrm>
          <a:custGeom>
            <a:avLst/>
            <a:gdLst>
              <a:gd name="connsiteX0" fmla="*/ 301001 w 411360"/>
              <a:gd name="connsiteY0" fmla="*/ 0 h 1072055"/>
              <a:gd name="connsiteX1" fmla="*/ 1456 w 411360"/>
              <a:gd name="connsiteY1" fmla="*/ 614855 h 1072055"/>
              <a:gd name="connsiteX2" fmla="*/ 411360 w 411360"/>
              <a:gd name="connsiteY2" fmla="*/ 1072055 h 1072055"/>
              <a:gd name="connsiteX3" fmla="*/ 411360 w 411360"/>
              <a:gd name="connsiteY3" fmla="*/ 1072055 h 107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360" h="1072055">
                <a:moveTo>
                  <a:pt x="301001" y="0"/>
                </a:moveTo>
                <a:cubicBezTo>
                  <a:pt x="142032" y="218089"/>
                  <a:pt x="-16937" y="436179"/>
                  <a:pt x="1456" y="614855"/>
                </a:cubicBezTo>
                <a:cubicBezTo>
                  <a:pt x="19849" y="793531"/>
                  <a:pt x="411360" y="1072055"/>
                  <a:pt x="411360" y="1072055"/>
                </a:cubicBezTo>
                <a:lnTo>
                  <a:pt x="411360" y="1072055"/>
                </a:ln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5E9580E-39CA-4C09-BB3F-18407E7F0FEF}"/>
              </a:ext>
            </a:extLst>
          </p:cNvPr>
          <p:cNvSpPr/>
          <p:nvPr/>
        </p:nvSpPr>
        <p:spPr>
          <a:xfrm rot="314190">
            <a:off x="1079311" y="2028520"/>
            <a:ext cx="411360" cy="577248"/>
          </a:xfrm>
          <a:custGeom>
            <a:avLst/>
            <a:gdLst>
              <a:gd name="connsiteX0" fmla="*/ 301001 w 411360"/>
              <a:gd name="connsiteY0" fmla="*/ 0 h 1072055"/>
              <a:gd name="connsiteX1" fmla="*/ 1456 w 411360"/>
              <a:gd name="connsiteY1" fmla="*/ 614855 h 1072055"/>
              <a:gd name="connsiteX2" fmla="*/ 411360 w 411360"/>
              <a:gd name="connsiteY2" fmla="*/ 1072055 h 1072055"/>
              <a:gd name="connsiteX3" fmla="*/ 411360 w 411360"/>
              <a:gd name="connsiteY3" fmla="*/ 1072055 h 107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360" h="1072055">
                <a:moveTo>
                  <a:pt x="301001" y="0"/>
                </a:moveTo>
                <a:cubicBezTo>
                  <a:pt x="142032" y="218089"/>
                  <a:pt x="-16937" y="436179"/>
                  <a:pt x="1456" y="614855"/>
                </a:cubicBezTo>
                <a:cubicBezTo>
                  <a:pt x="19849" y="793531"/>
                  <a:pt x="411360" y="1072055"/>
                  <a:pt x="411360" y="1072055"/>
                </a:cubicBezTo>
                <a:lnTo>
                  <a:pt x="411360" y="1072055"/>
                </a:ln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0FC16B5-286F-41A4-AA0C-5BBAD26BD596}"/>
              </a:ext>
            </a:extLst>
          </p:cNvPr>
          <p:cNvSpPr/>
          <p:nvPr/>
        </p:nvSpPr>
        <p:spPr>
          <a:xfrm>
            <a:off x="2884412" y="3863633"/>
            <a:ext cx="5772376" cy="1245809"/>
          </a:xfrm>
          <a:prstGeom prst="roundRect">
            <a:avLst/>
          </a:prstGeom>
          <a:solidFill>
            <a:schemeClr val="bg1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C00000"/>
                </a:solidFill>
              </a:rPr>
              <a:t>The temperature rises 5°C between -5 and 0°C,</a:t>
            </a:r>
            <a:br>
              <a:rPr lang="en-GB" sz="2200" dirty="0">
                <a:solidFill>
                  <a:srgbClr val="C00000"/>
                </a:solidFill>
              </a:rPr>
            </a:br>
            <a:r>
              <a:rPr lang="en-GB" sz="2200" dirty="0">
                <a:solidFill>
                  <a:srgbClr val="C00000"/>
                </a:solidFill>
              </a:rPr>
              <a:t>then rises another 3° to reach 3°C. </a:t>
            </a:r>
          </a:p>
          <a:p>
            <a:pPr algn="ctr"/>
            <a:r>
              <a:rPr lang="en-GB" sz="2200" b="1" dirty="0">
                <a:solidFill>
                  <a:srgbClr val="C00000"/>
                </a:solidFill>
              </a:rPr>
              <a:t>It’s risen 8˚C in total.</a:t>
            </a:r>
            <a:endParaRPr lang="en-GB" sz="2200" dirty="0">
              <a:solidFill>
                <a:srgbClr val="C00000"/>
              </a:solidFill>
            </a:endParaRP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210F0A53-FEBF-4F10-A629-268F14E05C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86646" y="4312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2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31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531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0D71DE-5C79-4255-B479-729B95AEF261}"/>
              </a:ext>
            </a:extLst>
          </p:cNvPr>
          <p:cNvSpPr/>
          <p:nvPr/>
        </p:nvSpPr>
        <p:spPr>
          <a:xfrm>
            <a:off x="79513" y="61090"/>
            <a:ext cx="8455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rgbClr val="ED7D31"/>
              </a:buClr>
              <a:buSzPct val="120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negative numbers in context of temperature; calculate rises and falls in temperature.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E5E31-094D-4E1D-B7CB-D8EE7683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355F01-3DCB-4121-B100-EBC93AB22D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039" y="399644"/>
            <a:ext cx="1495425" cy="5534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97B99E-52FE-4813-810B-AE2EC94D3BE4}"/>
              </a:ext>
            </a:extLst>
          </p:cNvPr>
          <p:cNvGrpSpPr/>
          <p:nvPr/>
        </p:nvGrpSpPr>
        <p:grpSpPr>
          <a:xfrm>
            <a:off x="3469250" y="1856125"/>
            <a:ext cx="4274414" cy="1124188"/>
            <a:chOff x="870112" y="1007867"/>
            <a:chExt cx="5699217" cy="1272911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3EACBD46-1A5F-4C47-8D0B-0A126743C27E}"/>
                </a:ext>
              </a:extLst>
            </p:cNvPr>
            <p:cNvSpPr/>
            <p:nvPr/>
          </p:nvSpPr>
          <p:spPr>
            <a:xfrm>
              <a:off x="870112" y="1007867"/>
              <a:ext cx="5545257" cy="1272911"/>
            </a:xfrm>
            <a:prstGeom prst="wedgeRoundRectCallout">
              <a:avLst>
                <a:gd name="adj1" fmla="val -75961"/>
                <a:gd name="adj2" fmla="val 55658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The temperature was 8˚C.</a:t>
              </a:r>
            </a:p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 Overnight the temperature dropped to -2˚C.</a:t>
              </a:r>
            </a:p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How much has the temperature fallen?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8F51501-C3DD-4414-884B-A9602ED1C7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61408" y="1427778"/>
              <a:ext cx="307921" cy="51986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A5DFDD4-87D2-46B4-8F74-A436034D69CA}"/>
              </a:ext>
            </a:extLst>
          </p:cNvPr>
          <p:cNvSpPr txBox="1"/>
          <p:nvPr/>
        </p:nvSpPr>
        <p:spPr>
          <a:xfrm>
            <a:off x="1698935" y="741647"/>
            <a:ext cx="772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8˚C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F791A8-E08E-42F9-8BE9-86E52F7C5F74}"/>
              </a:ext>
            </a:extLst>
          </p:cNvPr>
          <p:cNvSpPr txBox="1"/>
          <p:nvPr/>
        </p:nvSpPr>
        <p:spPr>
          <a:xfrm>
            <a:off x="1674137" y="2868559"/>
            <a:ext cx="772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-2˚C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D2E9DEB-AC8D-445F-BDEA-DE7FB79CCF81}"/>
              </a:ext>
            </a:extLst>
          </p:cNvPr>
          <p:cNvSpPr/>
          <p:nvPr/>
        </p:nvSpPr>
        <p:spPr>
          <a:xfrm>
            <a:off x="2925990" y="3786706"/>
            <a:ext cx="5894454" cy="1285654"/>
          </a:xfrm>
          <a:prstGeom prst="roundRect">
            <a:avLst/>
          </a:prstGeom>
          <a:solidFill>
            <a:schemeClr val="bg1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C00000"/>
                </a:solidFill>
              </a:rPr>
              <a:t>The temperature drops 8°C between 8 and 0°C,</a:t>
            </a:r>
            <a:br>
              <a:rPr lang="en-GB" sz="2200" dirty="0">
                <a:solidFill>
                  <a:srgbClr val="C00000"/>
                </a:solidFill>
              </a:rPr>
            </a:br>
            <a:r>
              <a:rPr lang="en-GB" sz="2200" dirty="0">
                <a:solidFill>
                  <a:srgbClr val="C00000"/>
                </a:solidFill>
              </a:rPr>
              <a:t>then drops another 2° to reach -2°C. </a:t>
            </a:r>
          </a:p>
          <a:p>
            <a:pPr algn="ctr"/>
            <a:r>
              <a:rPr lang="en-GB" sz="2200" b="1" dirty="0">
                <a:solidFill>
                  <a:srgbClr val="C00000"/>
                </a:solidFill>
              </a:rPr>
              <a:t>It’s fallen 10˚C in total.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A9AB105-0C34-4468-8610-6200CE76F9BF}"/>
              </a:ext>
            </a:extLst>
          </p:cNvPr>
          <p:cNvSpPr/>
          <p:nvPr/>
        </p:nvSpPr>
        <p:spPr>
          <a:xfrm rot="890681">
            <a:off x="990395" y="2641132"/>
            <a:ext cx="411360" cy="454853"/>
          </a:xfrm>
          <a:custGeom>
            <a:avLst/>
            <a:gdLst>
              <a:gd name="connsiteX0" fmla="*/ 301001 w 411360"/>
              <a:gd name="connsiteY0" fmla="*/ 0 h 1072055"/>
              <a:gd name="connsiteX1" fmla="*/ 1456 w 411360"/>
              <a:gd name="connsiteY1" fmla="*/ 614855 h 1072055"/>
              <a:gd name="connsiteX2" fmla="*/ 411360 w 411360"/>
              <a:gd name="connsiteY2" fmla="*/ 1072055 h 1072055"/>
              <a:gd name="connsiteX3" fmla="*/ 411360 w 411360"/>
              <a:gd name="connsiteY3" fmla="*/ 1072055 h 107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360" h="1072055">
                <a:moveTo>
                  <a:pt x="301001" y="0"/>
                </a:moveTo>
                <a:cubicBezTo>
                  <a:pt x="142032" y="218089"/>
                  <a:pt x="-16937" y="436179"/>
                  <a:pt x="1456" y="614855"/>
                </a:cubicBezTo>
                <a:cubicBezTo>
                  <a:pt x="19849" y="793531"/>
                  <a:pt x="411360" y="1072055"/>
                  <a:pt x="411360" y="1072055"/>
                </a:cubicBezTo>
                <a:lnTo>
                  <a:pt x="411360" y="1072055"/>
                </a:ln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FD9B252-B386-42C8-B74A-D40A136F344D}"/>
              </a:ext>
            </a:extLst>
          </p:cNvPr>
          <p:cNvSpPr/>
          <p:nvPr/>
        </p:nvSpPr>
        <p:spPr>
          <a:xfrm rot="189985">
            <a:off x="946204" y="1021196"/>
            <a:ext cx="411360" cy="1669859"/>
          </a:xfrm>
          <a:custGeom>
            <a:avLst/>
            <a:gdLst>
              <a:gd name="connsiteX0" fmla="*/ 301001 w 411360"/>
              <a:gd name="connsiteY0" fmla="*/ 0 h 1072055"/>
              <a:gd name="connsiteX1" fmla="*/ 1456 w 411360"/>
              <a:gd name="connsiteY1" fmla="*/ 614855 h 1072055"/>
              <a:gd name="connsiteX2" fmla="*/ 411360 w 411360"/>
              <a:gd name="connsiteY2" fmla="*/ 1072055 h 1072055"/>
              <a:gd name="connsiteX3" fmla="*/ 411360 w 411360"/>
              <a:gd name="connsiteY3" fmla="*/ 1072055 h 107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360" h="1072055">
                <a:moveTo>
                  <a:pt x="301001" y="0"/>
                </a:moveTo>
                <a:cubicBezTo>
                  <a:pt x="142032" y="218089"/>
                  <a:pt x="-16937" y="436179"/>
                  <a:pt x="1456" y="614855"/>
                </a:cubicBezTo>
                <a:cubicBezTo>
                  <a:pt x="19849" y="793531"/>
                  <a:pt x="411360" y="1072055"/>
                  <a:pt x="411360" y="1072055"/>
                </a:cubicBezTo>
                <a:lnTo>
                  <a:pt x="411360" y="1072055"/>
                </a:ln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lesson ender">
            <a:hlinkClick r:id="" action="ppaction://media"/>
            <a:extLst>
              <a:ext uri="{FF2B5EF4-FFF2-40B4-BE49-F238E27FC236}">
                <a16:creationId xmlns:a16="http://schemas.microsoft.com/office/drawing/2014/main" id="{8B7B1B60-69AE-4011-80BF-BF880865C7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44111" y="50723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1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2037</TotalTime>
  <Words>411</Words>
  <Application>Microsoft Office PowerPoint</Application>
  <PresentationFormat>On-screen Show (4:3)</PresentationFormat>
  <Paragraphs>40</Paragraphs>
  <Slides>4</Slides>
  <Notes>4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161</cp:revision>
  <dcterms:created xsi:type="dcterms:W3CDTF">2018-09-13T11:08:58Z</dcterms:created>
  <dcterms:modified xsi:type="dcterms:W3CDTF">2020-04-07T10:31:22Z</dcterms:modified>
</cp:coreProperties>
</file>