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listen-and-respond-to-an-information-text-64r6ae?activity=video&amp;step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tell-an-information-text-from-memory-c8wk2t?activity=video&amp;step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retrieve-information-61jk4t?activity=video&amp;step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identify-features-of-an-information-text-read-as-a-writer-74u6a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English – Spring 1 – Week </a:t>
            </a:r>
            <a:r>
              <a:rPr lang="en-GB" sz="3600" dirty="0" smtClean="0"/>
              <a:t>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Information reports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600"/>
              <a:t>Perfect Punctuation</a:t>
            </a:r>
          </a:p>
        </p:txBody>
      </p:sp>
      <p:pic>
        <p:nvPicPr>
          <p:cNvPr id="13315" name="Talking Partn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5" y="612775"/>
            <a:ext cx="8651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279650" y="1728788"/>
            <a:ext cx="7632700" cy="4056062"/>
          </a:xfrm>
          <a:prstGeom prst="roundRect">
            <a:avLst>
              <a:gd name="adj" fmla="val 5047"/>
            </a:avLst>
          </a:prstGeom>
          <a:solidFill>
            <a:srgbClr val="6E97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2427289" y="1873251"/>
            <a:ext cx="7354887" cy="1154113"/>
            <a:chOff x="902677" y="1873655"/>
            <a:chExt cx="7355131" cy="1154042"/>
          </a:xfrm>
        </p:grpSpPr>
        <p:sp>
          <p:nvSpPr>
            <p:cNvPr id="7" name="Rounded Rectangle 6"/>
            <p:cNvSpPr/>
            <p:nvPr/>
          </p:nvSpPr>
          <p:spPr>
            <a:xfrm>
              <a:off x="902677" y="1873655"/>
              <a:ext cx="7355131" cy="1154042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8732" y="1989536"/>
              <a:ext cx="7018570" cy="922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b="1" dirty="0"/>
                <a:t>What are punctuation marks?</a:t>
              </a:r>
            </a:p>
            <a:p>
              <a:pPr>
                <a:defRPr/>
              </a:pPr>
              <a:r>
                <a:rPr lang="en-GB"/>
                <a:t>Punctuation marks are symbols that you see in writing to separate sentences and to clarify meaning.</a:t>
              </a:r>
              <a:endParaRPr lang="en-GB" b="1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427289" y="3173413"/>
            <a:ext cx="7354887" cy="1154112"/>
            <a:chOff x="902677" y="3173279"/>
            <a:chExt cx="7355131" cy="1154042"/>
          </a:xfrm>
        </p:grpSpPr>
        <p:sp>
          <p:nvSpPr>
            <p:cNvPr id="14" name="Rounded Rectangle 13"/>
            <p:cNvSpPr/>
            <p:nvPr/>
          </p:nvSpPr>
          <p:spPr>
            <a:xfrm>
              <a:off x="902677" y="3173279"/>
              <a:ext cx="7355131" cy="1154042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8732" y="3289159"/>
              <a:ext cx="7018570" cy="9222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b="1" dirty="0"/>
                <a:t>Why are they important?</a:t>
              </a:r>
            </a:p>
            <a:p>
              <a:pPr>
                <a:defRPr/>
              </a:pPr>
              <a:r>
                <a:rPr lang="en-GB" dirty="0"/>
                <a:t>Punctuation marks tell the reader when to take a breath and how the sentence should be read.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422526" y="4467226"/>
            <a:ext cx="7356475" cy="1154113"/>
            <a:chOff x="894434" y="4333085"/>
            <a:chExt cx="7355131" cy="1154042"/>
          </a:xfrm>
        </p:grpSpPr>
        <p:sp>
          <p:nvSpPr>
            <p:cNvPr id="16" name="Rounded Rectangle 15"/>
            <p:cNvSpPr/>
            <p:nvPr/>
          </p:nvSpPr>
          <p:spPr>
            <a:xfrm>
              <a:off x="894434" y="4333085"/>
              <a:ext cx="7355131" cy="1154042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21" name="Rectangle 11"/>
            <p:cNvSpPr>
              <a:spLocks noChangeArrowheads="1"/>
            </p:cNvSpPr>
            <p:nvPr/>
          </p:nvSpPr>
          <p:spPr bwMode="auto">
            <a:xfrm>
              <a:off x="1044149" y="4440995"/>
              <a:ext cx="701821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b="1">
                  <a:solidFill>
                    <a:schemeClr val="tx1"/>
                  </a:solidFill>
                </a:rPr>
                <a:t>What punctuation marks do you know?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</a:rPr>
                <a:t>You might have thought of full stops, question marks or exclamation marks. </a:t>
              </a:r>
              <a:r>
                <a:rPr lang="en-GB" altLang="en-US" b="1">
                  <a:solidFill>
                    <a:schemeClr val="tx1"/>
                  </a:solidFill>
                </a:rPr>
                <a:t>Did anybody think of any others?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82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2800"/>
              <a:t>Perfect Punctuation: The Full Stop</a:t>
            </a:r>
          </a:p>
        </p:txBody>
      </p:sp>
      <p:pic>
        <p:nvPicPr>
          <p:cNvPr id="14339" name="Talking Partn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5" y="612775"/>
            <a:ext cx="8651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287588" y="1728788"/>
            <a:ext cx="7632700" cy="3409950"/>
          </a:xfrm>
          <a:prstGeom prst="roundRect">
            <a:avLst>
              <a:gd name="adj" fmla="val 5552"/>
            </a:avLst>
          </a:prstGeom>
          <a:solidFill>
            <a:srgbClr val="6E97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427289" y="1900238"/>
            <a:ext cx="7354887" cy="919162"/>
            <a:chOff x="902677" y="1903152"/>
            <a:chExt cx="7355131" cy="918706"/>
          </a:xfrm>
        </p:grpSpPr>
        <p:sp>
          <p:nvSpPr>
            <p:cNvPr id="7" name="Rounded Rectangle 6"/>
            <p:cNvSpPr/>
            <p:nvPr/>
          </p:nvSpPr>
          <p:spPr>
            <a:xfrm>
              <a:off x="902677" y="1903152"/>
              <a:ext cx="7355131" cy="918706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58" name="TextBox 7"/>
            <p:cNvSpPr txBox="1">
              <a:spLocks noChangeArrowheads="1"/>
            </p:cNvSpPr>
            <p:nvPr/>
          </p:nvSpPr>
          <p:spPr bwMode="auto">
            <a:xfrm>
              <a:off x="1044149" y="2041398"/>
              <a:ext cx="70182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</a:rPr>
                <a:t>Most sentences will end with a full stop. The sentence after a full stop always starts with a capital letter.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427289" y="4310064"/>
            <a:ext cx="7354887" cy="617537"/>
            <a:chOff x="897914" y="4149915"/>
            <a:chExt cx="7355131" cy="616458"/>
          </a:xfrm>
        </p:grpSpPr>
        <p:sp>
          <p:nvSpPr>
            <p:cNvPr id="16" name="Rounded Rectangle 15"/>
            <p:cNvSpPr/>
            <p:nvPr/>
          </p:nvSpPr>
          <p:spPr>
            <a:xfrm>
              <a:off x="897914" y="4149915"/>
              <a:ext cx="7355131" cy="616458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56" name="Rectangle 11"/>
            <p:cNvSpPr>
              <a:spLocks noChangeArrowheads="1"/>
            </p:cNvSpPr>
            <p:nvPr/>
          </p:nvSpPr>
          <p:spPr bwMode="auto">
            <a:xfrm>
              <a:off x="1047629" y="4273478"/>
              <a:ext cx="70182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>
                  <a:solidFill>
                    <a:schemeClr val="tx1"/>
                  </a:solidFill>
                </a:rPr>
                <a:t>Can you spot the capital letters and full stops in each sentence?</a:t>
              </a:r>
            </a:p>
          </p:txBody>
        </p:sp>
      </p:grpSp>
      <p:pic>
        <p:nvPicPr>
          <p:cNvPr id="1434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4" y="4624388"/>
            <a:ext cx="172878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427289" y="2987676"/>
            <a:ext cx="7354887" cy="1154113"/>
            <a:chOff x="967948" y="4226319"/>
            <a:chExt cx="7355131" cy="1154042"/>
          </a:xfrm>
        </p:grpSpPr>
        <p:sp>
          <p:nvSpPr>
            <p:cNvPr id="14" name="Rounded Rectangle 13"/>
            <p:cNvSpPr/>
            <p:nvPr/>
          </p:nvSpPr>
          <p:spPr>
            <a:xfrm>
              <a:off x="967948" y="4226319"/>
              <a:ext cx="7355131" cy="1154042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54" name="TextBox 3"/>
            <p:cNvSpPr txBox="1">
              <a:spLocks noChangeArrowheads="1"/>
            </p:cNvSpPr>
            <p:nvPr/>
          </p:nvSpPr>
          <p:spPr bwMode="auto">
            <a:xfrm>
              <a:off x="1109420" y="4388201"/>
              <a:ext cx="701821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 Jack had a pony called Bill. Every morning Jack gave Bill a carrot.  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086100" y="3487738"/>
            <a:ext cx="4622800" cy="373062"/>
            <a:chOff x="1562100" y="3488267"/>
            <a:chExt cx="4622799" cy="37253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562100" y="3488267"/>
              <a:ext cx="2079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932362" y="3493022"/>
              <a:ext cx="206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592762" y="3493022"/>
              <a:ext cx="2063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14962" y="3493022"/>
              <a:ext cx="101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3299" y="3856051"/>
              <a:ext cx="101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16424" y="3860806"/>
              <a:ext cx="2079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898775" y="3856051"/>
              <a:ext cx="20796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36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2400"/>
              <a:t>Perfect Punctuation: The Question Mark</a:t>
            </a:r>
          </a:p>
        </p:txBody>
      </p:sp>
      <p:pic>
        <p:nvPicPr>
          <p:cNvPr id="15363" name="Talking Partn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525" y="612775"/>
            <a:ext cx="8651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279650" y="1728788"/>
            <a:ext cx="7632700" cy="3409950"/>
          </a:xfrm>
          <a:prstGeom prst="roundRect">
            <a:avLst>
              <a:gd name="adj" fmla="val 6607"/>
            </a:avLst>
          </a:prstGeom>
          <a:solidFill>
            <a:srgbClr val="6E97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427289" y="1900238"/>
            <a:ext cx="7354887" cy="919162"/>
            <a:chOff x="902677" y="1903152"/>
            <a:chExt cx="7355131" cy="918706"/>
          </a:xfrm>
        </p:grpSpPr>
        <p:sp>
          <p:nvSpPr>
            <p:cNvPr id="7" name="Rounded Rectangle 6"/>
            <p:cNvSpPr/>
            <p:nvPr/>
          </p:nvSpPr>
          <p:spPr>
            <a:xfrm>
              <a:off x="902677" y="1903152"/>
              <a:ext cx="7355131" cy="918706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969" y="2041195"/>
              <a:ext cx="7018571" cy="6457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/>
                <a:t>A question mark ends a sentence which includes a question.</a:t>
              </a:r>
            </a:p>
            <a:p>
              <a:pPr>
                <a:defRPr/>
              </a:pPr>
              <a:r>
                <a:rPr lang="en-GB" dirty="0"/>
                <a:t>The sentence after a question mark always starts with a capital letter. 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427289" y="4310064"/>
            <a:ext cx="7354887" cy="617537"/>
            <a:chOff x="897914" y="4149915"/>
            <a:chExt cx="7355131" cy="616458"/>
          </a:xfrm>
        </p:grpSpPr>
        <p:sp>
          <p:nvSpPr>
            <p:cNvPr id="16" name="Rounded Rectangle 15"/>
            <p:cNvSpPr/>
            <p:nvPr/>
          </p:nvSpPr>
          <p:spPr>
            <a:xfrm>
              <a:off x="897914" y="4149915"/>
              <a:ext cx="7355131" cy="616458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47144" y="4273524"/>
              <a:ext cx="7018570" cy="3692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/>
                <a:t>Can you spot the capital letter and question mark in this sentence?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27289" y="2987676"/>
            <a:ext cx="7354887" cy="1154113"/>
            <a:chOff x="902677" y="2994521"/>
            <a:chExt cx="7355131" cy="1154042"/>
          </a:xfrm>
        </p:grpSpPr>
        <p:sp>
          <p:nvSpPr>
            <p:cNvPr id="14" name="Rounded Rectangle 13"/>
            <p:cNvSpPr/>
            <p:nvPr/>
          </p:nvSpPr>
          <p:spPr>
            <a:xfrm>
              <a:off x="902677" y="2994521"/>
              <a:ext cx="7355131" cy="1154042"/>
            </a:xfrm>
            <a:prstGeom prst="roundRect">
              <a:avLst>
                <a:gd name="adj" fmla="val 66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373" name="TextBox 3"/>
            <p:cNvSpPr txBox="1">
              <a:spLocks noChangeArrowheads="1"/>
            </p:cNvSpPr>
            <p:nvPr/>
          </p:nvSpPr>
          <p:spPr bwMode="auto">
            <a:xfrm>
              <a:off x="1044149" y="3340709"/>
              <a:ext cx="7018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tx1"/>
                  </a:solidFill>
                </a:rPr>
                <a:t> What are you doing after lunch?</a:t>
              </a:r>
            </a:p>
          </p:txBody>
        </p:sp>
      </p:grpSp>
      <p:pic>
        <p:nvPicPr>
          <p:cNvPr id="1536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4805364"/>
            <a:ext cx="234156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852863" y="3670301"/>
            <a:ext cx="4533900" cy="3175"/>
            <a:chOff x="2328333" y="3670300"/>
            <a:chExt cx="4533900" cy="256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28333" y="3670300"/>
              <a:ext cx="2968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752695" y="3672866"/>
              <a:ext cx="10953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19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551113" y="3935414"/>
            <a:ext cx="7016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/>
              <a:t>Hold up your             or              card to show which punctuation</a:t>
            </a:r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/>
              <a:t>mark is needed at the end of each sentence.       </a:t>
            </a:r>
          </a:p>
        </p:txBody>
      </p:sp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200"/>
              <a:t>Perfect Punctuation: The Quiz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326" y="3786188"/>
            <a:ext cx="492125" cy="673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0" y="3786188"/>
            <a:ext cx="495300" cy="673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551113" y="3136900"/>
            <a:ext cx="7016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Listen to your teacher reading some sentences.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5435601" y="1795464"/>
            <a:ext cx="12477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tx1"/>
                </a:solidFill>
                <a:latin typeface="ChunkFive Roman" pitchFamily="50" charset="0"/>
              </a:rPr>
              <a:t> or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51113" y="5253038"/>
            <a:ext cx="70167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Hint: If you need to respond (give an answer) to the sentence, then it needs a question mark. </a:t>
            </a:r>
          </a:p>
        </p:txBody>
      </p:sp>
      <p:grpSp>
        <p:nvGrpSpPr>
          <p:cNvPr id="16393" name="Group 12"/>
          <p:cNvGrpSpPr>
            <a:grpSpLocks/>
          </p:cNvGrpSpPr>
          <p:nvPr/>
        </p:nvGrpSpPr>
        <p:grpSpPr bwMode="auto">
          <a:xfrm>
            <a:off x="4171951" y="1630364"/>
            <a:ext cx="3775075" cy="1317625"/>
            <a:chOff x="3177169" y="1768151"/>
            <a:chExt cx="2918837" cy="1019265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77169" y="1768151"/>
              <a:ext cx="743825" cy="101926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48499" y="1768151"/>
              <a:ext cx="747507" cy="101926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6394" name="Whole Cl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200"/>
              <a:t>Perfect Punctuation: The Quiz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113" y="5554664"/>
            <a:ext cx="7016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Cain is going to the fair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71951" y="1751014"/>
            <a:ext cx="3775075" cy="1317625"/>
            <a:chOff x="2648398" y="1751257"/>
            <a:chExt cx="3774169" cy="1317949"/>
          </a:xfrm>
        </p:grpSpPr>
        <p:sp>
          <p:nvSpPr>
            <p:cNvPr id="17416" name="TextBox 10"/>
            <p:cNvSpPr txBox="1">
              <a:spLocks noChangeArrowheads="1"/>
            </p:cNvSpPr>
            <p:nvPr/>
          </p:nvSpPr>
          <p:spPr bwMode="auto">
            <a:xfrm>
              <a:off x="3912315" y="1916176"/>
              <a:ext cx="124633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5400" b="1">
                  <a:solidFill>
                    <a:schemeClr val="tx1"/>
                  </a:solidFill>
                  <a:latin typeface="ChunkFive Roman" pitchFamily="50" charset="0"/>
                </a:rPr>
                <a:t> or </a:t>
              </a:r>
            </a:p>
          </p:txBody>
        </p:sp>
        <p:grpSp>
          <p:nvGrpSpPr>
            <p:cNvPr id="17417" name="Group 12"/>
            <p:cNvGrpSpPr>
              <a:grpSpLocks/>
            </p:cNvGrpSpPr>
            <p:nvPr/>
          </p:nvGrpSpPr>
          <p:grpSpPr bwMode="auto">
            <a:xfrm>
              <a:off x="2648398" y="1751257"/>
              <a:ext cx="3774169" cy="1317949"/>
              <a:chOff x="3177169" y="1768151"/>
              <a:chExt cx="2918837" cy="1019265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77169" y="1768151"/>
                <a:ext cx="743825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8499" y="1768151"/>
                <a:ext cx="747507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pic>
        <p:nvPicPr>
          <p:cNvPr id="174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6" y="3392489"/>
            <a:ext cx="21304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5776" y="1751014"/>
            <a:ext cx="982663" cy="1341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5" name="Whole Cl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200"/>
              <a:t>Perfect Punctuation: The Quiz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113" y="5376864"/>
            <a:ext cx="70167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Can you help me find my pencil crayons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71951" y="1751014"/>
            <a:ext cx="3775075" cy="1317625"/>
            <a:chOff x="2648398" y="1751257"/>
            <a:chExt cx="3774169" cy="1317949"/>
          </a:xfrm>
        </p:grpSpPr>
        <p:sp>
          <p:nvSpPr>
            <p:cNvPr id="18440" name="TextBox 10"/>
            <p:cNvSpPr txBox="1">
              <a:spLocks noChangeArrowheads="1"/>
            </p:cNvSpPr>
            <p:nvPr/>
          </p:nvSpPr>
          <p:spPr bwMode="auto">
            <a:xfrm>
              <a:off x="3912315" y="1916176"/>
              <a:ext cx="124633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5400" b="1">
                  <a:solidFill>
                    <a:schemeClr val="tx1"/>
                  </a:solidFill>
                  <a:latin typeface="ChunkFive Roman" pitchFamily="50" charset="0"/>
                </a:rPr>
                <a:t> or </a:t>
              </a:r>
            </a:p>
          </p:txBody>
        </p:sp>
        <p:grpSp>
          <p:nvGrpSpPr>
            <p:cNvPr id="18441" name="Group 12"/>
            <p:cNvGrpSpPr>
              <a:grpSpLocks/>
            </p:cNvGrpSpPr>
            <p:nvPr/>
          </p:nvGrpSpPr>
          <p:grpSpPr bwMode="auto">
            <a:xfrm>
              <a:off x="2648398" y="1751257"/>
              <a:ext cx="3774169" cy="1317949"/>
              <a:chOff x="3177169" y="1768151"/>
              <a:chExt cx="2918837" cy="1019265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77169" y="1768151"/>
                <a:ext cx="743825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8499" y="1768151"/>
                <a:ext cx="747507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6888" y="1747839"/>
            <a:ext cx="965200" cy="1323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43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6" y="3632200"/>
            <a:ext cx="378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Whole Cl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5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200"/>
              <a:t>Perfect Punctuation: The Quiz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113" y="5410201"/>
            <a:ext cx="7016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There is your brother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71951" y="1751014"/>
            <a:ext cx="3775075" cy="1317625"/>
            <a:chOff x="2648398" y="1751257"/>
            <a:chExt cx="3774169" cy="1317949"/>
          </a:xfrm>
        </p:grpSpPr>
        <p:sp>
          <p:nvSpPr>
            <p:cNvPr id="19464" name="TextBox 10"/>
            <p:cNvSpPr txBox="1">
              <a:spLocks noChangeArrowheads="1"/>
            </p:cNvSpPr>
            <p:nvPr/>
          </p:nvSpPr>
          <p:spPr bwMode="auto">
            <a:xfrm>
              <a:off x="3912315" y="1916176"/>
              <a:ext cx="124633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5400" b="1">
                  <a:solidFill>
                    <a:schemeClr val="tx1"/>
                  </a:solidFill>
                  <a:latin typeface="ChunkFive Roman" pitchFamily="50" charset="0"/>
                </a:rPr>
                <a:t> or </a:t>
              </a:r>
            </a:p>
          </p:txBody>
        </p:sp>
        <p:grpSp>
          <p:nvGrpSpPr>
            <p:cNvPr id="19465" name="Group 12"/>
            <p:cNvGrpSpPr>
              <a:grpSpLocks/>
            </p:cNvGrpSpPr>
            <p:nvPr/>
          </p:nvGrpSpPr>
          <p:grpSpPr bwMode="auto">
            <a:xfrm>
              <a:off x="2648398" y="1751257"/>
              <a:ext cx="3774169" cy="1317949"/>
              <a:chOff x="3177169" y="1768151"/>
              <a:chExt cx="2918837" cy="1019265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77169" y="1768151"/>
                <a:ext cx="743825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8499" y="1768151"/>
                <a:ext cx="747507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pic>
        <p:nvPicPr>
          <p:cNvPr id="1946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3402014"/>
            <a:ext cx="14351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7363" y="1739900"/>
            <a:ext cx="984250" cy="1339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463" name="Whole Cl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2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1949451" y="733426"/>
            <a:ext cx="8220075" cy="873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3200"/>
              <a:t>Perfect Punctuation: The Quiz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113" y="5561014"/>
            <a:ext cx="70167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Is Grandpa coming to visit next week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71951" y="1751014"/>
            <a:ext cx="3775075" cy="1317625"/>
            <a:chOff x="2648398" y="1751257"/>
            <a:chExt cx="3774169" cy="1317949"/>
          </a:xfrm>
        </p:grpSpPr>
        <p:sp>
          <p:nvSpPr>
            <p:cNvPr id="20488" name="TextBox 10"/>
            <p:cNvSpPr txBox="1">
              <a:spLocks noChangeArrowheads="1"/>
            </p:cNvSpPr>
            <p:nvPr/>
          </p:nvSpPr>
          <p:spPr bwMode="auto">
            <a:xfrm>
              <a:off x="3912315" y="1916176"/>
              <a:ext cx="1246336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5400" b="1">
                  <a:solidFill>
                    <a:schemeClr val="tx1"/>
                  </a:solidFill>
                  <a:latin typeface="ChunkFive Roman" pitchFamily="50" charset="0"/>
                </a:rPr>
                <a:t> or </a:t>
              </a:r>
            </a:p>
          </p:txBody>
        </p:sp>
        <p:grpSp>
          <p:nvGrpSpPr>
            <p:cNvPr id="20489" name="Group 12"/>
            <p:cNvGrpSpPr>
              <a:grpSpLocks/>
            </p:cNvGrpSpPr>
            <p:nvPr/>
          </p:nvGrpSpPr>
          <p:grpSpPr bwMode="auto">
            <a:xfrm>
              <a:off x="2648398" y="1751257"/>
              <a:ext cx="3774169" cy="1317949"/>
              <a:chOff x="3177169" y="1768151"/>
              <a:chExt cx="2918837" cy="1019265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77169" y="1768151"/>
                <a:ext cx="743825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8499" y="1768151"/>
                <a:ext cx="747507" cy="101926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6888" y="1747839"/>
            <a:ext cx="965200" cy="1323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48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1" y="3378200"/>
            <a:ext cx="942975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Whole Clas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1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you have practiced using question</a:t>
            </a:r>
            <a:br>
              <a:rPr lang="en-GB" dirty="0" smtClean="0"/>
            </a:br>
            <a:r>
              <a:rPr lang="en-GB" dirty="0" smtClean="0"/>
              <a:t>marks, put your knowledge to the test.</a:t>
            </a:r>
            <a:br>
              <a:rPr lang="en-GB" dirty="0" smtClean="0"/>
            </a:br>
            <a:r>
              <a:rPr lang="en-GB" dirty="0" smtClean="0"/>
              <a:t>Have a go at deciding if each sentence</a:t>
            </a:r>
            <a:br>
              <a:rPr lang="en-GB" dirty="0" smtClean="0"/>
            </a:br>
            <a:r>
              <a:rPr lang="en-GB" dirty="0" smtClean="0"/>
              <a:t>needs a question mark or full stop.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 star – need support</a:t>
            </a:r>
            <a:br>
              <a:rPr lang="en-GB" dirty="0" smtClean="0"/>
            </a:br>
            <a:r>
              <a:rPr lang="en-GB" dirty="0" smtClean="0"/>
              <a:t>3 star – confident and independent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0" y="365125"/>
            <a:ext cx="46863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6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0" y="-218769"/>
            <a:ext cx="1794830" cy="1325563"/>
          </a:xfrm>
        </p:spPr>
        <p:txBody>
          <a:bodyPr/>
          <a:lstStyle/>
          <a:p>
            <a:r>
              <a:rPr lang="en-GB" u="sng" dirty="0" smtClean="0"/>
              <a:t>Day 1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941540"/>
            <a:ext cx="10515600" cy="560247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classroom.thenational.academy/lessons/to-listen-and-respond-to-an-information-text-64r6ae?activity=video&amp;step=1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Watch the video carefully. Take part in the spelling activity with Miss </a:t>
            </a:r>
            <a:r>
              <a:rPr lang="en-GB" dirty="0" err="1" smtClean="0"/>
              <a:t>Toole</a:t>
            </a:r>
            <a:r>
              <a:rPr lang="en-GB" dirty="0" smtClean="0"/>
              <a:t>. Remember that a suffix goes at the end of our word.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Miss </a:t>
            </a:r>
            <a:r>
              <a:rPr lang="en-GB" dirty="0" err="1" smtClean="0"/>
              <a:t>Toole</a:t>
            </a:r>
            <a:r>
              <a:rPr lang="en-GB" dirty="0" smtClean="0"/>
              <a:t> will be giving you some information all about tigers. While you watch the video, make notes about all of the facts. </a:t>
            </a:r>
          </a:p>
          <a:p>
            <a:pPr marL="0" indent="0">
              <a:buNone/>
            </a:pPr>
            <a:r>
              <a:rPr lang="en-GB" dirty="0" smtClean="0"/>
              <a:t>Once the video is finished could you research some more facts about tigers?</a:t>
            </a:r>
          </a:p>
          <a:p>
            <a:pPr marL="0" indent="0">
              <a:buNone/>
            </a:pPr>
            <a:r>
              <a:rPr lang="en-GB" dirty="0" smtClean="0"/>
              <a:t>Remember notes only need to be a few words and you can use bullet points to organise them.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85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246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classroom.thenational.academy/lessons/to-tell-an-information-text-from-memory-c8wk2t?activity=video&amp;step=1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Miss </a:t>
            </a:r>
            <a:r>
              <a:rPr lang="en-GB" dirty="0" err="1" smtClean="0"/>
              <a:t>Toole</a:t>
            </a:r>
            <a:r>
              <a:rPr lang="en-GB" dirty="0" smtClean="0"/>
              <a:t> is back today to show you how to organise your research about tigers using an information map. </a:t>
            </a:r>
          </a:p>
          <a:p>
            <a:pPr marL="0" indent="0">
              <a:buNone/>
            </a:pPr>
            <a:r>
              <a:rPr lang="en-GB" dirty="0" smtClean="0"/>
              <a:t>Listen carefully to the recap of the facts about tigers. </a:t>
            </a:r>
          </a:p>
          <a:p>
            <a:pPr marL="0" indent="0">
              <a:buNone/>
            </a:pPr>
            <a:r>
              <a:rPr lang="en-GB" dirty="0" smtClean="0"/>
              <a:t>Use the template of the information map to organise your research from yesterday. </a:t>
            </a:r>
          </a:p>
          <a:p>
            <a:pPr marL="0" indent="0">
              <a:buNone/>
            </a:pPr>
            <a:r>
              <a:rPr lang="en-GB" dirty="0" smtClean="0"/>
              <a:t>If you would prefer you could create your own information map. </a:t>
            </a:r>
          </a:p>
          <a:p>
            <a:pPr marL="0" indent="0">
              <a:buNone/>
            </a:pPr>
            <a:r>
              <a:rPr lang="en-GB" dirty="0" smtClean="0"/>
              <a:t>Don’t forget to use pictures and your notes.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99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171450"/>
            <a:ext cx="645795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933"/>
            <a:ext cx="10515600" cy="4982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classroom.thenational.academy/lessons/to-retrieve-information-61jk4t?activity=video&amp;step=1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Watch the video carefully. Take part in the spelling activity with Miss </a:t>
            </a:r>
            <a:r>
              <a:rPr lang="en-GB" dirty="0" err="1"/>
              <a:t>Toole</a:t>
            </a:r>
            <a:r>
              <a:rPr lang="en-GB" dirty="0"/>
              <a:t>. Remember that a suffix goes at the end of our word. </a:t>
            </a:r>
          </a:p>
          <a:p>
            <a:pPr marL="0" indent="0">
              <a:buNone/>
            </a:pPr>
            <a:r>
              <a:rPr lang="en-GB" dirty="0" smtClean="0"/>
              <a:t>Listen carefully to the information that Miss </a:t>
            </a:r>
            <a:r>
              <a:rPr lang="en-GB" dirty="0" err="1" smtClean="0"/>
              <a:t>Toole</a:t>
            </a:r>
            <a:r>
              <a:rPr lang="en-GB" dirty="0" smtClean="0"/>
              <a:t> will give you about tigers. You will need to remember this information to answer some questions later in the lesson. </a:t>
            </a:r>
          </a:p>
          <a:p>
            <a:pPr marL="0" indent="0">
              <a:buNone/>
            </a:pPr>
            <a:r>
              <a:rPr lang="en-GB" dirty="0" smtClean="0"/>
              <a:t>Once you have had a go at retrieving information with Miss </a:t>
            </a:r>
            <a:r>
              <a:rPr lang="en-GB" dirty="0" err="1" smtClean="0"/>
              <a:t>Toole</a:t>
            </a:r>
            <a:r>
              <a:rPr lang="en-GB" dirty="0" smtClean="0"/>
              <a:t>, have a go at the reading comprehension independently. You can add the information from the text into your own information map. </a:t>
            </a:r>
          </a:p>
          <a:p>
            <a:pPr marL="0" indent="0">
              <a:buNone/>
            </a:pPr>
            <a:r>
              <a:rPr lang="en-GB" dirty="0" smtClean="0"/>
              <a:t>Choose which comprehension you feel most comfortable completing. </a:t>
            </a:r>
          </a:p>
          <a:p>
            <a:pPr marL="0" indent="0">
              <a:buNone/>
            </a:pPr>
            <a:r>
              <a:rPr lang="en-GB" dirty="0" smtClean="0"/>
              <a:t>1 star – need support</a:t>
            </a:r>
          </a:p>
          <a:p>
            <a:pPr marL="0" indent="0">
              <a:buNone/>
            </a:pPr>
            <a:r>
              <a:rPr lang="en-GB" dirty="0" smtClean="0"/>
              <a:t>2 star – medium</a:t>
            </a:r>
          </a:p>
          <a:p>
            <a:pPr marL="0" indent="0">
              <a:buNone/>
            </a:pPr>
            <a:r>
              <a:rPr lang="en-GB" dirty="0" smtClean="0"/>
              <a:t>3 star – independent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2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837" y="581025"/>
            <a:ext cx="71723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92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classroom.thenational.academy/lessons/to-identify-features-of-an-information-text-read-as-a-writer-74u6ae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Follow Miss </a:t>
            </a:r>
            <a:r>
              <a:rPr lang="en-GB" dirty="0" err="1" smtClean="0"/>
              <a:t>Toole</a:t>
            </a:r>
            <a:r>
              <a:rPr lang="en-GB" dirty="0" smtClean="0"/>
              <a:t> as she explains the features of an information text. Use the copy of the information text to highlight the features that you can find. </a:t>
            </a:r>
          </a:p>
          <a:p>
            <a:pPr marL="0" indent="0">
              <a:buNone/>
            </a:pPr>
            <a:r>
              <a:rPr lang="en-GB" dirty="0" smtClean="0"/>
              <a:t>Can you make a checklist for the features of an information text? You will need this for the next part of the lesson. </a:t>
            </a:r>
          </a:p>
          <a:p>
            <a:pPr marL="0" indent="0">
              <a:buNone/>
            </a:pPr>
            <a:r>
              <a:rPr lang="en-GB" dirty="0" smtClean="0"/>
              <a:t>Once you have finished the lesson with Miss </a:t>
            </a:r>
            <a:r>
              <a:rPr lang="en-GB" dirty="0" err="1" smtClean="0"/>
              <a:t>Toole</a:t>
            </a:r>
            <a:r>
              <a:rPr lang="en-GB" dirty="0" smtClean="0"/>
              <a:t>, use your own checklist to identify the features in the information text about Florence Nightingale.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23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90" y="352540"/>
            <a:ext cx="3842650" cy="585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3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5 - SPAG</a:t>
            </a:r>
            <a:endParaRPr lang="en-GB" dirty="0"/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1800110" y="1641773"/>
            <a:ext cx="7886700" cy="1325562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lIns="0" tIns="0" rIns="0" bIns="0"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Sassoon Infant Md" panose="02000603050000020003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5400" dirty="0">
                <a:solidFill>
                  <a:schemeClr val="tx1"/>
                </a:solidFill>
                <a:latin typeface="+mj-lt"/>
              </a:rPr>
              <a:t>Question Marks</a:t>
            </a:r>
            <a:endParaRPr lang="en-GB" sz="5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24974" y="1887682"/>
            <a:ext cx="2228495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3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730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ChunkFive Roman</vt:lpstr>
      <vt:lpstr>Sassoon Infant Rg</vt:lpstr>
      <vt:lpstr>Office Theme</vt:lpstr>
      <vt:lpstr>Year 2 – Home Learning  English – Spring 1 – Week 2</vt:lpstr>
      <vt:lpstr>Day 1</vt:lpstr>
      <vt:lpstr>Day 2</vt:lpstr>
      <vt:lpstr>PowerPoint Presentation</vt:lpstr>
      <vt:lpstr>Day 3</vt:lpstr>
      <vt:lpstr>PowerPoint Presentation</vt:lpstr>
      <vt:lpstr>Day 4</vt:lpstr>
      <vt:lpstr>PowerPoint Presentation</vt:lpstr>
      <vt:lpstr>Day 5 - SPAG</vt:lpstr>
      <vt:lpstr>Perfect Punctuation</vt:lpstr>
      <vt:lpstr>Perfect Punctuation: The Full Stop</vt:lpstr>
      <vt:lpstr>Perfect Punctuation: The Question Mark</vt:lpstr>
      <vt:lpstr>Perfect Punctuation: The Quiz</vt:lpstr>
      <vt:lpstr>Perfect Punctuation: The Quiz</vt:lpstr>
      <vt:lpstr>Perfect Punctuation: The Quiz</vt:lpstr>
      <vt:lpstr>Perfect Punctuation: The Quiz</vt:lpstr>
      <vt:lpstr>Perfect Punctuation: The Quiz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12</cp:revision>
  <dcterms:created xsi:type="dcterms:W3CDTF">2021-01-04T19:13:33Z</dcterms:created>
  <dcterms:modified xsi:type="dcterms:W3CDTF">2021-01-11T09:45:06Z</dcterms:modified>
</cp:coreProperties>
</file>