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67" r:id="rId5"/>
    <p:sldId id="259" r:id="rId6"/>
    <p:sldId id="268" r:id="rId7"/>
    <p:sldId id="261" r:id="rId8"/>
    <p:sldId id="262" r:id="rId9"/>
    <p:sldId id="269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01E34-A2B3-4C06-ADF2-1E225F982AF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E300-00EA-4BB4-A81E-75063078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63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5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2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51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02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2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9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9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1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05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6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CDA2-902F-4726-BA8D-3896A361781D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ptUKfv2FeBUoOM&amp;tbnid=dagi1P014m5JJM:&amp;ved=0CAUQjRw&amp;url=http://www.modularfords.com/threads/110717-Car-outline-drawings&amp;ei=RX-jUs3uFqLH0QXd54DYCA&amp;bvm=bv.57752919,d.ZG4&amp;psig=AFQjCNEOk7an9rodEIgfTNNudBuMCaMwyA&amp;ust=138653304112487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o.uk/url?sa=i&amp;rct=j&amp;q=tally+chart&amp;source=images&amp;cd=&amp;cad=rja&amp;uact=8&amp;docid=pqk-ErwMihKvpM&amp;tbnid=yasNoGHgmqU-TM:&amp;ved=0CAUQjRw&amp;url=http%3A%2F%2Fwww.mathatube.com%2Fglo-tally-marks.html&amp;ei=zG46U9_yIdOThge67oDoBg&amp;bvm=bv.63934634,d.ZG4&amp;psig=AFQjCNGJ21bh09jHftSRpQnD50CIKhptZQ&amp;ust=139642466154315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clips/z7r9jxs" TargetMode="External"/><Relationship Id="rId2" Type="http://schemas.openxmlformats.org/officeDocument/2006/relationships/hyperlink" Target="https://www.softschools.com/math/data_analysis/tally_char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2 – Home Learning </a:t>
            </a:r>
            <a:br>
              <a:rPr lang="en-GB" dirty="0" smtClean="0"/>
            </a:br>
            <a:r>
              <a:rPr lang="en-GB" sz="3600" dirty="0" smtClean="0"/>
              <a:t>Maths – Spring 1 – Week </a:t>
            </a:r>
            <a:r>
              <a:rPr lang="en-GB" sz="3600" dirty="0"/>
              <a:t>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Statistics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2372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Day 5 – Arithmetic Work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have been given an arithmetic test paper to complete. Try to read each question carefully and write your answer in the box. </a:t>
            </a:r>
          </a:p>
          <a:p>
            <a:pPr marL="0" indent="0">
              <a:buNone/>
            </a:pPr>
            <a:r>
              <a:rPr lang="en-GB" dirty="0" smtClean="0"/>
              <a:t>Remember that you can use paper to do any working out that you need to. </a:t>
            </a:r>
          </a:p>
          <a:p>
            <a:pPr marL="0" indent="0">
              <a:buNone/>
            </a:pPr>
            <a:r>
              <a:rPr lang="en-GB" dirty="0" smtClean="0"/>
              <a:t>Once you have completed your paper, ask an adult to help you mark it.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Good luck!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204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171" y="76061"/>
            <a:ext cx="5599323" cy="678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62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39" y="-218769"/>
            <a:ext cx="11236285" cy="1325563"/>
          </a:xfrm>
        </p:spPr>
        <p:txBody>
          <a:bodyPr/>
          <a:lstStyle/>
          <a:p>
            <a:r>
              <a:rPr lang="en-GB" u="sng" dirty="0" smtClean="0"/>
              <a:t>Day </a:t>
            </a:r>
            <a:r>
              <a:rPr lang="en-GB" u="sng" dirty="0" smtClean="0"/>
              <a:t>1 – Reading pictograms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183" y="1106793"/>
            <a:ext cx="4648200" cy="560247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Look carefully at the pictogram. </a:t>
            </a:r>
          </a:p>
          <a:p>
            <a:pPr marL="0" indent="0">
              <a:buNone/>
            </a:pPr>
            <a:r>
              <a:rPr lang="en-GB" dirty="0" smtClean="0"/>
              <a:t>If each picture represents 1 vote  - </a:t>
            </a:r>
          </a:p>
          <a:p>
            <a:pPr marL="0" indent="0">
              <a:buNone/>
            </a:pPr>
            <a:r>
              <a:rPr lang="en-GB" dirty="0" smtClean="0"/>
              <a:t>a)How many children voted  the snake as their favourite animal? </a:t>
            </a:r>
          </a:p>
          <a:p>
            <a:pPr marL="0" indent="0">
              <a:buNone/>
            </a:pPr>
            <a:r>
              <a:rPr lang="en-GB" dirty="0" smtClean="0"/>
              <a:t>b) How many children voted the goose as their favourite animal?</a:t>
            </a:r>
          </a:p>
          <a:p>
            <a:pPr marL="0" indent="0">
              <a:buNone/>
            </a:pPr>
            <a:r>
              <a:rPr lang="en-GB" dirty="0" smtClean="0"/>
              <a:t>c)How many children voted the dog as their favourite animal?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381" y="1106793"/>
            <a:ext cx="6147410" cy="420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5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7793"/>
            <a:ext cx="5860055" cy="56591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Sometimes on a pictogram, each picture can represent more than one vote.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So, on Monday there were 4 cars.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many cars were there on Tuesday?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116" y="517793"/>
            <a:ext cx="4334620" cy="51607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60299" y="1820894"/>
            <a:ext cx="22233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 smtClean="0">
                <a:solidFill>
                  <a:srgbClr val="009900"/>
                </a:solidFill>
              </a:rPr>
              <a:t>  </a:t>
            </a:r>
            <a:r>
              <a:rPr lang="en-GB" sz="3200" b="1" dirty="0" smtClean="0">
                <a:solidFill>
                  <a:srgbClr val="009900"/>
                </a:solidFill>
              </a:rPr>
              <a:t>  </a:t>
            </a:r>
            <a:r>
              <a:rPr lang="en-GB" sz="3200" b="1" dirty="0" smtClean="0">
                <a:solidFill>
                  <a:srgbClr val="009900"/>
                </a:solidFill>
              </a:rPr>
              <a:t>What </a:t>
            </a:r>
            <a:r>
              <a:rPr lang="en-GB" sz="3200" b="1" dirty="0" smtClean="0">
                <a:solidFill>
                  <a:srgbClr val="009900"/>
                </a:solidFill>
              </a:rPr>
              <a:t>if</a:t>
            </a:r>
            <a:r>
              <a:rPr lang="en-GB" sz="3200" b="1" dirty="0" smtClean="0">
                <a:solidFill>
                  <a:srgbClr val="009900"/>
                </a:solidFill>
              </a:rPr>
              <a:t>      </a:t>
            </a:r>
            <a:endParaRPr lang="en-GB" sz="3200" b="1" dirty="0" smtClean="0">
              <a:solidFill>
                <a:srgbClr val="009900"/>
              </a:solidFill>
            </a:endParaRPr>
          </a:p>
          <a:p>
            <a:endParaRPr lang="en-GB" sz="2800" b="1" dirty="0">
              <a:solidFill>
                <a:srgbClr val="009900"/>
              </a:solidFill>
            </a:endParaRPr>
          </a:p>
          <a:p>
            <a:r>
              <a:rPr lang="en-GB" sz="2800" b="1" dirty="0" smtClean="0">
                <a:solidFill>
                  <a:srgbClr val="009900"/>
                </a:solidFill>
              </a:rPr>
              <a:t>                 </a:t>
            </a:r>
            <a:r>
              <a:rPr lang="en-GB" sz="3600" b="1" dirty="0" smtClean="0">
                <a:solidFill>
                  <a:srgbClr val="009900"/>
                </a:solidFill>
              </a:rPr>
              <a:t>= 2 cars? </a:t>
            </a:r>
          </a:p>
          <a:p>
            <a:endParaRPr lang="en-GB" sz="2800" b="1" dirty="0">
              <a:solidFill>
                <a:srgbClr val="009900"/>
              </a:solidFill>
            </a:endParaRPr>
          </a:p>
        </p:txBody>
      </p:sp>
      <p:pic>
        <p:nvPicPr>
          <p:cNvPr id="6" name="Picture 5" descr="https://encrypted-tbn2.gstatic.com/images?q=tbn:ANd9GcRNkjo2CC9c4CbbzDbj6KkASAuqCUzxJ1wWa5OPvpxYCbGW8QVb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228" y="2623822"/>
            <a:ext cx="1098332" cy="670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963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Now that you have practised reading information from a pictogram – have a go at the activity sheets. </a:t>
            </a:r>
          </a:p>
          <a:p>
            <a:pPr marL="0" indent="0">
              <a:buNone/>
            </a:pPr>
            <a:r>
              <a:rPr lang="en-GB" dirty="0" smtClean="0"/>
              <a:t>Either work your way through the stars or decide which is your level.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4801" y="3494175"/>
            <a:ext cx="2638999" cy="3166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825" y="3393743"/>
            <a:ext cx="2371755" cy="33676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359" y="3378546"/>
            <a:ext cx="2241523" cy="328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88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Day 2 </a:t>
            </a:r>
            <a:r>
              <a:rPr lang="en-GB" u="sng" dirty="0" smtClean="0"/>
              <a:t>– Reading tally charts</a:t>
            </a:r>
            <a:endParaRPr lang="en-GB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55557" y="1599597"/>
            <a:ext cx="10680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A tally chart lets us record numbers using little lines</a:t>
            </a:r>
            <a:endParaRPr lang="en-GB" sz="3600" dirty="0"/>
          </a:p>
        </p:txBody>
      </p:sp>
      <p:pic>
        <p:nvPicPr>
          <p:cNvPr id="6" name="Picture 2" descr="http://www.mathatube.com/images/tallytable2_1_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993" y="2324456"/>
            <a:ext cx="614201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8473" y="5734789"/>
            <a:ext cx="12041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Each line represents 1 vote – once you get 5 you use a diagonal line which goes through the previous 4 lines.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0999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1816" y="1134737"/>
            <a:ext cx="4941983" cy="50422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So if this tally chart shows that there are 5 cars on the road… </a:t>
            </a:r>
          </a:p>
          <a:p>
            <a:pPr marL="514350" indent="-514350">
              <a:buAutoNum type="alphaLcParenR"/>
            </a:pPr>
            <a:r>
              <a:rPr lang="en-GB" dirty="0" smtClean="0"/>
              <a:t>How many bikes were on the road? </a:t>
            </a:r>
          </a:p>
          <a:p>
            <a:pPr marL="514350" indent="-514350">
              <a:buAutoNum type="alphaLcParenR"/>
            </a:pPr>
            <a:r>
              <a:rPr lang="en-GB" dirty="0" smtClean="0"/>
              <a:t>How many lorries were on the road? </a:t>
            </a:r>
          </a:p>
          <a:p>
            <a:pPr marL="514350" indent="-514350">
              <a:buAutoNum type="alphaLcParenR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Now you have had a go at reading tally charts, see if you can complete the task set on purple mash. </a:t>
            </a:r>
          </a:p>
          <a:p>
            <a:pPr marL="0" indent="0">
              <a:buNone/>
            </a:pPr>
            <a:r>
              <a:rPr lang="en-GB" dirty="0" smtClean="0"/>
              <a:t>If you cannot access purple mash, try the worksheet saved for today’s session. </a:t>
            </a:r>
            <a:endParaRPr lang="en-GB" dirty="0"/>
          </a:p>
        </p:txBody>
      </p:sp>
      <p:pic>
        <p:nvPicPr>
          <p:cNvPr id="1026" name="Picture 2" descr="Block graphs or block diagrams explained for primary-school parents |  TheSchoolR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79" y="902407"/>
            <a:ext cx="5756416" cy="239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20" y="4284790"/>
            <a:ext cx="2846254" cy="18921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2221" y="3674219"/>
            <a:ext cx="2678074" cy="250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47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Day 3 </a:t>
            </a:r>
            <a:r>
              <a:rPr lang="en-GB" u="sng" dirty="0" smtClean="0"/>
              <a:t>– Drawing pictograms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680113" cy="4982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Now that you can read pictograms, the next step is to be able to draw them to represent data. </a:t>
            </a:r>
          </a:p>
          <a:p>
            <a:pPr marL="0" indent="0">
              <a:buNone/>
            </a:pPr>
            <a:r>
              <a:rPr lang="en-GB" dirty="0" smtClean="0"/>
              <a:t>Use what you have learnt from reading pictograms to help you complete the questions in the activity. </a:t>
            </a:r>
          </a:p>
          <a:p>
            <a:pPr marL="0" indent="0">
              <a:buNone/>
            </a:pPr>
            <a:r>
              <a:rPr lang="en-GB" dirty="0" smtClean="0"/>
              <a:t>Choose what level you feel most comfortable with. </a:t>
            </a:r>
          </a:p>
          <a:p>
            <a:pPr marL="0" indent="0">
              <a:buNone/>
            </a:pPr>
            <a:r>
              <a:rPr lang="en-GB" dirty="0" smtClean="0"/>
              <a:t>Sheet 1 – developing</a:t>
            </a:r>
          </a:p>
          <a:p>
            <a:pPr marL="0" indent="0">
              <a:buNone/>
            </a:pPr>
            <a:r>
              <a:rPr lang="en-GB" dirty="0" smtClean="0"/>
              <a:t>Sheet 2 – expected</a:t>
            </a:r>
          </a:p>
          <a:p>
            <a:pPr marL="0" indent="0">
              <a:buNone/>
            </a:pPr>
            <a:r>
              <a:rPr lang="en-GB" dirty="0" smtClean="0"/>
              <a:t>Sheet 3 – greater depth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2907" y="1690688"/>
            <a:ext cx="3487011" cy="482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9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Day </a:t>
            </a:r>
            <a:r>
              <a:rPr lang="en-GB" u="sng" dirty="0" smtClean="0"/>
              <a:t>4 – Drawing tally charts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6005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https://www.softschools.com/math/data_analysis/tally_chart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Have a go at practising what you have learnt about reading tally charts on this interactive game.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Before completing the drawing activity – watch this clip to remind you about tally charts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www.bbc.co.uk/bitesize/clips/z7r9jxs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198" y="2417387"/>
            <a:ext cx="3657602" cy="274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37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Activity…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3486610" cy="48324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0" y="2531381"/>
            <a:ext cx="38816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Choose what level you feel most comfortable with. </a:t>
            </a:r>
          </a:p>
          <a:p>
            <a:r>
              <a:rPr lang="en-GB" sz="2800" dirty="0"/>
              <a:t>Sheet 1 – developing</a:t>
            </a:r>
          </a:p>
          <a:p>
            <a:r>
              <a:rPr lang="en-GB" sz="2800" dirty="0"/>
              <a:t>Sheet 2 – expected</a:t>
            </a:r>
          </a:p>
          <a:p>
            <a:r>
              <a:rPr lang="en-GB" sz="2800" dirty="0"/>
              <a:t>Sheet 3 – greater depth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891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451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Year 2 – Home Learning  Maths – Spring 1 – Week 3</vt:lpstr>
      <vt:lpstr>Day 1 – Reading pictograms</vt:lpstr>
      <vt:lpstr>PowerPoint Presentation</vt:lpstr>
      <vt:lpstr>Activity…</vt:lpstr>
      <vt:lpstr>Day 2 – Reading tally charts</vt:lpstr>
      <vt:lpstr>PowerPoint Presentation</vt:lpstr>
      <vt:lpstr>Day 3 – Drawing pictograms </vt:lpstr>
      <vt:lpstr>Day 4 – Drawing tally charts </vt:lpstr>
      <vt:lpstr>Activity…</vt:lpstr>
      <vt:lpstr>Day 5 – Arithmetic Work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– Home Learning  English – Spring 1 – Week 1</dc:title>
  <dc:creator>tidman, emily</dc:creator>
  <cp:lastModifiedBy>tidman, emily</cp:lastModifiedBy>
  <cp:revision>17</cp:revision>
  <dcterms:created xsi:type="dcterms:W3CDTF">2021-01-04T19:13:33Z</dcterms:created>
  <dcterms:modified xsi:type="dcterms:W3CDTF">2021-01-17T20:57:12Z</dcterms:modified>
</cp:coreProperties>
</file>