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7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8" r:id="rId16"/>
    <p:sldId id="286" r:id="rId17"/>
    <p:sldId id="287" r:id="rId18"/>
    <p:sldId id="276" r:id="rId19"/>
    <p:sldId id="264" r:id="rId20"/>
  </p:sldIdLst>
  <p:sldSz cx="9144000" cy="6858000" type="screen4x3"/>
  <p:notesSz cx="6858000" cy="9144000"/>
  <p:embeddedFontLst>
    <p:embeddedFont>
      <p:font typeface="Sassoon Infant Md" panose="02000603050000020003" pitchFamily="50" charset="0"/>
      <p:regular r:id="rId21"/>
    </p:embeddedFont>
    <p:embeddedFont>
      <p:font typeface="Sassoon Infant Rg" panose="02000503030000020003" pitchFamily="50" charset="0"/>
      <p:regular r:id="rId22"/>
      <p:bold r:id="rId23"/>
    </p:embeddedFont>
    <p:embeddedFont>
      <p:font typeface="Tuffy" panose="020B0603060100000000" pitchFamily="34" charset="0"/>
      <p:regular r:id="rId24"/>
      <p:bold r:id="rId25"/>
      <p:italic r:id="rId26"/>
      <p:boldItalic r:id="rId27"/>
    </p:embeddedFont>
    <p:embeddedFont>
      <p:font typeface="Tuffy-TTF" panose="020B0603060100000000" pitchFamily="34" charset="0"/>
      <p:regular r:id="rId28"/>
      <p:bold r:id="rId29"/>
      <p:italic r:id="rId30"/>
      <p:boldItalic r:id="rId31"/>
    </p:embeddedFont>
    <p:embeddedFont>
      <p:font typeface="Twinkl" pitchFamily="2" charset="0"/>
      <p:regular r:id="rId32"/>
      <p:bold r:id="rId33"/>
    </p:embeddedFont>
    <p:embeddedFont>
      <p:font typeface="Twinkl SemiBold" pitchFamily="2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53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00" userDrawn="1">
          <p15:clr>
            <a:srgbClr val="A4A3A4"/>
          </p15:clr>
        </p15:guide>
        <p15:guide id="8" orient="horz" pos="459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CCC1"/>
    <a:srgbClr val="009285"/>
    <a:srgbClr val="2CB6BC"/>
    <a:srgbClr val="F8BC91"/>
    <a:srgbClr val="EE7919"/>
    <a:srgbClr val="E84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106" d="100"/>
          <a:sy n="106" d="100"/>
        </p:scale>
        <p:origin x="1164" y="294"/>
      </p:cViewPr>
      <p:guideLst>
        <p:guide orient="horz" pos="2160"/>
        <p:guide pos="2880"/>
        <p:guide pos="317"/>
        <p:guide pos="453"/>
        <p:guide pos="5284"/>
        <p:guide pos="5443"/>
        <p:guide orient="horz" pos="300"/>
        <p:guide orient="horz" pos="459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6 | Algebra | Use Simple Formulae | Lesson 1 of 4: Forming Expressions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dirty="0">
                <a:ea typeface="Tuffy" panose="020B0603060100000000" pitchFamily="34" charset="0"/>
              </a:rPr>
              <a:t>Algebra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4" name="Group 3"/>
          <p:cNvGrpSpPr/>
          <p:nvPr/>
        </p:nvGrpSpPr>
        <p:grpSpPr>
          <a:xfrm>
            <a:off x="3753945" y="4693995"/>
            <a:ext cx="1636109" cy="777099"/>
            <a:chOff x="3287574" y="4870121"/>
            <a:chExt cx="1636109" cy="77709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F0D596-FCAB-48C0-9C42-4660D1E3FED1}"/>
                </a:ext>
              </a:extLst>
            </p:cNvPr>
            <p:cNvGrpSpPr/>
            <p:nvPr/>
          </p:nvGrpSpPr>
          <p:grpSpPr>
            <a:xfrm>
              <a:off x="3287574" y="4870121"/>
              <a:ext cx="777099" cy="777099"/>
              <a:chOff x="984069" y="3857897"/>
              <a:chExt cx="914400" cy="914400"/>
            </a:xfrm>
            <a:solidFill>
              <a:srgbClr val="F8BC91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6AC923-31E9-4F6B-A8D7-9B9B34EFDA1F}"/>
                  </a:ext>
                </a:extLst>
              </p:cNvPr>
              <p:cNvSpPr/>
              <p:nvPr/>
            </p:nvSpPr>
            <p:spPr>
              <a:xfrm>
                <a:off x="984069" y="3857897"/>
                <a:ext cx="914400" cy="914400"/>
              </a:xfrm>
              <a:prstGeom prst="ellipse">
                <a:avLst/>
              </a:prstGeom>
              <a:grpFill/>
              <a:ln w="28575">
                <a:solidFill>
                  <a:srgbClr val="E84D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4095E5A-7777-4BB0-B6CC-EE0B603F3AAC}"/>
                  </a:ext>
                </a:extLst>
              </p:cNvPr>
              <p:cNvSpPr txBox="1"/>
              <p:nvPr/>
            </p:nvSpPr>
            <p:spPr>
              <a:xfrm>
                <a:off x="984069" y="3915828"/>
                <a:ext cx="888274" cy="74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500" dirty="0">
                    <a:latin typeface="Twinkl" pitchFamily="50" charset="0"/>
                  </a:rPr>
                  <a:t>a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0F0D596-FCAB-48C0-9C42-4660D1E3FED1}"/>
                </a:ext>
              </a:extLst>
            </p:cNvPr>
            <p:cNvGrpSpPr/>
            <p:nvPr/>
          </p:nvGrpSpPr>
          <p:grpSpPr>
            <a:xfrm>
              <a:off x="4146584" y="4870121"/>
              <a:ext cx="777099" cy="777099"/>
              <a:chOff x="984069" y="3857897"/>
              <a:chExt cx="914400" cy="914400"/>
            </a:xfrm>
            <a:solidFill>
              <a:srgbClr val="F8BC91"/>
            </a:solidFill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26AC923-31E9-4F6B-A8D7-9B9B34EFDA1F}"/>
                  </a:ext>
                </a:extLst>
              </p:cNvPr>
              <p:cNvSpPr/>
              <p:nvPr/>
            </p:nvSpPr>
            <p:spPr>
              <a:xfrm>
                <a:off x="984069" y="3857897"/>
                <a:ext cx="914400" cy="914400"/>
              </a:xfrm>
              <a:prstGeom prst="ellipse">
                <a:avLst/>
              </a:prstGeom>
              <a:grpFill/>
              <a:ln w="28575">
                <a:solidFill>
                  <a:srgbClr val="E84D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4095E5A-7777-4BB0-B6CC-EE0B603F3AAC}"/>
                  </a:ext>
                </a:extLst>
              </p:cNvPr>
              <p:cNvSpPr txBox="1"/>
              <p:nvPr/>
            </p:nvSpPr>
            <p:spPr>
              <a:xfrm>
                <a:off x="984069" y="3915828"/>
                <a:ext cx="888274" cy="74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500" dirty="0">
                    <a:latin typeface="Twinkl" pitchFamily="50" charset="0"/>
                  </a:rPr>
                  <a:t>a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2169553" y="2666886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18819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027675" y="2853499"/>
            <a:ext cx="914400" cy="914400"/>
            <a:chOff x="984069" y="3857897"/>
            <a:chExt cx="914400" cy="9144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19138" y="1500987"/>
            <a:ext cx="7669212" cy="407016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700" dirty="0"/>
              <a:t>Draw or write an expression that represents this function machine formula.</a:t>
            </a:r>
            <a:endParaRPr lang="en-GB" sz="1700" dirty="0"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1086" y="697112"/>
            <a:ext cx="482183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Draw the Expression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9322" y="2325364"/>
            <a:ext cx="3046048" cy="2089152"/>
            <a:chOff x="1616369" y="2286724"/>
            <a:chExt cx="3046048" cy="208915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369" y="2286724"/>
              <a:ext cx="3046048" cy="208915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2403361" y="2988648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× 2</a:t>
              </a:r>
            </a:p>
          </p:txBody>
        </p:sp>
      </p:grpSp>
      <p:pic>
        <p:nvPicPr>
          <p:cNvPr id="48" name="Pai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5218C60-0F5D-44A9-A490-6E29E2A58732}"/>
              </a:ext>
            </a:extLst>
          </p:cNvPr>
          <p:cNvSpPr txBox="1"/>
          <p:nvPr/>
        </p:nvSpPr>
        <p:spPr>
          <a:xfrm>
            <a:off x="4266614" y="5555761"/>
            <a:ext cx="610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latin typeface="Twinkl" pitchFamily="50" charset="0"/>
              </a:rPr>
              <a:t>2a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733621"/>
            <a:ext cx="2178611" cy="139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0.33732 0.23703 C 0.40816 0.29051 0.51389 0.32014 0.62396 0.32014 C 0.75017 0.32014 0.85069 0.29051 0.92135 0.23703 L 1.25903 3.33333E-6 " pathEditMode="relative" rAng="0" ptsTypes="AAAAA">
                                      <p:cBhvr>
                                        <p:cTn id="2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51" y="159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3" name="Group 2"/>
          <p:cNvGrpSpPr/>
          <p:nvPr/>
        </p:nvGrpSpPr>
        <p:grpSpPr>
          <a:xfrm>
            <a:off x="3610136" y="4353571"/>
            <a:ext cx="1923728" cy="1351486"/>
            <a:chOff x="2826073" y="4741339"/>
            <a:chExt cx="1923728" cy="1351486"/>
          </a:xfrm>
        </p:grpSpPr>
        <p:sp>
          <p:nvSpPr>
            <p:cNvPr id="29" name="Rectangle 28"/>
            <p:cNvSpPr/>
            <p:nvPr/>
          </p:nvSpPr>
          <p:spPr>
            <a:xfrm>
              <a:off x="2826073" y="4741339"/>
              <a:ext cx="1923728" cy="1351486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F0D596-FCAB-48C0-9C42-4660D1E3FED1}"/>
                </a:ext>
              </a:extLst>
            </p:cNvPr>
            <p:cNvGrpSpPr/>
            <p:nvPr/>
          </p:nvGrpSpPr>
          <p:grpSpPr>
            <a:xfrm>
              <a:off x="2967438" y="5183983"/>
              <a:ext cx="777099" cy="777099"/>
              <a:chOff x="984069" y="3857897"/>
              <a:chExt cx="914400" cy="914400"/>
            </a:xfrm>
            <a:solidFill>
              <a:srgbClr val="F8BC91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6AC923-31E9-4F6B-A8D7-9B9B34EFDA1F}"/>
                  </a:ext>
                </a:extLst>
              </p:cNvPr>
              <p:cNvSpPr/>
              <p:nvPr/>
            </p:nvSpPr>
            <p:spPr>
              <a:xfrm>
                <a:off x="984069" y="3857897"/>
                <a:ext cx="914400" cy="914400"/>
              </a:xfrm>
              <a:prstGeom prst="ellipse">
                <a:avLst/>
              </a:prstGeom>
              <a:grpFill/>
              <a:ln w="28575">
                <a:solidFill>
                  <a:srgbClr val="E84D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4095E5A-7777-4BB0-B6CC-EE0B603F3AAC}"/>
                  </a:ext>
                </a:extLst>
              </p:cNvPr>
              <p:cNvSpPr txBox="1"/>
              <p:nvPr/>
            </p:nvSpPr>
            <p:spPr>
              <a:xfrm>
                <a:off x="984069" y="3915828"/>
                <a:ext cx="888274" cy="74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500" dirty="0">
                    <a:latin typeface="Twinkl" pitchFamily="50" charset="0"/>
                  </a:rPr>
                  <a:t>a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27"/>
            <a:stretch/>
          </p:blipFill>
          <p:spPr>
            <a:xfrm>
              <a:off x="3882805" y="4829141"/>
              <a:ext cx="168170" cy="120915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34" r="79907"/>
            <a:stretch/>
          </p:blipFill>
          <p:spPr>
            <a:xfrm>
              <a:off x="4164296" y="5876394"/>
              <a:ext cx="164025" cy="16451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34" r="79907"/>
            <a:stretch/>
          </p:blipFill>
          <p:spPr>
            <a:xfrm>
              <a:off x="4437260" y="5873784"/>
              <a:ext cx="164025" cy="16451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2175931" y="2487937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18819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034053" y="2674550"/>
            <a:ext cx="914400" cy="914400"/>
            <a:chOff x="984069" y="3857897"/>
            <a:chExt cx="914400" cy="9144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161086" y="697112"/>
            <a:ext cx="482183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Draw the Expression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55700" y="2146415"/>
            <a:ext cx="3046048" cy="2089152"/>
            <a:chOff x="1616369" y="2286724"/>
            <a:chExt cx="3046048" cy="208915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369" y="2286724"/>
              <a:ext cx="3046048" cy="208915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2403361" y="2988648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+ 12</a:t>
              </a:r>
            </a:p>
          </p:txBody>
        </p:sp>
      </p:grpSp>
      <p:pic>
        <p:nvPicPr>
          <p:cNvPr id="48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5218C60-0F5D-44A9-A490-6E29E2A58732}"/>
              </a:ext>
            </a:extLst>
          </p:cNvPr>
          <p:cNvSpPr txBox="1"/>
          <p:nvPr/>
        </p:nvSpPr>
        <p:spPr>
          <a:xfrm>
            <a:off x="3929167" y="5738858"/>
            <a:ext cx="1275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latin typeface="Twinkl" pitchFamily="50" charset="0"/>
              </a:rPr>
              <a:t>a + 12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733621"/>
            <a:ext cx="2178611" cy="139046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19138" y="1500987"/>
            <a:ext cx="7669212" cy="407016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700" dirty="0"/>
              <a:t>Draw or write an expression that represents this function machine formula.</a:t>
            </a:r>
            <a:endParaRPr lang="en-GB" sz="1700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8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0.33732 0.23703 C 0.40816 0.29051 0.51389 0.32014 0.62396 0.32014 C 0.75017 0.32014 0.85069 0.29051 0.92135 0.23703 L 1.25903 3.33333E-6 " pathEditMode="relative" rAng="0" ptsTypes="AAAAA">
                                      <p:cBhvr>
                                        <p:cTn id="29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51" y="159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4" name="Group 3"/>
          <p:cNvGrpSpPr/>
          <p:nvPr/>
        </p:nvGrpSpPr>
        <p:grpSpPr>
          <a:xfrm>
            <a:off x="2786699" y="4760707"/>
            <a:ext cx="3571550" cy="969812"/>
            <a:chOff x="1475532" y="4741339"/>
            <a:chExt cx="3841535" cy="1043123"/>
          </a:xfrm>
        </p:grpSpPr>
        <p:sp>
          <p:nvSpPr>
            <p:cNvPr id="2" name="Rectangle 1"/>
            <p:cNvSpPr/>
            <p:nvPr/>
          </p:nvSpPr>
          <p:spPr>
            <a:xfrm>
              <a:off x="1475532" y="4741339"/>
              <a:ext cx="3841535" cy="1043123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F0D596-FCAB-48C0-9C42-4660D1E3FED1}"/>
                </a:ext>
              </a:extLst>
            </p:cNvPr>
            <p:cNvGrpSpPr/>
            <p:nvPr/>
          </p:nvGrpSpPr>
          <p:grpSpPr>
            <a:xfrm>
              <a:off x="2460175" y="4870121"/>
              <a:ext cx="777099" cy="777099"/>
              <a:chOff x="984069" y="3857897"/>
              <a:chExt cx="914400" cy="914400"/>
            </a:xfrm>
            <a:solidFill>
              <a:srgbClr val="F8BC91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6AC923-31E9-4F6B-A8D7-9B9B34EFDA1F}"/>
                  </a:ext>
                </a:extLst>
              </p:cNvPr>
              <p:cNvSpPr/>
              <p:nvPr/>
            </p:nvSpPr>
            <p:spPr>
              <a:xfrm>
                <a:off x="984069" y="3857897"/>
                <a:ext cx="914400" cy="914400"/>
              </a:xfrm>
              <a:prstGeom prst="ellipse">
                <a:avLst/>
              </a:prstGeom>
              <a:grpFill/>
              <a:ln w="28575">
                <a:solidFill>
                  <a:srgbClr val="E84D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4095E5A-7777-4BB0-B6CC-EE0B603F3AAC}"/>
                  </a:ext>
                </a:extLst>
              </p:cNvPr>
              <p:cNvSpPr txBox="1"/>
              <p:nvPr/>
            </p:nvSpPr>
            <p:spPr>
              <a:xfrm>
                <a:off x="984069" y="3915828"/>
                <a:ext cx="888274" cy="74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>
                    <a:latin typeface="Twinkl" pitchFamily="50" charset="0"/>
                  </a:rPr>
                  <a:t>a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0F0D596-FCAB-48C0-9C42-4660D1E3FED1}"/>
                </a:ext>
              </a:extLst>
            </p:cNvPr>
            <p:cNvGrpSpPr/>
            <p:nvPr/>
          </p:nvGrpSpPr>
          <p:grpSpPr>
            <a:xfrm>
              <a:off x="3319185" y="4870121"/>
              <a:ext cx="777099" cy="777099"/>
              <a:chOff x="984069" y="3857897"/>
              <a:chExt cx="914400" cy="914400"/>
            </a:xfrm>
            <a:solidFill>
              <a:srgbClr val="F8BC91"/>
            </a:solidFill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26AC923-31E9-4F6B-A8D7-9B9B34EFDA1F}"/>
                  </a:ext>
                </a:extLst>
              </p:cNvPr>
              <p:cNvSpPr/>
              <p:nvPr/>
            </p:nvSpPr>
            <p:spPr>
              <a:xfrm>
                <a:off x="984069" y="3857897"/>
                <a:ext cx="914400" cy="914400"/>
              </a:xfrm>
              <a:prstGeom prst="ellipse">
                <a:avLst/>
              </a:prstGeom>
              <a:grpFill/>
              <a:ln w="28575">
                <a:solidFill>
                  <a:srgbClr val="E84D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4095E5A-7777-4BB0-B6CC-EE0B603F3AAC}"/>
                  </a:ext>
                </a:extLst>
              </p:cNvPr>
              <p:cNvSpPr txBox="1"/>
              <p:nvPr/>
            </p:nvSpPr>
            <p:spPr>
              <a:xfrm>
                <a:off x="984069" y="3915828"/>
                <a:ext cx="888274" cy="74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>
                    <a:latin typeface="Twinkl" pitchFamily="50" charset="0"/>
                  </a:rPr>
                  <a:t>a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F0D596-FCAB-48C0-9C42-4660D1E3FED1}"/>
                </a:ext>
              </a:extLst>
            </p:cNvPr>
            <p:cNvGrpSpPr/>
            <p:nvPr/>
          </p:nvGrpSpPr>
          <p:grpSpPr>
            <a:xfrm>
              <a:off x="1601165" y="4870121"/>
              <a:ext cx="777099" cy="777099"/>
              <a:chOff x="984069" y="3857897"/>
              <a:chExt cx="914400" cy="914400"/>
            </a:xfrm>
            <a:solidFill>
              <a:srgbClr val="F8BC91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26AC923-31E9-4F6B-A8D7-9B9B34EFDA1F}"/>
                  </a:ext>
                </a:extLst>
              </p:cNvPr>
              <p:cNvSpPr/>
              <p:nvPr/>
            </p:nvSpPr>
            <p:spPr>
              <a:xfrm>
                <a:off x="984069" y="3857897"/>
                <a:ext cx="914400" cy="914400"/>
              </a:xfrm>
              <a:prstGeom prst="ellipse">
                <a:avLst/>
              </a:prstGeom>
              <a:grpFill/>
              <a:ln w="28575">
                <a:solidFill>
                  <a:srgbClr val="E84D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095E5A-7777-4BB0-B6CC-EE0B603F3AAC}"/>
                  </a:ext>
                </a:extLst>
              </p:cNvPr>
              <p:cNvSpPr txBox="1"/>
              <p:nvPr/>
            </p:nvSpPr>
            <p:spPr>
              <a:xfrm>
                <a:off x="984069" y="3915828"/>
                <a:ext cx="888274" cy="74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>
                    <a:latin typeface="Twinkl" pitchFamily="50" charset="0"/>
                  </a:rPr>
                  <a:t>a</a:t>
                </a: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34" r="79907"/>
            <a:stretch/>
          </p:blipFill>
          <p:spPr>
            <a:xfrm>
              <a:off x="4195129" y="5482704"/>
              <a:ext cx="164025" cy="16451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34" r="79907"/>
            <a:stretch/>
          </p:blipFill>
          <p:spPr>
            <a:xfrm>
              <a:off x="4468093" y="5480094"/>
              <a:ext cx="164025" cy="164516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34" r="79907"/>
            <a:stretch/>
          </p:blipFill>
          <p:spPr>
            <a:xfrm>
              <a:off x="4760819" y="5480094"/>
              <a:ext cx="164025" cy="16451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34" r="79907"/>
            <a:stretch/>
          </p:blipFill>
          <p:spPr>
            <a:xfrm>
              <a:off x="5033783" y="5483565"/>
              <a:ext cx="164025" cy="164516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161086" y="697112"/>
            <a:ext cx="482183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Draw the Expression</a:t>
            </a:r>
          </a:p>
        </p:txBody>
      </p:sp>
      <p:pic>
        <p:nvPicPr>
          <p:cNvPr id="48" name="Pai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71768" y="2725332"/>
            <a:ext cx="3804065" cy="1932867"/>
            <a:chOff x="1098055" y="2401812"/>
            <a:chExt cx="3804065" cy="193286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55" y="2401812"/>
              <a:ext cx="3804065" cy="193286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1803377" y="2829028"/>
              <a:ext cx="9287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× 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3245706" y="2831181"/>
              <a:ext cx="9287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+ 4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5218C60-0F5D-44A9-A490-6E29E2A58732}"/>
              </a:ext>
            </a:extLst>
          </p:cNvPr>
          <p:cNvSpPr txBox="1"/>
          <p:nvPr/>
        </p:nvSpPr>
        <p:spPr>
          <a:xfrm>
            <a:off x="3574096" y="5730518"/>
            <a:ext cx="1987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latin typeface="Twinkl" pitchFamily="50" charset="0"/>
              </a:rPr>
              <a:t>3a + 4 = b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2330026" y="2123603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18819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222783" y="3460676"/>
            <a:ext cx="914400" cy="914400"/>
            <a:chOff x="984069" y="3857897"/>
            <a:chExt cx="914400" cy="914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733621"/>
            <a:ext cx="2178611" cy="139046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19138" y="1500987"/>
            <a:ext cx="7669212" cy="407016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700" dirty="0"/>
              <a:t>Draw or write an expression that represents this function machine formula.</a:t>
            </a:r>
            <a:endParaRPr lang="en-GB" sz="1700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2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0.33732 0.23703 C 0.40816 0.29051 0.51389 0.32014 0.62396 0.32014 C 0.75017 0.32014 0.85069 0.29051 0.92135 0.23703 L 1.25903 3.33333E-6 " pathEditMode="relative" rAng="0" ptsTypes="AAAAA">
                                      <p:cBhvr>
                                        <p:cTn id="29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51" y="159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5" name="Group 4"/>
          <p:cNvGrpSpPr/>
          <p:nvPr/>
        </p:nvGrpSpPr>
        <p:grpSpPr>
          <a:xfrm>
            <a:off x="5764532" y="3322889"/>
            <a:ext cx="2549273" cy="1180952"/>
            <a:chOff x="1879600" y="4794506"/>
            <a:chExt cx="2777938" cy="1286882"/>
          </a:xfrm>
        </p:grpSpPr>
        <p:sp>
          <p:nvSpPr>
            <p:cNvPr id="2" name="Rectangle 1"/>
            <p:cNvSpPr/>
            <p:nvPr/>
          </p:nvSpPr>
          <p:spPr>
            <a:xfrm>
              <a:off x="1879600" y="4794506"/>
              <a:ext cx="2777938" cy="1286882"/>
            </a:xfrm>
            <a:prstGeom prst="rect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999075" y="4922443"/>
              <a:ext cx="777099" cy="1048040"/>
              <a:chOff x="1601165" y="4922443"/>
              <a:chExt cx="777099" cy="104804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0F0D596-FCAB-48C0-9C42-4660D1E3FED1}"/>
                  </a:ext>
                </a:extLst>
              </p:cNvPr>
              <p:cNvGrpSpPr/>
              <p:nvPr/>
            </p:nvGrpSpPr>
            <p:grpSpPr>
              <a:xfrm>
                <a:off x="1601165" y="4922443"/>
                <a:ext cx="777099" cy="777099"/>
                <a:chOff x="984069" y="3879611"/>
                <a:chExt cx="914400" cy="914400"/>
              </a:xfrm>
              <a:solidFill>
                <a:srgbClr val="F8BC91"/>
              </a:solidFill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A26AC923-31E9-4F6B-A8D7-9B9B34EFDA1F}"/>
                    </a:ext>
                  </a:extLst>
                </p:cNvPr>
                <p:cNvSpPr/>
                <p:nvPr/>
              </p:nvSpPr>
              <p:spPr>
                <a:xfrm>
                  <a:off x="984069" y="3879611"/>
                  <a:ext cx="914400" cy="914400"/>
                </a:xfrm>
                <a:prstGeom prst="ellipse">
                  <a:avLst/>
                </a:prstGeom>
                <a:grpFill/>
                <a:ln w="28575">
                  <a:solidFill>
                    <a:srgbClr val="E84D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4095E5A-7777-4BB0-B6CC-EE0B603F3AAC}"/>
                    </a:ext>
                  </a:extLst>
                </p:cNvPr>
                <p:cNvSpPr txBox="1"/>
                <p:nvPr/>
              </p:nvSpPr>
              <p:spPr>
                <a:xfrm>
                  <a:off x="984069" y="3937542"/>
                  <a:ext cx="888275" cy="710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000" dirty="0">
                      <a:latin typeface="Twinkl" pitchFamily="50" charset="0"/>
                    </a:rPr>
                    <a:t>a</a:t>
                  </a:r>
                </a:p>
              </p:txBody>
            </p:sp>
          </p:grp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634" r="79907"/>
              <a:stretch/>
            </p:blipFill>
            <p:spPr>
              <a:xfrm>
                <a:off x="1771507" y="5805967"/>
                <a:ext cx="164025" cy="16451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634" r="79907"/>
              <a:stretch/>
            </p:blipFill>
            <p:spPr>
              <a:xfrm>
                <a:off x="2044471" y="5803358"/>
                <a:ext cx="164025" cy="164516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2878974" y="4922443"/>
              <a:ext cx="777099" cy="1048040"/>
              <a:chOff x="1601165" y="4922443"/>
              <a:chExt cx="777099" cy="104804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0F0D596-FCAB-48C0-9C42-4660D1E3FED1}"/>
                  </a:ext>
                </a:extLst>
              </p:cNvPr>
              <p:cNvGrpSpPr/>
              <p:nvPr/>
            </p:nvGrpSpPr>
            <p:grpSpPr>
              <a:xfrm>
                <a:off x="1601165" y="4922443"/>
                <a:ext cx="777099" cy="777099"/>
                <a:chOff x="984069" y="3879611"/>
                <a:chExt cx="914400" cy="914400"/>
              </a:xfrm>
              <a:solidFill>
                <a:srgbClr val="F8BC91"/>
              </a:solidFill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26AC923-31E9-4F6B-A8D7-9B9B34EFDA1F}"/>
                    </a:ext>
                  </a:extLst>
                </p:cNvPr>
                <p:cNvSpPr/>
                <p:nvPr/>
              </p:nvSpPr>
              <p:spPr>
                <a:xfrm>
                  <a:off x="984069" y="3879611"/>
                  <a:ext cx="914400" cy="914400"/>
                </a:xfrm>
                <a:prstGeom prst="ellipse">
                  <a:avLst/>
                </a:prstGeom>
                <a:grpFill/>
                <a:ln w="28575">
                  <a:solidFill>
                    <a:srgbClr val="E84D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4095E5A-7777-4BB0-B6CC-EE0B603F3AAC}"/>
                    </a:ext>
                  </a:extLst>
                </p:cNvPr>
                <p:cNvSpPr txBox="1"/>
                <p:nvPr/>
              </p:nvSpPr>
              <p:spPr>
                <a:xfrm>
                  <a:off x="984069" y="3937542"/>
                  <a:ext cx="888275" cy="710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000" dirty="0">
                      <a:latin typeface="Twinkl" pitchFamily="50" charset="0"/>
                    </a:rPr>
                    <a:t>a</a:t>
                  </a:r>
                </a:p>
              </p:txBody>
            </p:sp>
          </p:grpSp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634" r="79907"/>
              <a:stretch/>
            </p:blipFill>
            <p:spPr>
              <a:xfrm>
                <a:off x="1771507" y="5805967"/>
                <a:ext cx="164025" cy="164516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634" r="79907"/>
              <a:stretch/>
            </p:blipFill>
            <p:spPr>
              <a:xfrm>
                <a:off x="2044471" y="5803358"/>
                <a:ext cx="164025" cy="164516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3751276" y="4922443"/>
              <a:ext cx="777099" cy="1048040"/>
              <a:chOff x="1601165" y="4922443"/>
              <a:chExt cx="777099" cy="104804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0F0D596-FCAB-48C0-9C42-4660D1E3FED1}"/>
                  </a:ext>
                </a:extLst>
              </p:cNvPr>
              <p:cNvGrpSpPr/>
              <p:nvPr/>
            </p:nvGrpSpPr>
            <p:grpSpPr>
              <a:xfrm>
                <a:off x="1601165" y="4922443"/>
                <a:ext cx="777099" cy="777099"/>
                <a:chOff x="984069" y="3879611"/>
                <a:chExt cx="914400" cy="914400"/>
              </a:xfrm>
              <a:solidFill>
                <a:srgbClr val="F8BC91"/>
              </a:solidFill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26AC923-31E9-4F6B-A8D7-9B9B34EFDA1F}"/>
                    </a:ext>
                  </a:extLst>
                </p:cNvPr>
                <p:cNvSpPr/>
                <p:nvPr/>
              </p:nvSpPr>
              <p:spPr>
                <a:xfrm>
                  <a:off x="984069" y="3879611"/>
                  <a:ext cx="914400" cy="914400"/>
                </a:xfrm>
                <a:prstGeom prst="ellipse">
                  <a:avLst/>
                </a:prstGeom>
                <a:grpFill/>
                <a:ln w="28575">
                  <a:solidFill>
                    <a:srgbClr val="E84D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E4095E5A-7777-4BB0-B6CC-EE0B603F3AAC}"/>
                    </a:ext>
                  </a:extLst>
                </p:cNvPr>
                <p:cNvSpPr txBox="1"/>
                <p:nvPr/>
              </p:nvSpPr>
              <p:spPr>
                <a:xfrm>
                  <a:off x="984069" y="3937542"/>
                  <a:ext cx="888275" cy="710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000" dirty="0">
                      <a:latin typeface="Twinkl" pitchFamily="50" charset="0"/>
                    </a:rPr>
                    <a:t>a</a:t>
                  </a:r>
                </a:p>
              </p:txBody>
            </p:sp>
          </p:grpSp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634" r="79907"/>
              <a:stretch/>
            </p:blipFill>
            <p:spPr>
              <a:xfrm>
                <a:off x="1771507" y="5805967"/>
                <a:ext cx="164025" cy="164516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634" r="79907"/>
              <a:stretch/>
            </p:blipFill>
            <p:spPr>
              <a:xfrm>
                <a:off x="2044471" y="5803358"/>
                <a:ext cx="164025" cy="164516"/>
              </a:xfrm>
              <a:prstGeom prst="rect">
                <a:avLst/>
              </a:prstGeom>
            </p:spPr>
          </p:pic>
        </p:grpSp>
      </p:grpSp>
      <p:sp>
        <p:nvSpPr>
          <p:cNvPr id="8" name="Rectangle 7"/>
          <p:cNvSpPr/>
          <p:nvPr/>
        </p:nvSpPr>
        <p:spPr>
          <a:xfrm>
            <a:off x="2161086" y="697112"/>
            <a:ext cx="482183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Draw the Expression</a:t>
            </a:r>
          </a:p>
        </p:txBody>
      </p:sp>
      <p:pic>
        <p:nvPicPr>
          <p:cNvPr id="48" name="Pai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62591" y="3213479"/>
            <a:ext cx="3612587" cy="1835576"/>
            <a:chOff x="1098055" y="2401812"/>
            <a:chExt cx="3804065" cy="193286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55" y="2401812"/>
              <a:ext cx="3804065" cy="193286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1803377" y="2829028"/>
              <a:ext cx="9287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+ 2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3245706" y="2831181"/>
              <a:ext cx="9287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× 3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812382" y="2594815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18819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4530598" y="3898022"/>
            <a:ext cx="914400" cy="914400"/>
            <a:chOff x="984069" y="3857897"/>
            <a:chExt cx="914400" cy="9144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5218C60-0F5D-44A9-A490-6E29E2A58732}"/>
              </a:ext>
            </a:extLst>
          </p:cNvPr>
          <p:cNvSpPr txBox="1"/>
          <p:nvPr/>
        </p:nvSpPr>
        <p:spPr>
          <a:xfrm>
            <a:off x="5953349" y="4539842"/>
            <a:ext cx="21912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latin typeface="Twinkl" pitchFamily="50" charset="0"/>
              </a:rPr>
              <a:t>3(a + 2) = b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733621"/>
            <a:ext cx="2178611" cy="139046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719138" y="1500987"/>
            <a:ext cx="7669212" cy="407016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700" dirty="0"/>
              <a:t>Draw or write an expression that represents this function machine formula.</a:t>
            </a:r>
            <a:endParaRPr lang="en-GB" sz="1700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8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0.33732 0.23703 C 0.40816 0.29051 0.51389 0.32014 0.62396 0.32014 C 0.75017 0.32014 0.85069 0.29051 0.92135 0.23703 L 1.25903 3.33333E-6 " pathEditMode="relative" rAng="0" ptsTypes="AAAAA">
                                      <p:cBhvr>
                                        <p:cTn id="29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51" y="159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sp>
        <p:nvSpPr>
          <p:cNvPr id="41" name="Rectangle 21"/>
          <p:cNvSpPr>
            <a:spLocks noChangeArrowheads="1"/>
          </p:cNvSpPr>
          <p:nvPr/>
        </p:nvSpPr>
        <p:spPr bwMode="auto">
          <a:xfrm>
            <a:off x="728133" y="1850342"/>
            <a:ext cx="7660217" cy="3600450"/>
          </a:xfrm>
          <a:prstGeom prst="rect">
            <a:avLst/>
          </a:prstGeom>
          <a:solidFill>
            <a:srgbClr val="88CCC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71" y="1935010"/>
            <a:ext cx="2419345" cy="3422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60" y="1935011"/>
            <a:ext cx="2419345" cy="3422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0" y="1935012"/>
            <a:ext cx="2419345" cy="3422203"/>
          </a:xfrm>
          <a:prstGeom prst="rect">
            <a:avLst/>
          </a:prstGeom>
        </p:spPr>
      </p:pic>
      <p:pic>
        <p:nvPicPr>
          <p:cNvPr id="40" name="Individual Wor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9907" y="697112"/>
            <a:ext cx="480420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Forming Expressions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6" y="3646111"/>
            <a:ext cx="1670180" cy="292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36A3D4-89BE-40EF-817E-03067E65C1CB}"/>
              </a:ext>
            </a:extLst>
          </p:cNvPr>
          <p:cNvGrpSpPr/>
          <p:nvPr/>
        </p:nvGrpSpPr>
        <p:grpSpPr>
          <a:xfrm>
            <a:off x="445574" y="702863"/>
            <a:ext cx="7942777" cy="5389961"/>
            <a:chOff x="445574" y="702863"/>
            <a:chExt cx="7942777" cy="53899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966F82D-06D1-4D72-9508-506C0F0F7D5C}"/>
                </a:ext>
              </a:extLst>
            </p:cNvPr>
            <p:cNvSpPr/>
            <p:nvPr/>
          </p:nvSpPr>
          <p:spPr>
            <a:xfrm>
              <a:off x="4563663" y="1819414"/>
              <a:ext cx="3824688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351AD2-2678-402D-A960-98B8DD9FFE44}"/>
                </a:ext>
              </a:extLst>
            </p:cNvPr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A81A7B-2E17-4FA7-BC94-58A4A37AA022}"/>
                </a:ext>
              </a:extLst>
            </p:cNvPr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</p:spPr>
          <p:txBody>
            <a:bodyPr wrap="square" lIns="72000" tIns="72000" rIns="72000" bIns="108000">
              <a:spAutoFit/>
            </a:bodyPr>
            <a:lstStyle/>
            <a:p>
              <a:pPr algn="ctr"/>
              <a:r>
                <a:rPr lang="en-GB" dirty="0"/>
                <a:t>Dive in by completing your own activity!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BA44F1-1E7F-4CA9-AB9C-D750A6431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5" t="500" r="27421" b="1"/>
            <a:stretch/>
          </p:blipFill>
          <p:spPr>
            <a:xfrm>
              <a:off x="755650" y="1819415"/>
              <a:ext cx="3818059" cy="4273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321E02-7910-4803-9CB2-B2828ACD88AD}"/>
                </a:ext>
              </a:extLst>
            </p:cNvPr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</p:spPr>
          <p:txBody>
            <a:bodyPr wrap="square" lIns="180000" tIns="36000" rIns="180000" bIns="72000" anchor="ctr">
              <a:spAutoFit/>
            </a:bodyPr>
            <a:lstStyle/>
            <a:p>
              <a:pPr algn="ctr"/>
              <a:r>
                <a:rPr lang="en-GB" altLang="en-US" sz="1600" b="1" dirty="0">
                  <a:solidFill>
                    <a:schemeClr val="bg1"/>
                  </a:solidFill>
                </a:rPr>
                <a:t>Diving into Mastery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FB16A5-8F5F-4A6B-BDA9-6B0B729A1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92"/>
          <a:stretch/>
        </p:blipFill>
        <p:spPr>
          <a:xfrm rot="1543016">
            <a:off x="1113270" y="2267773"/>
            <a:ext cx="1523152" cy="1532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81207E-360F-429E-9958-355BB45DDE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2"/>
          <a:stretch/>
        </p:blipFill>
        <p:spPr>
          <a:xfrm rot="1543016">
            <a:off x="2559428" y="2836805"/>
            <a:ext cx="758351" cy="2154523"/>
          </a:xfrm>
          <a:prstGeom prst="rect">
            <a:avLst/>
          </a:prstGeom>
        </p:spPr>
      </p:pic>
      <p:pic>
        <p:nvPicPr>
          <p:cNvPr id="10" name="Boy Writing">
            <a:extLst>
              <a:ext uri="{FF2B5EF4-FFF2-40B4-BE49-F238E27FC236}">
                <a16:creationId xmlns:a16="http://schemas.microsoft.com/office/drawing/2014/main" id="{93CC1059-91CF-4A10-85DC-33CC5DC936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E0EEF1-E889-4E8D-9C61-CD5E795370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73" y="2032605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30396-A724-4400-8BF7-52B80030B2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3" y="2032605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95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2012472" y="2750655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7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223444" y="2960512"/>
            <a:ext cx="914400" cy="914400"/>
            <a:chOff x="984069" y="3857897"/>
            <a:chExt cx="914400" cy="9144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93594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28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27599" y="1507400"/>
            <a:ext cx="7660751" cy="699404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I input the number 7 into this function machine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and the output is number 28.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7089" y="697112"/>
            <a:ext cx="5669822" cy="5232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Twinkl" pitchFamily="50" charset="0"/>
              </a:rPr>
              <a:t>Function Machine Reasoning</a:t>
            </a:r>
          </a:p>
        </p:txBody>
      </p:sp>
      <p:pic>
        <p:nvPicPr>
          <p:cNvPr id="14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59168" y="2307154"/>
            <a:ext cx="3425663" cy="2349513"/>
            <a:chOff x="2859168" y="2264819"/>
            <a:chExt cx="3425663" cy="23495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168" y="2264819"/>
              <a:ext cx="3425663" cy="23495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3801051" y="3081675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?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40266" y="4734523"/>
            <a:ext cx="8254999" cy="422405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could the function be? How many different possibilities can you find?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0267" y="5512454"/>
            <a:ext cx="8254998" cy="422405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How would your answers change if it was a two-step function machine?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138" y="5101357"/>
            <a:ext cx="766921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b="1" dirty="0">
                <a:latin typeface="Twinkl" pitchFamily="50" charset="0"/>
              </a:rPr>
              <a:t>The function could be ×4 or +21.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19137" y="5890562"/>
            <a:ext cx="766921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b="1" dirty="0">
                <a:latin typeface="Twinkl" pitchFamily="50" charset="0"/>
              </a:rPr>
              <a:t>There are many possibilities, e.g. (×2, +14) or (+30, -9).</a:t>
            </a:r>
          </a:p>
        </p:txBody>
      </p:sp>
    </p:spTree>
    <p:extLst>
      <p:ext uri="{BB962C8B-B14F-4D97-AF65-F5344CB8AC3E}">
        <p14:creationId xmlns:p14="http://schemas.microsoft.com/office/powerpoint/2010/main" val="96011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314973" y="2164385"/>
            <a:ext cx="914400" cy="914400"/>
            <a:chOff x="984069" y="3857897"/>
            <a:chExt cx="914400" cy="9144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93594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1914626" y="1920660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32579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7089" y="697112"/>
            <a:ext cx="5669822" cy="5232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Twinkl" pitchFamily="50" charset="0"/>
              </a:rPr>
              <a:t>Function Machine Reasoning</a:t>
            </a:r>
          </a:p>
        </p:txBody>
      </p:sp>
      <p:pic>
        <p:nvPicPr>
          <p:cNvPr id="14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46025" y="1397000"/>
            <a:ext cx="3651949" cy="2504713"/>
            <a:chOff x="2859168" y="1552200"/>
            <a:chExt cx="3425663" cy="23495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168" y="1552200"/>
              <a:ext cx="3425663" cy="23495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3801051" y="2369056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÷ 3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19138" y="4110254"/>
            <a:ext cx="7669212" cy="1880103"/>
          </a:xfrm>
          <a:prstGeom prst="rect">
            <a:avLst/>
          </a:prstGeom>
          <a:solidFill>
            <a:srgbClr val="88CCC1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latin typeface="Twinkl" pitchFamily="50" charset="0"/>
              </a:rPr>
              <a:t>I input an unknown number into this function machine.</a:t>
            </a:r>
          </a:p>
          <a:p>
            <a:endParaRPr lang="en-GB" dirty="0"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I then put the output number back into the machine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and the new output number is 5.</a:t>
            </a:r>
          </a:p>
          <a:p>
            <a:endParaRPr lang="en-GB" dirty="0">
              <a:latin typeface="Twinkl" pitchFamily="50" charset="0"/>
            </a:endParaRPr>
          </a:p>
          <a:p>
            <a:r>
              <a:rPr lang="en-GB" dirty="0">
                <a:latin typeface="Twinkl" pitchFamily="50" charset="0"/>
              </a:rPr>
              <a:t>What was the unknown number I inputted at the beginning?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218C60-0F5D-44A9-A490-6E29E2A58732}"/>
              </a:ext>
            </a:extLst>
          </p:cNvPr>
          <p:cNvSpPr txBox="1"/>
          <p:nvPr/>
        </p:nvSpPr>
        <p:spPr>
          <a:xfrm>
            <a:off x="7272920" y="5420560"/>
            <a:ext cx="621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Twinkl" pitchFamily="50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218C60-0F5D-44A9-A490-6E29E2A58732}"/>
              </a:ext>
            </a:extLst>
          </p:cNvPr>
          <p:cNvSpPr txBox="1"/>
          <p:nvPr/>
        </p:nvSpPr>
        <p:spPr>
          <a:xfrm>
            <a:off x="7342374" y="5425037"/>
            <a:ext cx="621983" cy="553998"/>
          </a:xfrm>
          <a:prstGeom prst="rect">
            <a:avLst/>
          </a:prstGeom>
          <a:solidFill>
            <a:srgbClr val="88CCC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latin typeface="Twinkl" pitchFamily="50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218C60-0F5D-44A9-A490-6E29E2A58732}"/>
              </a:ext>
            </a:extLst>
          </p:cNvPr>
          <p:cNvSpPr txBox="1"/>
          <p:nvPr/>
        </p:nvSpPr>
        <p:spPr>
          <a:xfrm>
            <a:off x="6918382" y="5466885"/>
            <a:ext cx="621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Twinkl" pitchFamily="50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414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draw and write algebraic expressions.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draw representations of algebraic expressions.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write algebraic expressions using standard notation.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begin to substitute values into algebraic expressions.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9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draw and write algebraic expressions.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draw representations of algebraic expressions.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write algebraic expressions using standard notation.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begin to substitute values into algebraic expressions. 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4AC8E4-881D-48BB-99AE-44ABE224A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253046"/>
              </p:ext>
            </p:extLst>
          </p:nvPr>
        </p:nvGraphicFramePr>
        <p:xfrm>
          <a:off x="719142" y="5029199"/>
          <a:ext cx="7669211" cy="1063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91">
                  <a:extLst>
                    <a:ext uri="{9D8B030D-6E8A-4147-A177-3AD203B41FA5}">
                      <a16:colId xmlns:a16="http://schemas.microsoft.com/office/drawing/2014/main" val="1544448607"/>
                    </a:ext>
                  </a:extLst>
                </a:gridCol>
                <a:gridCol w="787190">
                  <a:extLst>
                    <a:ext uri="{9D8B030D-6E8A-4147-A177-3AD203B41FA5}">
                      <a16:colId xmlns:a16="http://schemas.microsoft.com/office/drawing/2014/main" val="35199450"/>
                    </a:ext>
                  </a:extLst>
                </a:gridCol>
                <a:gridCol w="787190">
                  <a:extLst>
                    <a:ext uri="{9D8B030D-6E8A-4147-A177-3AD203B41FA5}">
                      <a16:colId xmlns:a16="http://schemas.microsoft.com/office/drawing/2014/main" val="3183170591"/>
                    </a:ext>
                  </a:extLst>
                </a:gridCol>
                <a:gridCol w="787190">
                  <a:extLst>
                    <a:ext uri="{9D8B030D-6E8A-4147-A177-3AD203B41FA5}">
                      <a16:colId xmlns:a16="http://schemas.microsoft.com/office/drawing/2014/main" val="20157334"/>
                    </a:ext>
                  </a:extLst>
                </a:gridCol>
                <a:gridCol w="787190">
                  <a:extLst>
                    <a:ext uri="{9D8B030D-6E8A-4147-A177-3AD203B41FA5}">
                      <a16:colId xmlns:a16="http://schemas.microsoft.com/office/drawing/2014/main" val="648433951"/>
                    </a:ext>
                  </a:extLst>
                </a:gridCol>
                <a:gridCol w="787190">
                  <a:extLst>
                    <a:ext uri="{9D8B030D-6E8A-4147-A177-3AD203B41FA5}">
                      <a16:colId xmlns:a16="http://schemas.microsoft.com/office/drawing/2014/main" val="412127500"/>
                    </a:ext>
                  </a:extLst>
                </a:gridCol>
                <a:gridCol w="787190">
                  <a:extLst>
                    <a:ext uri="{9D8B030D-6E8A-4147-A177-3AD203B41FA5}">
                      <a16:colId xmlns:a16="http://schemas.microsoft.com/office/drawing/2014/main" val="3645845148"/>
                    </a:ext>
                  </a:extLst>
                </a:gridCol>
                <a:gridCol w="787190">
                  <a:extLst>
                    <a:ext uri="{9D8B030D-6E8A-4147-A177-3AD203B41FA5}">
                      <a16:colId xmlns:a16="http://schemas.microsoft.com/office/drawing/2014/main" val="754856021"/>
                    </a:ext>
                  </a:extLst>
                </a:gridCol>
                <a:gridCol w="787190">
                  <a:extLst>
                    <a:ext uri="{9D8B030D-6E8A-4147-A177-3AD203B41FA5}">
                      <a16:colId xmlns:a16="http://schemas.microsoft.com/office/drawing/2014/main" val="2499436217"/>
                    </a:ext>
                  </a:extLst>
                </a:gridCol>
              </a:tblGrid>
              <a:tr h="53181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Input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winkl" pitchFamily="50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Twinkl" pitchFamily="50" charset="0"/>
                        </a:rPr>
                        <a:t>6.3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Twinkl" pitchFamily="50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winkl" pitchFamily="50" charset="0"/>
                        </a:rPr>
                        <a:t>-4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C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C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C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C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14014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Twinkl" pitchFamily="50" charset="0"/>
                        </a:rPr>
                        <a:t>Output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8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C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C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C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C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winkl" pitchFamily="50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Twinkl" pitchFamily="50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Twinkl" pitchFamily="50" charset="0"/>
                        </a:rPr>
                        <a:t>165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winkl" pitchFamily="50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0763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19138" y="1465065"/>
            <a:ext cx="7669212" cy="699404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Use this function machine to find the missing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input and output values in the table.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88811" y="697112"/>
            <a:ext cx="596637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Twinkl" pitchFamily="50" charset="0"/>
              </a:rPr>
              <a:t>One-Step Function Machines</a:t>
            </a:r>
            <a:endParaRPr lang="en-GB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43137" y="2307154"/>
            <a:ext cx="3857726" cy="2645846"/>
            <a:chOff x="2643137" y="2307154"/>
            <a:chExt cx="3857726" cy="26458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137" y="2307154"/>
              <a:ext cx="3857726" cy="264584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3767183" y="3277254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+ 27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342467" y="5149985"/>
            <a:ext cx="618066" cy="296333"/>
          </a:xfrm>
          <a:prstGeom prst="rect">
            <a:avLst/>
          </a:prstGeom>
          <a:solidFill>
            <a:srgbClr val="F8B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-7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1402" y="5149985"/>
            <a:ext cx="618066" cy="296333"/>
          </a:xfrm>
          <a:prstGeom prst="rect">
            <a:avLst/>
          </a:prstGeom>
          <a:solidFill>
            <a:srgbClr val="F8B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Twinkl" pitchFamily="50" charset="0"/>
              </a:rPr>
              <a:t>-15</a:t>
            </a:r>
            <a:endParaRPr lang="en-GB" dirty="0">
              <a:solidFill>
                <a:schemeClr val="tx1"/>
              </a:solidFill>
              <a:latin typeface="Twinkl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04498" y="5149984"/>
            <a:ext cx="618066" cy="296333"/>
          </a:xfrm>
          <a:prstGeom prst="rect">
            <a:avLst/>
          </a:prstGeom>
          <a:solidFill>
            <a:srgbClr val="F8B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Twinkl" pitchFamily="50" charset="0"/>
              </a:rPr>
              <a:t>138</a:t>
            </a:r>
            <a:endParaRPr lang="en-GB" dirty="0">
              <a:solidFill>
                <a:schemeClr val="tx1"/>
              </a:solidFill>
              <a:latin typeface="Twinkl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83433" y="5149984"/>
            <a:ext cx="618066" cy="296333"/>
          </a:xfrm>
          <a:prstGeom prst="rect">
            <a:avLst/>
          </a:prstGeom>
          <a:solidFill>
            <a:srgbClr val="F8B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Twinkl" pitchFamily="50" charset="0"/>
              </a:rPr>
              <a:t>-27</a:t>
            </a:r>
            <a:endParaRPr lang="en-GB" dirty="0">
              <a:solidFill>
                <a:schemeClr val="tx1"/>
              </a:solidFill>
              <a:latin typeface="Twinkl" pitchFamily="50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1334" y="5690263"/>
            <a:ext cx="618066" cy="296333"/>
          </a:xfrm>
          <a:prstGeom prst="rect">
            <a:avLst/>
          </a:prstGeom>
          <a:solidFill>
            <a:srgbClr val="F8B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33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80270" y="5690263"/>
            <a:ext cx="618066" cy="296333"/>
          </a:xfrm>
          <a:prstGeom prst="rect">
            <a:avLst/>
          </a:prstGeom>
          <a:solidFill>
            <a:srgbClr val="F8B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33.3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59206" y="5690263"/>
            <a:ext cx="618066" cy="296333"/>
          </a:xfrm>
          <a:prstGeom prst="rect">
            <a:avLst/>
          </a:prstGeom>
          <a:solidFill>
            <a:srgbClr val="F8B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38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54079" y="5690263"/>
            <a:ext cx="618066" cy="296333"/>
          </a:xfrm>
          <a:prstGeom prst="rect">
            <a:avLst/>
          </a:prstGeom>
          <a:solidFill>
            <a:srgbClr val="F8B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19138" y="1465065"/>
            <a:ext cx="7669212" cy="1530401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A mathematical </a:t>
            </a:r>
            <a:r>
              <a:rPr lang="en-GB" b="1" dirty="0">
                <a:solidFill>
                  <a:srgbClr val="1C1C1C"/>
                </a:solidFill>
                <a:latin typeface="Twinkl" pitchFamily="50" charset="0"/>
              </a:rPr>
              <a:t>formula</a:t>
            </a:r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 expresses the relationship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between two unknown </a:t>
            </a:r>
            <a:r>
              <a:rPr lang="en-GB" b="1" dirty="0">
                <a:solidFill>
                  <a:srgbClr val="1C1C1C"/>
                </a:solidFill>
                <a:latin typeface="Twinkl" pitchFamily="50" charset="0"/>
              </a:rPr>
              <a:t>values</a:t>
            </a:r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.</a:t>
            </a:r>
          </a:p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  <a:p>
            <a:pPr algn="ctr"/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This function machine is an example of a formula, as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</a:rPr>
              <a:t>the output value is dependent on the input value.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3455" y="697112"/>
            <a:ext cx="271709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Expressions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1632258" y="3876265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612468" y="4095932"/>
            <a:ext cx="914400" cy="914400"/>
            <a:chOff x="984069" y="3857897"/>
            <a:chExt cx="914400" cy="9144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55332" y="3178990"/>
            <a:ext cx="4248462" cy="2913835"/>
            <a:chOff x="1600655" y="3699932"/>
            <a:chExt cx="3462697" cy="23749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655" y="3699932"/>
              <a:ext cx="3462697" cy="237491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2547321" y="4538598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+ 35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0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19138" y="1465065"/>
            <a:ext cx="7669212" cy="1530401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In algebra, </a:t>
            </a:r>
            <a:r>
              <a:rPr lang="en-GB" b="1" dirty="0">
                <a:latin typeface="Twinkl" pitchFamily="50" charset="0"/>
              </a:rPr>
              <a:t>letters</a:t>
            </a:r>
            <a:r>
              <a:rPr lang="en-GB" dirty="0">
                <a:latin typeface="Twinkl" pitchFamily="50" charset="0"/>
              </a:rPr>
              <a:t> are used to represent unknown values.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Any letter can be used to represent an unknown value.</a:t>
            </a:r>
          </a:p>
          <a:p>
            <a:pPr algn="ctr"/>
            <a:endParaRPr lang="en-GB" dirty="0">
              <a:latin typeface="Twinkl" pitchFamily="50" charset="0"/>
            </a:endParaRPr>
          </a:p>
          <a:p>
            <a:pPr algn="ctr"/>
            <a:r>
              <a:rPr lang="en-GB" dirty="0">
                <a:latin typeface="Twinkl" pitchFamily="50" charset="0"/>
              </a:rPr>
              <a:t>When a letter is used in algebra to represent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an unknown value, it is called a </a:t>
            </a:r>
            <a:r>
              <a:rPr lang="en-GB" b="1" dirty="0">
                <a:latin typeface="Twinkl" pitchFamily="50" charset="0"/>
              </a:rPr>
              <a:t>variable</a:t>
            </a:r>
            <a:r>
              <a:rPr lang="en-GB" dirty="0">
                <a:latin typeface="Twinkl" pitchFamily="50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3455" y="697112"/>
            <a:ext cx="271709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Expressions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1632258" y="3876265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92536" y="3944220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612468" y="4095932"/>
            <a:ext cx="914400" cy="914400"/>
            <a:chOff x="984069" y="3857897"/>
            <a:chExt cx="914400" cy="9144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1001003" y="3969621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55332" y="3178990"/>
            <a:ext cx="4248462" cy="2913835"/>
            <a:chOff x="1600655" y="3699932"/>
            <a:chExt cx="3462697" cy="2374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655" y="3699932"/>
              <a:ext cx="3462697" cy="23749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2547321" y="4610389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+ 35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6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755650" y="3641506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18819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4995616" y="3861173"/>
            <a:ext cx="914400" cy="914400"/>
            <a:chOff x="984069" y="3857897"/>
            <a:chExt cx="914400" cy="9144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19138" y="1465065"/>
            <a:ext cx="7669212" cy="1253402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Any formula can be written down as a number sentence.</a:t>
            </a:r>
          </a:p>
          <a:p>
            <a:pPr algn="ctr"/>
            <a:endParaRPr lang="en-GB" dirty="0">
              <a:latin typeface="Twinkl" pitchFamily="50" charset="0"/>
            </a:endParaRPr>
          </a:p>
          <a:p>
            <a:pPr algn="ctr"/>
            <a:r>
              <a:rPr lang="en-GB" dirty="0">
                <a:latin typeface="Twinkl" pitchFamily="50" charset="0"/>
              </a:rPr>
              <a:t>The groups of numbers and letters either side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of the equals sign are called </a:t>
            </a:r>
            <a:r>
              <a:rPr lang="en-GB" b="1" dirty="0">
                <a:latin typeface="Twinkl" pitchFamily="50" charset="0"/>
              </a:rPr>
              <a:t>expressions</a:t>
            </a:r>
            <a:r>
              <a:rPr lang="en-GB" dirty="0">
                <a:latin typeface="Twinkl" pitchFamily="50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3455" y="697112"/>
            <a:ext cx="271709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Expressions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18485" y="4119025"/>
            <a:ext cx="2167518" cy="1106582"/>
            <a:chOff x="5984617" y="5004265"/>
            <a:chExt cx="2167518" cy="110658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44E0CF-41F8-4106-B1BA-6E499807D602}"/>
                </a:ext>
              </a:extLst>
            </p:cNvPr>
            <p:cNvSpPr txBox="1"/>
            <p:nvPr/>
          </p:nvSpPr>
          <p:spPr>
            <a:xfrm>
              <a:off x="6209990" y="5004265"/>
              <a:ext cx="19421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a + 35 = b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4C82F88-936B-41EB-97E1-4B95721F806B}"/>
                </a:ext>
              </a:extLst>
            </p:cNvPr>
            <p:cNvGrpSpPr/>
            <p:nvPr/>
          </p:nvGrpSpPr>
          <p:grpSpPr>
            <a:xfrm>
              <a:off x="5984617" y="5507460"/>
              <a:ext cx="1775649" cy="603387"/>
              <a:chOff x="2770411" y="6359016"/>
              <a:chExt cx="1775649" cy="60338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BF8719-C7A6-45C3-A577-0C7995D615E8}"/>
                  </a:ext>
                </a:extLst>
              </p:cNvPr>
              <p:cNvSpPr txBox="1"/>
              <p:nvPr/>
            </p:nvSpPr>
            <p:spPr>
              <a:xfrm>
                <a:off x="2770411" y="6593071"/>
                <a:ext cx="17756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expression</a:t>
                </a:r>
              </a:p>
            </p:txBody>
          </p:sp>
          <p:sp>
            <p:nvSpPr>
              <p:cNvPr id="21" name="Left Brace 20">
                <a:extLst>
                  <a:ext uri="{FF2B5EF4-FFF2-40B4-BE49-F238E27FC236}">
                    <a16:creationId xmlns:a16="http://schemas.microsoft.com/office/drawing/2014/main" id="{6A7B029F-ADA9-499C-90D8-73CBE4B095FB}"/>
                  </a:ext>
                </a:extLst>
              </p:cNvPr>
              <p:cNvSpPr/>
              <p:nvPr/>
            </p:nvSpPr>
            <p:spPr>
              <a:xfrm rot="16200000">
                <a:off x="3541210" y="5925709"/>
                <a:ext cx="234053" cy="1100668"/>
              </a:xfrm>
              <a:prstGeom prst="leftBrace">
                <a:avLst>
                  <a:gd name="adj1" fmla="val 67865"/>
                  <a:gd name="adj2" fmla="val 50633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600655" y="3194241"/>
            <a:ext cx="3462697" cy="2374913"/>
            <a:chOff x="1600655" y="3699932"/>
            <a:chExt cx="3462697" cy="237491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655" y="3699932"/>
              <a:ext cx="3462697" cy="237491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2547321" y="4538598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+ 35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7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2302065" y="2506133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18819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5917004" y="2692746"/>
            <a:ext cx="914400" cy="914400"/>
            <a:chOff x="984069" y="3857897"/>
            <a:chExt cx="914400" cy="91440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19138" y="1405796"/>
            <a:ext cx="7669212" cy="699404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Look carefully at how the expression has been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represented using base ten equipment.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3455" y="697112"/>
            <a:ext cx="271709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Expressions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66766" y="2230320"/>
            <a:ext cx="2809507" cy="1926918"/>
            <a:chOff x="1593453" y="2230320"/>
            <a:chExt cx="2809507" cy="19269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453" y="2230320"/>
              <a:ext cx="2809507" cy="19269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2256239" y="2848355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+ 35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137880" y="4635204"/>
            <a:ext cx="914400" cy="914400"/>
            <a:chOff x="984069" y="3857897"/>
            <a:chExt cx="914400" cy="9144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85856" y="4357379"/>
            <a:ext cx="3785808" cy="1846390"/>
            <a:chOff x="719976" y="4357379"/>
            <a:chExt cx="3785808" cy="1846390"/>
          </a:xfrm>
        </p:grpSpPr>
        <p:grpSp>
          <p:nvGrpSpPr>
            <p:cNvPr id="6" name="Group 5"/>
            <p:cNvGrpSpPr/>
            <p:nvPr/>
          </p:nvGrpSpPr>
          <p:grpSpPr>
            <a:xfrm>
              <a:off x="719976" y="4357379"/>
              <a:ext cx="3369424" cy="1212630"/>
              <a:chOff x="719976" y="4357379"/>
              <a:chExt cx="3369424" cy="121263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0F0D596-FCAB-48C0-9C42-4660D1E3FED1}"/>
                  </a:ext>
                </a:extLst>
              </p:cNvPr>
              <p:cNvGrpSpPr/>
              <p:nvPr/>
            </p:nvGrpSpPr>
            <p:grpSpPr>
              <a:xfrm>
                <a:off x="719976" y="4652138"/>
                <a:ext cx="914400" cy="914400"/>
                <a:chOff x="984069" y="3857897"/>
                <a:chExt cx="914400" cy="914400"/>
              </a:xfrm>
              <a:solidFill>
                <a:srgbClr val="F8BC91"/>
              </a:solidFill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A26AC923-31E9-4F6B-A8D7-9B9B34EFDA1F}"/>
                    </a:ext>
                  </a:extLst>
                </p:cNvPr>
                <p:cNvSpPr/>
                <p:nvPr/>
              </p:nvSpPr>
              <p:spPr>
                <a:xfrm>
                  <a:off x="984069" y="3857897"/>
                  <a:ext cx="914400" cy="914400"/>
                </a:xfrm>
                <a:prstGeom prst="ellipse">
                  <a:avLst/>
                </a:prstGeom>
                <a:grpFill/>
                <a:ln w="28575">
                  <a:solidFill>
                    <a:srgbClr val="E84D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4095E5A-7777-4BB0-B6CC-EE0B603F3AAC}"/>
                    </a:ext>
                  </a:extLst>
                </p:cNvPr>
                <p:cNvSpPr txBox="1"/>
                <p:nvPr/>
              </p:nvSpPr>
              <p:spPr>
                <a:xfrm>
                  <a:off x="984069" y="3935753"/>
                  <a:ext cx="88827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4000" dirty="0">
                      <a:latin typeface="Twinkl" pitchFamily="50" charset="0"/>
                    </a:rPr>
                    <a:t>a</a:t>
                  </a: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1989667" y="4357379"/>
                <a:ext cx="2099733" cy="1212630"/>
                <a:chOff x="2307039" y="4409287"/>
                <a:chExt cx="2923503" cy="1688371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927"/>
                <a:stretch/>
              </p:blipFill>
              <p:spPr>
                <a:xfrm>
                  <a:off x="2307039" y="4409287"/>
                  <a:ext cx="234147" cy="1683538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927"/>
                <a:stretch/>
              </p:blipFill>
              <p:spPr>
                <a:xfrm>
                  <a:off x="2670587" y="4409287"/>
                  <a:ext cx="234147" cy="1683538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927"/>
                <a:stretch/>
              </p:blipFill>
              <p:spPr>
                <a:xfrm>
                  <a:off x="3062513" y="4409287"/>
                  <a:ext cx="234147" cy="1683538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634" r="79907"/>
                <a:stretch/>
              </p:blipFill>
              <p:spPr>
                <a:xfrm>
                  <a:off x="3454439" y="5867400"/>
                  <a:ext cx="228375" cy="229059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634" r="79907"/>
                <a:stretch/>
              </p:blipFill>
              <p:spPr>
                <a:xfrm>
                  <a:off x="3834492" y="5863766"/>
                  <a:ext cx="228375" cy="229059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634" r="79907"/>
                <a:stretch/>
              </p:blipFill>
              <p:spPr>
                <a:xfrm>
                  <a:off x="4242061" y="5863766"/>
                  <a:ext cx="228375" cy="229059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634" r="79907"/>
                <a:stretch/>
              </p:blipFill>
              <p:spPr>
                <a:xfrm>
                  <a:off x="4622114" y="5868599"/>
                  <a:ext cx="228375" cy="229059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1634" r="79907"/>
                <a:stretch/>
              </p:blipFill>
              <p:spPr>
                <a:xfrm>
                  <a:off x="5002167" y="5863766"/>
                  <a:ext cx="228375" cy="229059"/>
                </a:xfrm>
                <a:prstGeom prst="rect">
                  <a:avLst/>
                </a:prstGeom>
              </p:spPr>
            </p:pic>
          </p:grpSp>
        </p:grpSp>
        <p:sp>
          <p:nvSpPr>
            <p:cNvPr id="52" name="TextBox 51"/>
            <p:cNvSpPr txBox="1"/>
            <p:nvPr/>
          </p:nvSpPr>
          <p:spPr>
            <a:xfrm>
              <a:off x="4057051" y="4815405"/>
              <a:ext cx="4487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/>
                <a:t>=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29171" y="5618992"/>
              <a:ext cx="3360228" cy="584777"/>
              <a:chOff x="729171" y="5661327"/>
              <a:chExt cx="3360228" cy="584777"/>
            </a:xfrm>
          </p:grpSpPr>
          <p:sp>
            <p:nvSpPr>
              <p:cNvPr id="53" name="Left Brace 52">
                <a:extLst>
                  <a:ext uri="{FF2B5EF4-FFF2-40B4-BE49-F238E27FC236}">
                    <a16:creationId xmlns:a16="http://schemas.microsoft.com/office/drawing/2014/main" id="{84835EA4-10E2-4AF6-85FE-9AE459760286}"/>
                  </a:ext>
                </a:extLst>
              </p:cNvPr>
              <p:cNvSpPr/>
              <p:nvPr/>
            </p:nvSpPr>
            <p:spPr>
              <a:xfrm rot="16200000" flipV="1">
                <a:off x="2292258" y="4098240"/>
                <a:ext cx="234053" cy="3360228"/>
              </a:xfrm>
              <a:prstGeom prst="leftBrace">
                <a:avLst>
                  <a:gd name="adj1" fmla="val 67865"/>
                  <a:gd name="adj2" fmla="val 50633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F28A5D9-3C6F-4082-85EC-9439DB768259}"/>
                  </a:ext>
                </a:extLst>
              </p:cNvPr>
              <p:cNvSpPr txBox="1"/>
              <p:nvPr/>
            </p:nvSpPr>
            <p:spPr>
              <a:xfrm>
                <a:off x="1497075" y="5876772"/>
                <a:ext cx="17756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expression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274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41" r="1603" b="262"/>
          <a:stretch/>
        </p:blipFill>
        <p:spPr>
          <a:xfrm>
            <a:off x="440266" y="423333"/>
            <a:ext cx="8255000" cy="5981269"/>
          </a:xfrm>
          <a:prstGeom prst="roundRect">
            <a:avLst>
              <a:gd name="adj" fmla="val 2838"/>
            </a:avLst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0F0D596-FCAB-48C0-9C42-4660D1E3FED1}"/>
              </a:ext>
            </a:extLst>
          </p:cNvPr>
          <p:cNvGrpSpPr/>
          <p:nvPr/>
        </p:nvGrpSpPr>
        <p:grpSpPr>
          <a:xfrm>
            <a:off x="2301407" y="2641890"/>
            <a:ext cx="914400" cy="914400"/>
            <a:chOff x="984069" y="3857897"/>
            <a:chExt cx="914400" cy="914400"/>
          </a:xfrm>
          <a:solidFill>
            <a:srgbClr val="F8BC9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26AC923-31E9-4F6B-A8D7-9B9B34EFDA1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grpFill/>
            <a:ln w="28575">
              <a:solidFill>
                <a:srgbClr val="E8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4095E5A-7777-4BB0-B6CC-EE0B603F3AAC}"/>
                </a:ext>
              </a:extLst>
            </p:cNvPr>
            <p:cNvSpPr txBox="1"/>
            <p:nvPr/>
          </p:nvSpPr>
          <p:spPr>
            <a:xfrm>
              <a:off x="984069" y="3918819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5916346" y="2828503"/>
            <a:ext cx="914400" cy="914400"/>
            <a:chOff x="984069" y="3857897"/>
            <a:chExt cx="914400" cy="9144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19138" y="1375433"/>
            <a:ext cx="7668154" cy="930236"/>
          </a:xfrm>
          <a:prstGeom prst="rect">
            <a:avLst/>
          </a:prstGeom>
          <a:solidFill>
            <a:srgbClr val="88CCC1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700" dirty="0">
                <a:latin typeface="Twinkl" pitchFamily="50" charset="0"/>
              </a:rPr>
              <a:t>Here is a different function machine which uses multiplication. </a:t>
            </a:r>
            <a:br>
              <a:rPr lang="en-GB" sz="1700" dirty="0">
                <a:latin typeface="Twinkl" pitchFamily="50" charset="0"/>
              </a:rPr>
            </a:br>
            <a:r>
              <a:rPr lang="en-GB" sz="1700" dirty="0">
                <a:latin typeface="Twinkl" pitchFamily="50" charset="0"/>
              </a:rPr>
              <a:t>In algebra, the multiplication sign can get confused with the </a:t>
            </a:r>
            <a:br>
              <a:rPr lang="en-GB" sz="1700" dirty="0">
                <a:latin typeface="Twinkl" pitchFamily="50" charset="0"/>
              </a:rPr>
            </a:br>
            <a:r>
              <a:rPr lang="en-GB" sz="1700" dirty="0">
                <a:latin typeface="Twinkl" pitchFamily="50" charset="0"/>
              </a:rPr>
              <a:t>letter ‘x’ so it is not used when we write the expression.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3455" y="697112"/>
            <a:ext cx="271709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winkl" pitchFamily="50" charset="0"/>
              </a:rPr>
              <a:t>Expressions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66108" y="2377925"/>
            <a:ext cx="2809507" cy="1926918"/>
            <a:chOff x="1593453" y="2585068"/>
            <a:chExt cx="2809507" cy="19269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453" y="2585068"/>
              <a:ext cx="2809507" cy="19269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218C60-0F5D-44A9-A490-6E29E2A58732}"/>
                </a:ext>
              </a:extLst>
            </p:cNvPr>
            <p:cNvSpPr txBox="1"/>
            <p:nvPr/>
          </p:nvSpPr>
          <p:spPr>
            <a:xfrm>
              <a:off x="2256239" y="3203103"/>
              <a:ext cx="991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latin typeface="Twinkl" pitchFamily="50" charset="0"/>
                </a:rPr>
                <a:t>×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2E380D-2350-431F-ACFB-F7513766C07D}"/>
              </a:ext>
            </a:extLst>
          </p:cNvPr>
          <p:cNvGrpSpPr/>
          <p:nvPr/>
        </p:nvGrpSpPr>
        <p:grpSpPr>
          <a:xfrm>
            <a:off x="6094149" y="4320269"/>
            <a:ext cx="914400" cy="914400"/>
            <a:chOff x="984069" y="3857897"/>
            <a:chExt cx="914400" cy="9144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66AE0A5-3025-4AD9-B9D8-DAAD44CC7B8F}"/>
                </a:ext>
              </a:extLst>
            </p:cNvPr>
            <p:cNvSpPr/>
            <p:nvPr/>
          </p:nvSpPr>
          <p:spPr>
            <a:xfrm>
              <a:off x="984069" y="3857897"/>
              <a:ext cx="914400" cy="914400"/>
            </a:xfrm>
            <a:prstGeom prst="ellipse">
              <a:avLst/>
            </a:prstGeom>
            <a:solidFill>
              <a:srgbClr val="88CCC1"/>
            </a:solidFill>
            <a:ln w="28575">
              <a:solidFill>
                <a:srgbClr val="009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C0EC7D4-FC6D-486D-AC4D-5E87048B7AE0}"/>
                </a:ext>
              </a:extLst>
            </p:cNvPr>
            <p:cNvSpPr txBox="1"/>
            <p:nvPr/>
          </p:nvSpPr>
          <p:spPr>
            <a:xfrm>
              <a:off x="984069" y="3961154"/>
              <a:ext cx="888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Twinkl" pitchFamily="50" charset="0"/>
                </a:rPr>
                <a:t>b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42125" y="4412766"/>
            <a:ext cx="3785808" cy="1414331"/>
            <a:chOff x="719976" y="4789438"/>
            <a:chExt cx="3785808" cy="1414331"/>
          </a:xfrm>
        </p:grpSpPr>
        <p:sp>
          <p:nvSpPr>
            <p:cNvPr id="55" name="TextBox 54"/>
            <p:cNvSpPr txBox="1"/>
            <p:nvPr/>
          </p:nvSpPr>
          <p:spPr>
            <a:xfrm>
              <a:off x="4057051" y="4815405"/>
              <a:ext cx="4487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/>
                <a:t>=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729171" y="5618992"/>
              <a:ext cx="3360228" cy="584777"/>
              <a:chOff x="729171" y="5661327"/>
              <a:chExt cx="3360228" cy="584777"/>
            </a:xfrm>
          </p:grpSpPr>
          <p:sp>
            <p:nvSpPr>
              <p:cNvPr id="57" name="Left Brace 56">
                <a:extLst>
                  <a:ext uri="{FF2B5EF4-FFF2-40B4-BE49-F238E27FC236}">
                    <a16:creationId xmlns:a16="http://schemas.microsoft.com/office/drawing/2014/main" id="{84835EA4-10E2-4AF6-85FE-9AE459760286}"/>
                  </a:ext>
                </a:extLst>
              </p:cNvPr>
              <p:cNvSpPr/>
              <p:nvPr/>
            </p:nvSpPr>
            <p:spPr>
              <a:xfrm rot="16200000" flipV="1">
                <a:off x="2292258" y="4098240"/>
                <a:ext cx="234053" cy="3360228"/>
              </a:xfrm>
              <a:prstGeom prst="leftBrace">
                <a:avLst>
                  <a:gd name="adj1" fmla="val 67865"/>
                  <a:gd name="adj2" fmla="val 50633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F28A5D9-3C6F-4082-85EC-9439DB768259}"/>
                  </a:ext>
                </a:extLst>
              </p:cNvPr>
              <p:cNvSpPr txBox="1"/>
              <p:nvPr/>
            </p:nvSpPr>
            <p:spPr>
              <a:xfrm>
                <a:off x="1497075" y="5876772"/>
                <a:ext cx="17756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expression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19976" y="4789438"/>
              <a:ext cx="3341951" cy="781037"/>
              <a:chOff x="719976" y="4789438"/>
              <a:chExt cx="3341951" cy="781037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0F0D596-FCAB-48C0-9C42-4660D1E3FED1}"/>
                  </a:ext>
                </a:extLst>
              </p:cNvPr>
              <p:cNvGrpSpPr/>
              <p:nvPr/>
            </p:nvGrpSpPr>
            <p:grpSpPr>
              <a:xfrm>
                <a:off x="719976" y="4789438"/>
                <a:ext cx="777099" cy="777099"/>
                <a:chOff x="984069" y="3857897"/>
                <a:chExt cx="914400" cy="914400"/>
              </a:xfrm>
              <a:solidFill>
                <a:srgbClr val="F8BC91"/>
              </a:solidFill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A26AC923-31E9-4F6B-A8D7-9B9B34EFDA1F}"/>
                    </a:ext>
                  </a:extLst>
                </p:cNvPr>
                <p:cNvSpPr/>
                <p:nvPr/>
              </p:nvSpPr>
              <p:spPr>
                <a:xfrm>
                  <a:off x="984069" y="3857897"/>
                  <a:ext cx="914400" cy="914400"/>
                </a:xfrm>
                <a:prstGeom prst="ellipse">
                  <a:avLst/>
                </a:prstGeom>
                <a:grpFill/>
                <a:ln w="28575">
                  <a:solidFill>
                    <a:srgbClr val="E84D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4095E5A-7777-4BB0-B6CC-EE0B603F3AAC}"/>
                    </a:ext>
                  </a:extLst>
                </p:cNvPr>
                <p:cNvSpPr txBox="1"/>
                <p:nvPr/>
              </p:nvSpPr>
              <p:spPr>
                <a:xfrm>
                  <a:off x="984069" y="3915828"/>
                  <a:ext cx="888274" cy="74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500" dirty="0">
                      <a:latin typeface="Twinkl" pitchFamily="50" charset="0"/>
                    </a:rPr>
                    <a:t>a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0F0D596-FCAB-48C0-9C42-4660D1E3FED1}"/>
                  </a:ext>
                </a:extLst>
              </p:cNvPr>
              <p:cNvGrpSpPr/>
              <p:nvPr/>
            </p:nvGrpSpPr>
            <p:grpSpPr>
              <a:xfrm>
                <a:off x="1578986" y="4789438"/>
                <a:ext cx="777099" cy="777099"/>
                <a:chOff x="984069" y="3857897"/>
                <a:chExt cx="914400" cy="914400"/>
              </a:xfrm>
              <a:solidFill>
                <a:srgbClr val="F8BC91"/>
              </a:solidFill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26AC923-31E9-4F6B-A8D7-9B9B34EFDA1F}"/>
                    </a:ext>
                  </a:extLst>
                </p:cNvPr>
                <p:cNvSpPr/>
                <p:nvPr/>
              </p:nvSpPr>
              <p:spPr>
                <a:xfrm>
                  <a:off x="984069" y="3857897"/>
                  <a:ext cx="914400" cy="914400"/>
                </a:xfrm>
                <a:prstGeom prst="ellipse">
                  <a:avLst/>
                </a:prstGeom>
                <a:grpFill/>
                <a:ln w="28575">
                  <a:solidFill>
                    <a:srgbClr val="E84D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4095E5A-7777-4BB0-B6CC-EE0B603F3AAC}"/>
                    </a:ext>
                  </a:extLst>
                </p:cNvPr>
                <p:cNvSpPr txBox="1"/>
                <p:nvPr/>
              </p:nvSpPr>
              <p:spPr>
                <a:xfrm>
                  <a:off x="984069" y="3915828"/>
                  <a:ext cx="888274" cy="74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500" dirty="0">
                      <a:latin typeface="Twinkl" pitchFamily="50" charset="0"/>
                    </a:rPr>
                    <a:t>a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0F0D596-FCAB-48C0-9C42-4660D1E3FED1}"/>
                  </a:ext>
                </a:extLst>
              </p:cNvPr>
              <p:cNvGrpSpPr/>
              <p:nvPr/>
            </p:nvGrpSpPr>
            <p:grpSpPr>
              <a:xfrm>
                <a:off x="2428053" y="4793376"/>
                <a:ext cx="777099" cy="777099"/>
                <a:chOff x="984069" y="3857897"/>
                <a:chExt cx="914400" cy="914400"/>
              </a:xfrm>
              <a:solidFill>
                <a:srgbClr val="F8BC91"/>
              </a:solidFill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A26AC923-31E9-4F6B-A8D7-9B9B34EFDA1F}"/>
                    </a:ext>
                  </a:extLst>
                </p:cNvPr>
                <p:cNvSpPr/>
                <p:nvPr/>
              </p:nvSpPr>
              <p:spPr>
                <a:xfrm>
                  <a:off x="984069" y="3857897"/>
                  <a:ext cx="914400" cy="914400"/>
                </a:xfrm>
                <a:prstGeom prst="ellipse">
                  <a:avLst/>
                </a:prstGeom>
                <a:grpFill/>
                <a:ln w="28575">
                  <a:solidFill>
                    <a:srgbClr val="E84D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4095E5A-7777-4BB0-B6CC-EE0B603F3AAC}"/>
                    </a:ext>
                  </a:extLst>
                </p:cNvPr>
                <p:cNvSpPr txBox="1"/>
                <p:nvPr/>
              </p:nvSpPr>
              <p:spPr>
                <a:xfrm>
                  <a:off x="984069" y="3915828"/>
                  <a:ext cx="888274" cy="74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500" dirty="0">
                      <a:latin typeface="Twinkl" pitchFamily="50" charset="0"/>
                    </a:rPr>
                    <a:t>a</a:t>
                  </a: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0F0D596-FCAB-48C0-9C42-4660D1E3FED1}"/>
                  </a:ext>
                </a:extLst>
              </p:cNvPr>
              <p:cNvGrpSpPr/>
              <p:nvPr/>
            </p:nvGrpSpPr>
            <p:grpSpPr>
              <a:xfrm>
                <a:off x="3284828" y="4793376"/>
                <a:ext cx="777099" cy="777099"/>
                <a:chOff x="984069" y="3857897"/>
                <a:chExt cx="914400" cy="914400"/>
              </a:xfrm>
              <a:solidFill>
                <a:srgbClr val="F8BC91"/>
              </a:solidFill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A26AC923-31E9-4F6B-A8D7-9B9B34EFDA1F}"/>
                    </a:ext>
                  </a:extLst>
                </p:cNvPr>
                <p:cNvSpPr/>
                <p:nvPr/>
              </p:nvSpPr>
              <p:spPr>
                <a:xfrm>
                  <a:off x="984069" y="3857897"/>
                  <a:ext cx="914400" cy="914400"/>
                </a:xfrm>
                <a:prstGeom prst="ellipse">
                  <a:avLst/>
                </a:prstGeom>
                <a:grpFill/>
                <a:ln w="28575">
                  <a:solidFill>
                    <a:srgbClr val="E84D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4095E5A-7777-4BB0-B6CC-EE0B603F3AAC}"/>
                    </a:ext>
                  </a:extLst>
                </p:cNvPr>
                <p:cNvSpPr txBox="1"/>
                <p:nvPr/>
              </p:nvSpPr>
              <p:spPr>
                <a:xfrm>
                  <a:off x="984069" y="3915828"/>
                  <a:ext cx="888274" cy="74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500" dirty="0">
                      <a:latin typeface="Twinkl" pitchFamily="50" charset="0"/>
                    </a:rPr>
                    <a:t>a</a:t>
                  </a:r>
                </a:p>
              </p:txBody>
            </p:sp>
          </p:grp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5218C60-0F5D-44A9-A490-6E29E2A58732}"/>
              </a:ext>
            </a:extLst>
          </p:cNvPr>
          <p:cNvSpPr txBox="1"/>
          <p:nvPr/>
        </p:nvSpPr>
        <p:spPr>
          <a:xfrm>
            <a:off x="3174575" y="5710167"/>
            <a:ext cx="1478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latin typeface="Twinkl" pitchFamily="50" charset="0"/>
              </a:rPr>
              <a:t>4a = b</a:t>
            </a:r>
          </a:p>
        </p:txBody>
      </p:sp>
    </p:spTree>
    <p:extLst>
      <p:ext uri="{BB962C8B-B14F-4D97-AF65-F5344CB8AC3E}">
        <p14:creationId xmlns:p14="http://schemas.microsoft.com/office/powerpoint/2010/main" val="70630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627</TotalTime>
  <Words>459</Words>
  <Application>Microsoft Office PowerPoint</Application>
  <PresentationFormat>On-screen Show (4:3)</PresentationFormat>
  <Paragraphs>145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Tuffy-TTF</vt:lpstr>
      <vt:lpstr>Twinkl SemiBold</vt:lpstr>
      <vt:lpstr>Sassoon Infant Md</vt:lpstr>
      <vt:lpstr>Sassoon Infant Rg</vt:lpstr>
      <vt:lpstr>Tuffy</vt:lpstr>
      <vt:lpstr>Arial</vt:lpstr>
      <vt:lpstr>Twinkl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Lydia Fay</dc:creator>
  <cp:lastModifiedBy>Maurice Stubbs</cp:lastModifiedBy>
  <cp:revision>170</cp:revision>
  <dcterms:created xsi:type="dcterms:W3CDTF">2019-07-10T10:21:24Z</dcterms:created>
  <dcterms:modified xsi:type="dcterms:W3CDTF">2020-01-10T10:52:57Z</dcterms:modified>
</cp:coreProperties>
</file>