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61" r:id="rId4"/>
    <p:sldId id="262" r:id="rId5"/>
    <p:sldId id="26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5" r:id="rId15"/>
    <p:sldId id="286" r:id="rId16"/>
    <p:sldId id="284" r:id="rId17"/>
    <p:sldId id="264" r:id="rId18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9"/>
      <p:bold r:id="rId20"/>
    </p:embeddedFont>
    <p:embeddedFont>
      <p:font typeface="Sassoon Infant Md" panose="02000603050000020003" pitchFamily="50" charset="0"/>
      <p:regular r:id="rId21"/>
    </p:embeddedFont>
    <p:embeddedFont>
      <p:font typeface="Twinkl SemiBold" pitchFamily="2" charset="0"/>
      <p:bold r:id="rId22"/>
    </p:embeddedFont>
    <p:embeddedFont>
      <p:font typeface="Twinkl" pitchFamily="2" charset="0"/>
      <p:regular r:id="rId23"/>
      <p:bold r:id="rId24"/>
    </p:embeddedFont>
    <p:embeddedFont>
      <p:font typeface="Tuffy" panose="020B0603060100000000" pitchFamily="34" charset="0"/>
      <p:regular r:id="rId25"/>
      <p:bold r:id="rId26"/>
      <p:italic r:id="rId27"/>
      <p:boldItalic r:id="rId28"/>
    </p:embeddedFont>
    <p:embeddedFont>
      <p:font typeface="Tuffy-TTF" panose="020B0603060100000000" pitchFamily="34" charset="0"/>
      <p:regular r:id="rId29"/>
      <p:bold r:id="rId30"/>
      <p:italic r:id="rId31"/>
      <p:boldItalic r:id="rId32"/>
    </p:embeddedFont>
    <p:embeddedFont>
      <p:font typeface="Twinkl Thin" panose="02000000000000000000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4020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84"/>
    <a:srgbClr val="88CCC1"/>
    <a:srgbClr val="863C67"/>
    <a:srgbClr val="B85892"/>
    <a:srgbClr val="B04F6F"/>
    <a:srgbClr val="4B8360"/>
    <a:srgbClr val="66A57D"/>
    <a:srgbClr val="E84D15"/>
    <a:srgbClr val="EE7919"/>
    <a:srgbClr val="F7B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032" y="102"/>
      </p:cViewPr>
      <p:guideLst>
        <p:guide orient="horz" pos="2183"/>
        <p:guide pos="2880"/>
        <p:guide pos="317"/>
        <p:guide pos="476"/>
        <p:guide pos="5284"/>
        <p:guide pos="5443"/>
        <p:guide orient="horz" pos="323"/>
        <p:guide orient="horz" pos="504"/>
        <p:guide orient="horz" pos="4020"/>
        <p:guide orient="horz" pos="38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6 | Algebra | Use Simple Formulae | Lesson 2 of 4: Shape Formulae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dirty="0">
                <a:ea typeface="Tuffy" panose="020B0603060100000000" pitchFamily="34" charset="0"/>
              </a:rPr>
              <a:t>Algebra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96" name="Rectangle 95"/>
          <p:cNvSpPr/>
          <p:nvPr/>
        </p:nvSpPr>
        <p:spPr>
          <a:xfrm>
            <a:off x="749898" y="2102282"/>
            <a:ext cx="7638452" cy="4219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340750"/>
            <a:ext cx="7632700" cy="495108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Formulae can be used to calculate the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perimeter of rectangles.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6468" y="697112"/>
            <a:ext cx="463107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Perimeter Formulae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10197" y="3610219"/>
            <a:ext cx="1878304" cy="2629530"/>
            <a:chOff x="710197" y="3486394"/>
            <a:chExt cx="1878304" cy="2629530"/>
          </a:xfrm>
        </p:grpSpPr>
        <p:grpSp>
          <p:nvGrpSpPr>
            <p:cNvPr id="3" name="Group 2"/>
            <p:cNvGrpSpPr/>
            <p:nvPr/>
          </p:nvGrpSpPr>
          <p:grpSpPr>
            <a:xfrm>
              <a:off x="1132602" y="3854264"/>
              <a:ext cx="1455899" cy="2261660"/>
              <a:chOff x="2548877" y="3656908"/>
              <a:chExt cx="1603912" cy="24915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173555" y="4169263"/>
                <a:ext cx="2430256" cy="1528213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>
                <a:off x="2731515" y="3656908"/>
                <a:ext cx="13143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2548877" y="3756629"/>
                <a:ext cx="0" cy="23533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1430943" y="3486394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width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468587" y="4798293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length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6819" y="2244804"/>
            <a:ext cx="1792415" cy="1373313"/>
            <a:chOff x="736819" y="2063829"/>
            <a:chExt cx="1792415" cy="1373313"/>
          </a:xfrm>
        </p:grpSpPr>
        <p:grpSp>
          <p:nvGrpSpPr>
            <p:cNvPr id="2" name="Group 1"/>
            <p:cNvGrpSpPr/>
            <p:nvPr/>
          </p:nvGrpSpPr>
          <p:grpSpPr>
            <a:xfrm>
              <a:off x="1142290" y="2063829"/>
              <a:ext cx="1386944" cy="1373313"/>
              <a:chOff x="1042989" y="2058360"/>
              <a:chExt cx="1530786" cy="151574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934" y="2150644"/>
                <a:ext cx="1424841" cy="1423457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>
                <a:off x="1204186" y="2058360"/>
                <a:ext cx="13143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042989" y="2150644"/>
                <a:ext cx="0" cy="14234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 rot="16200000">
              <a:off x="495209" y="2582541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length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13300" y="2002899"/>
            <a:ext cx="5494075" cy="1145680"/>
            <a:chOff x="2884750" y="1774299"/>
            <a:chExt cx="5494075" cy="1145680"/>
          </a:xfrm>
        </p:grpSpPr>
        <p:sp>
          <p:nvSpPr>
            <p:cNvPr id="57" name="Rectangle 56"/>
            <p:cNvSpPr/>
            <p:nvPr/>
          </p:nvSpPr>
          <p:spPr>
            <a:xfrm>
              <a:off x="3164563" y="2109589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489245" y="2109588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334825" y="2109588"/>
              <a:ext cx="1044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203158" y="2115622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+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045562" y="2113135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884750" y="177429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526778" y="177429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25582" y="2109588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696870" y="1947324"/>
              <a:ext cx="349796" cy="86355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3500" baseline="30000" dirty="0"/>
            </a:p>
            <a:p>
              <a:pPr algn="ctr"/>
              <a:r>
                <a:rPr lang="en-GB" sz="3500" baseline="30000" dirty="0"/>
                <a:t>×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13300" y="3383256"/>
            <a:ext cx="5503600" cy="1145680"/>
            <a:chOff x="2884750" y="3211806"/>
            <a:chExt cx="5503600" cy="1145680"/>
          </a:xfrm>
        </p:grpSpPr>
        <p:sp>
          <p:nvSpPr>
            <p:cNvPr id="65" name="Rectangle 64"/>
            <p:cNvSpPr/>
            <p:nvPr/>
          </p:nvSpPr>
          <p:spPr>
            <a:xfrm>
              <a:off x="3164563" y="3566146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89245" y="3566145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44350" y="3566145"/>
              <a:ext cx="1044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203158" y="3573237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055087" y="3569692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84750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526778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035107" y="3566145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03277" y="3571808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-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13300" y="4782015"/>
            <a:ext cx="5494075" cy="1145680"/>
            <a:chOff x="2884750" y="4639140"/>
            <a:chExt cx="5494075" cy="1145680"/>
          </a:xfrm>
        </p:grpSpPr>
        <p:sp>
          <p:nvSpPr>
            <p:cNvPr id="75" name="Rectangle 74"/>
            <p:cNvSpPr/>
            <p:nvPr/>
          </p:nvSpPr>
          <p:spPr>
            <a:xfrm>
              <a:off x="3164563" y="4993480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89245" y="4993479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334825" y="4993479"/>
              <a:ext cx="1044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03158" y="5009038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45562" y="4997026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84750" y="463914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526778" y="463914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025582" y="4993479"/>
              <a:ext cx="1044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696870" y="5009014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-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4213346" y="2982593"/>
            <a:ext cx="2379334" cy="60707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000" dirty="0">
                <a:solidFill>
                  <a:srgbClr val="1C1C1C"/>
                </a:solidFill>
                <a:latin typeface="Twinkl" pitchFamily="50" charset="0"/>
              </a:rPr>
              <a:t>2(l + w) = 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409017" y="4339841"/>
            <a:ext cx="1904464" cy="683939"/>
            <a:chOff x="4580467" y="4168391"/>
            <a:chExt cx="1904464" cy="683939"/>
          </a:xfrm>
        </p:grpSpPr>
        <p:sp>
          <p:nvSpPr>
            <p:cNvPr id="89" name="Rectangle 88"/>
            <p:cNvSpPr/>
            <p:nvPr/>
          </p:nvSpPr>
          <p:spPr>
            <a:xfrm>
              <a:off x="4580467" y="4238688"/>
              <a:ext cx="1904464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- l = w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4720018" y="4168391"/>
              <a:ext cx="519428" cy="683939"/>
              <a:chOff x="6239468" y="3101988"/>
              <a:chExt cx="519428" cy="683939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6239468" y="310198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p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</a:t>
                </a: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6406115" y="3469340"/>
                <a:ext cx="16659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4548568" y="5662610"/>
            <a:ext cx="1627349" cy="698338"/>
            <a:chOff x="4720018" y="5567360"/>
            <a:chExt cx="1627349" cy="698338"/>
          </a:xfrm>
        </p:grpSpPr>
        <p:sp>
          <p:nvSpPr>
            <p:cNvPr id="94" name="Rectangle 93"/>
            <p:cNvSpPr/>
            <p:nvPr/>
          </p:nvSpPr>
          <p:spPr>
            <a:xfrm>
              <a:off x="4935422" y="5658627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- w = l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720018" y="5567360"/>
              <a:ext cx="519428" cy="683939"/>
              <a:chOff x="6239468" y="3101988"/>
              <a:chExt cx="519428" cy="683939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6239468" y="310198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p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</a:t>
                </a: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6406115" y="3469340"/>
                <a:ext cx="16659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Rectangle 84"/>
          <p:cNvSpPr/>
          <p:nvPr/>
        </p:nvSpPr>
        <p:spPr>
          <a:xfrm>
            <a:off x="766032" y="1274538"/>
            <a:ext cx="7632700" cy="772107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/>
              <a:t>Can you think of a different way to write the formula to </a:t>
            </a:r>
            <a:br>
              <a:rPr lang="en-GB" dirty="0"/>
            </a:br>
            <a:r>
              <a:rPr lang="en-GB" dirty="0"/>
              <a:t>show how to calculate the perimeter of a rectangle?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315642" y="2945247"/>
            <a:ext cx="2174741" cy="679774"/>
          </a:xfrm>
          <a:prstGeom prst="rect">
            <a:avLst/>
          </a:prstGeom>
          <a:noFill/>
          <a:ln w="28575">
            <a:noFill/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3000" b="1" dirty="0">
                <a:solidFill>
                  <a:srgbClr val="1C1C1C"/>
                </a:solidFill>
                <a:latin typeface="Twinkl" pitchFamily="50" charset="0"/>
              </a:rPr>
              <a:t>2l + 2w = p</a:t>
            </a:r>
          </a:p>
        </p:txBody>
      </p:sp>
    </p:spTree>
    <p:extLst>
      <p:ext uri="{BB962C8B-B14F-4D97-AF65-F5344CB8AC3E}">
        <p14:creationId xmlns:p14="http://schemas.microsoft.com/office/powerpoint/2010/main" val="3444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4" grpId="0"/>
      <p:bldP spid="84" grpId="1"/>
      <p:bldP spid="85" grpId="0" animBg="1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18" name="Rectangle 17"/>
          <p:cNvSpPr/>
          <p:nvPr/>
        </p:nvSpPr>
        <p:spPr>
          <a:xfrm>
            <a:off x="749898" y="1875080"/>
            <a:ext cx="7638452" cy="44606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62B10F5-B784-4617-8827-93988FD3E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374849"/>
              </p:ext>
            </p:extLst>
          </p:nvPr>
        </p:nvGraphicFramePr>
        <p:xfrm>
          <a:off x="4419599" y="2010249"/>
          <a:ext cx="3606801" cy="2009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267">
                  <a:extLst>
                    <a:ext uri="{9D8B030D-6E8A-4147-A177-3AD203B41FA5}">
                      <a16:colId xmlns:a16="http://schemas.microsoft.com/office/drawing/2014/main" xmlns="" val="348505801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xmlns="" val="2161369602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xmlns="" val="487741295"/>
                    </a:ext>
                  </a:extLst>
                </a:gridCol>
              </a:tblGrid>
              <a:tr h="350905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Regular Polygons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bg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bg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817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Length of 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One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Twinkl" pitchFamily="50" charset="0"/>
                          <a:ea typeface="+mn-ea"/>
                          <a:cs typeface="+mn-cs"/>
                        </a:rPr>
                        <a:t>Number 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Twinkl" pitchFamily="50" charset="0"/>
                          <a:ea typeface="+mn-ea"/>
                          <a:cs typeface="+mn-cs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Twinkl" pitchFamily="50" charset="0"/>
                          <a:ea typeface="+mn-ea"/>
                          <a:cs typeface="+mn-cs"/>
                        </a:rPr>
                        <a:t>of Sides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Perimeter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167850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5cm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20cm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12714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11cm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33cm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407865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8cm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40cm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354227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62B10F5-B784-4617-8827-93988FD3E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201481"/>
              </p:ext>
            </p:extLst>
          </p:nvPr>
        </p:nvGraphicFramePr>
        <p:xfrm>
          <a:off x="4419598" y="4112927"/>
          <a:ext cx="3606801" cy="1979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267">
                  <a:extLst>
                    <a:ext uri="{9D8B030D-6E8A-4147-A177-3AD203B41FA5}">
                      <a16:colId xmlns:a16="http://schemas.microsoft.com/office/drawing/2014/main" xmlns="" val="348505801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xmlns="" val="2161369602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xmlns="" val="487741295"/>
                    </a:ext>
                  </a:extLst>
                </a:gridCol>
              </a:tblGrid>
              <a:tr h="350905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Rectangles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bg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bg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817"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Perimeter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167850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10cm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12714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42m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407865"/>
                  </a:ext>
                </a:extLst>
              </a:tr>
              <a:tr h="400392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32.5cm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16cm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97cm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354227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366410"/>
            <a:ext cx="7632700" cy="422405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50" dirty="0">
                <a:solidFill>
                  <a:srgbClr val="1C1C1C"/>
                </a:solidFill>
                <a:latin typeface="Twinkl" pitchFamily="50" charset="0"/>
              </a:rPr>
              <a:t>Use the formulae to calculate the </a:t>
            </a:r>
            <a:r>
              <a:rPr lang="en-GB" sz="1750" b="1" dirty="0">
                <a:solidFill>
                  <a:srgbClr val="1C1C1C"/>
                </a:solidFill>
                <a:latin typeface="Twinkl" pitchFamily="50" charset="0"/>
              </a:rPr>
              <a:t>unknown</a:t>
            </a:r>
            <a:r>
              <a:rPr lang="en-GB" sz="1750" dirty="0">
                <a:solidFill>
                  <a:srgbClr val="1C1C1C"/>
                </a:solidFill>
                <a:latin typeface="Twinkl" pitchFamily="50" charset="0"/>
              </a:rPr>
              <a:t> </a:t>
            </a:r>
            <a:r>
              <a:rPr lang="en-GB" sz="1750" b="1" dirty="0">
                <a:solidFill>
                  <a:srgbClr val="1C1C1C"/>
                </a:solidFill>
                <a:latin typeface="Twinkl" pitchFamily="50" charset="0"/>
              </a:rPr>
              <a:t>dimensions </a:t>
            </a:r>
            <a:r>
              <a:rPr lang="en-GB" sz="1750" dirty="0">
                <a:solidFill>
                  <a:srgbClr val="1C1C1C"/>
                </a:solidFill>
                <a:latin typeface="Twinkl" pitchFamily="50" charset="0"/>
              </a:rPr>
              <a:t>of these 2D shapes.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6831" y="697112"/>
            <a:ext cx="553036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Calculate the Perimeter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11" y="1996612"/>
            <a:ext cx="1919055" cy="1999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71" y="4112927"/>
            <a:ext cx="2879676" cy="2091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8784" y="3274463"/>
            <a:ext cx="618067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097981" y="2875522"/>
            <a:ext cx="618067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92651" y="3676066"/>
            <a:ext cx="618067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139256" y="4940280"/>
            <a:ext cx="618067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913964" y="5344971"/>
            <a:ext cx="618067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692651" y="5748194"/>
            <a:ext cx="702733" cy="29633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1775">
            <a:off x="9183034" y="2325067"/>
            <a:ext cx="2422796" cy="13972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1775">
            <a:off x="9183033" y="4524000"/>
            <a:ext cx="2422796" cy="1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3935 L -0.38299 0.02755 C -0.46945 0.04167 -0.51754 0.06273 -0.51754 0.08472 C -0.51754 0.10972 -0.46945 0.12963 -0.38299 0.14375 L -0.0007 0.21065 " pathEditMode="relative" rAng="0" ptsTypes="AAAAA">
                                      <p:cBhvr>
                                        <p:cTn id="15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12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3935 L -0.38299 0.02755 C -0.46945 0.04167 -0.51754 0.06274 -0.51754 0.08473 C -0.51754 0.10973 -0.46945 0.12963 -0.38299 0.14375 L -0.0007 0.21065 " pathEditMode="relative" rAng="0" ptsTypes="AAAAA">
                                      <p:cBhvr>
                                        <p:cTn id="2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755650" y="1850342"/>
            <a:ext cx="7632700" cy="3600450"/>
          </a:xfrm>
          <a:prstGeom prst="rect">
            <a:avLst/>
          </a:prstGeom>
          <a:solidFill>
            <a:srgbClr val="88CCC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38" y="1935010"/>
            <a:ext cx="2419345" cy="34222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6502" y="697112"/>
            <a:ext cx="375102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Shape Formulae</a:t>
            </a:r>
          </a:p>
        </p:txBody>
      </p:sp>
      <p:pic>
        <p:nvPicPr>
          <p:cNvPr id="4" name="Individual Wo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7" y="1935011"/>
            <a:ext cx="2419345" cy="3422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7" y="1935012"/>
            <a:ext cx="2419345" cy="3422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6"/>
          <a:stretch/>
        </p:blipFill>
        <p:spPr>
          <a:xfrm>
            <a:off x="6548846" y="3778089"/>
            <a:ext cx="2439801" cy="30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0" name="Rectangle 49"/>
          <p:cNvSpPr/>
          <p:nvPr/>
        </p:nvSpPr>
        <p:spPr>
          <a:xfrm>
            <a:off x="749898" y="2477282"/>
            <a:ext cx="7638452" cy="36520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406772"/>
            <a:ext cx="7632700" cy="976403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Robbie the Wizard is putting together shapes to create amazing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area formulae. He noticed that some shape combinations can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be calculated in different ways and create the same answer.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503" y="697112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Algebra </a:t>
            </a:r>
            <a:r>
              <a:rPr lang="en-GB" sz="4000" b="1" dirty="0" err="1">
                <a:solidFill>
                  <a:schemeClr val="bg1"/>
                </a:solidFill>
                <a:latin typeface="Twinkl" pitchFamily="50" charset="0"/>
              </a:rPr>
              <a:t>Cadabra</a:t>
            </a:r>
            <a:endParaRPr lang="en-GB" sz="4000" b="1" dirty="0">
              <a:solidFill>
                <a:schemeClr val="bg1"/>
              </a:solidFill>
              <a:latin typeface="Twinkl" pitchFamily="50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02C83CD-CB1A-420C-970F-9A571678DD2D}"/>
              </a:ext>
            </a:extLst>
          </p:cNvPr>
          <p:cNvGrpSpPr/>
          <p:nvPr/>
        </p:nvGrpSpPr>
        <p:grpSpPr>
          <a:xfrm>
            <a:off x="3225820" y="2725006"/>
            <a:ext cx="1857377" cy="2181949"/>
            <a:chOff x="1609725" y="4565661"/>
            <a:chExt cx="1857377" cy="218194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3EA6073-A499-485A-88DA-597CF8317A84}"/>
                </a:ext>
              </a:extLst>
            </p:cNvPr>
            <p:cNvGrpSpPr/>
            <p:nvPr/>
          </p:nvGrpSpPr>
          <p:grpSpPr>
            <a:xfrm>
              <a:off x="1609725" y="4565661"/>
              <a:ext cx="1857377" cy="1619250"/>
              <a:chOff x="3105150" y="4286250"/>
              <a:chExt cx="1857377" cy="161925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A961ADC6-B448-46BE-B656-782404DB5C1C}"/>
                  </a:ext>
                </a:extLst>
              </p:cNvPr>
              <p:cNvSpPr/>
              <p:nvPr/>
            </p:nvSpPr>
            <p:spPr>
              <a:xfrm>
                <a:off x="3105150" y="4286250"/>
                <a:ext cx="809625" cy="809625"/>
              </a:xfrm>
              <a:prstGeom prst="rect">
                <a:avLst/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area a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CDEE6018-859C-4275-9DC6-BBD445951131}"/>
                  </a:ext>
                </a:extLst>
              </p:cNvPr>
              <p:cNvGrpSpPr/>
              <p:nvPr/>
            </p:nvGrpSpPr>
            <p:grpSpPr>
              <a:xfrm>
                <a:off x="3343277" y="4286250"/>
                <a:ext cx="1619250" cy="1619250"/>
                <a:chOff x="4591052" y="2390775"/>
                <a:chExt cx="1619250" cy="1619250"/>
              </a:xfrm>
            </p:grpSpPr>
            <p:sp>
              <p:nvSpPr>
                <p:cNvPr id="34" name="Partial Circle 9">
                  <a:extLst>
                    <a:ext uri="{FF2B5EF4-FFF2-40B4-BE49-F238E27FC236}">
                      <a16:creationId xmlns:a16="http://schemas.microsoft.com/office/drawing/2014/main" xmlns="" id="{81501AF1-1970-450B-B82B-B470CE8AAB0F}"/>
                    </a:ext>
                  </a:extLst>
                </p:cNvPr>
                <p:cNvSpPr/>
                <p:nvPr/>
              </p:nvSpPr>
              <p:spPr>
                <a:xfrm flipH="1">
                  <a:off x="4591052" y="2390775"/>
                  <a:ext cx="1619250" cy="161925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B85892"/>
                </a:solidFill>
                <a:ln w="19050">
                  <a:solidFill>
                    <a:srgbClr val="863C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E4F6D7B3-1736-4529-92BA-9C760931BA66}"/>
                    </a:ext>
                  </a:extLst>
                </p:cNvPr>
                <p:cNvSpPr/>
                <p:nvPr/>
              </p:nvSpPr>
              <p:spPr>
                <a:xfrm>
                  <a:off x="5363596" y="2831068"/>
                  <a:ext cx="8467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dirty="0">
                      <a:latin typeface="Twinkl" pitchFamily="50" charset="0"/>
                    </a:rPr>
                    <a:t>area b</a:t>
                  </a:r>
                  <a:endParaRPr lang="en-US" dirty="0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C54F9B6F-C025-4B2B-80E6-70A80741960E}"/>
                  </a:ext>
                </a:extLst>
              </p:cNvPr>
              <p:cNvSpPr/>
              <p:nvPr/>
            </p:nvSpPr>
            <p:spPr>
              <a:xfrm>
                <a:off x="3105150" y="5095875"/>
                <a:ext cx="809625" cy="809625"/>
              </a:xfrm>
              <a:prstGeom prst="rect">
                <a:avLst/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area a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CD8B07E6-DBA2-4F68-BE41-812993430B19}"/>
                  </a:ext>
                </a:extLst>
              </p:cNvPr>
              <p:cNvGrpSpPr/>
              <p:nvPr/>
            </p:nvGrpSpPr>
            <p:grpSpPr>
              <a:xfrm flipV="1">
                <a:off x="3343277" y="4286250"/>
                <a:ext cx="1619250" cy="1619250"/>
                <a:chOff x="4591052" y="2390775"/>
                <a:chExt cx="1619250" cy="1619250"/>
              </a:xfrm>
            </p:grpSpPr>
            <p:sp>
              <p:nvSpPr>
                <p:cNvPr id="32" name="Partial Circle 14">
                  <a:extLst>
                    <a:ext uri="{FF2B5EF4-FFF2-40B4-BE49-F238E27FC236}">
                      <a16:creationId xmlns:a16="http://schemas.microsoft.com/office/drawing/2014/main" xmlns="" id="{FF6F16DC-7222-47B9-AA65-C322F45130C5}"/>
                    </a:ext>
                  </a:extLst>
                </p:cNvPr>
                <p:cNvSpPr/>
                <p:nvPr/>
              </p:nvSpPr>
              <p:spPr>
                <a:xfrm flipH="1">
                  <a:off x="4591052" y="2390775"/>
                  <a:ext cx="1619250" cy="161925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B85892"/>
                </a:solidFill>
                <a:ln w="19050">
                  <a:solidFill>
                    <a:srgbClr val="863C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29BDD291-3518-467D-A2A8-7FBF76F302B5}"/>
                    </a:ext>
                  </a:extLst>
                </p:cNvPr>
                <p:cNvSpPr/>
                <p:nvPr/>
              </p:nvSpPr>
              <p:spPr>
                <a:xfrm rot="10800000">
                  <a:off x="5363596" y="2831068"/>
                  <a:ext cx="8467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dirty="0">
                      <a:latin typeface="Twinkl" pitchFamily="50" charset="0"/>
                    </a:rPr>
                    <a:t>area b</a:t>
                  </a:r>
                  <a:endParaRPr lang="en-US" dirty="0"/>
                </a:p>
              </p:txBody>
            </p:sp>
          </p:grp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BC143A64-5E67-4A2A-A9BB-4A6B84744357}"/>
                </a:ext>
              </a:extLst>
            </p:cNvPr>
            <p:cNvSpPr/>
            <p:nvPr/>
          </p:nvSpPr>
          <p:spPr>
            <a:xfrm>
              <a:off x="1920642" y="6285945"/>
              <a:ext cx="12170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Twinkl" pitchFamily="50" charset="0"/>
                </a:rPr>
                <a:t>2a + 2b</a:t>
              </a:r>
              <a:endParaRPr lang="en-US" sz="24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95ADE3-99AA-42B2-B485-53FF52BA756C}"/>
              </a:ext>
            </a:extLst>
          </p:cNvPr>
          <p:cNvGrpSpPr/>
          <p:nvPr/>
        </p:nvGrpSpPr>
        <p:grpSpPr>
          <a:xfrm>
            <a:off x="5659827" y="2725006"/>
            <a:ext cx="2589671" cy="1830235"/>
            <a:chOff x="1609725" y="2595735"/>
            <a:chExt cx="2589671" cy="18302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91A74314-EDCC-4DAD-9233-AFA503A27550}"/>
                </a:ext>
              </a:extLst>
            </p:cNvPr>
            <p:cNvGrpSpPr/>
            <p:nvPr/>
          </p:nvGrpSpPr>
          <p:grpSpPr>
            <a:xfrm>
              <a:off x="1609725" y="2595735"/>
              <a:ext cx="1619250" cy="1830235"/>
              <a:chOff x="3105150" y="1982444"/>
              <a:chExt cx="1619250" cy="183023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BDC2C2CE-583F-473A-985E-7A4D0D533C27}"/>
                  </a:ext>
                </a:extLst>
              </p:cNvPr>
              <p:cNvSpPr/>
              <p:nvPr/>
            </p:nvSpPr>
            <p:spPr>
              <a:xfrm>
                <a:off x="3105150" y="1982444"/>
                <a:ext cx="809625" cy="809625"/>
              </a:xfrm>
              <a:prstGeom prst="rect">
                <a:avLst/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area a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99896BF6-89B5-4CBE-BB4F-BD4662591ED0}"/>
                  </a:ext>
                </a:extLst>
              </p:cNvPr>
              <p:cNvGrpSpPr/>
              <p:nvPr/>
            </p:nvGrpSpPr>
            <p:grpSpPr>
              <a:xfrm>
                <a:off x="3105150" y="1982444"/>
                <a:ext cx="1619250" cy="1619250"/>
                <a:chOff x="4591052" y="2390775"/>
                <a:chExt cx="1619250" cy="1619250"/>
              </a:xfrm>
            </p:grpSpPr>
            <p:sp>
              <p:nvSpPr>
                <p:cNvPr id="46" name="Partial Circle 18">
                  <a:extLst>
                    <a:ext uri="{FF2B5EF4-FFF2-40B4-BE49-F238E27FC236}">
                      <a16:creationId xmlns:a16="http://schemas.microsoft.com/office/drawing/2014/main" xmlns="" id="{E5D06587-6D97-4F58-9257-A83D3AEEF8DA}"/>
                    </a:ext>
                  </a:extLst>
                </p:cNvPr>
                <p:cNvSpPr/>
                <p:nvPr/>
              </p:nvSpPr>
              <p:spPr>
                <a:xfrm flipH="1">
                  <a:off x="4591052" y="2390775"/>
                  <a:ext cx="1619250" cy="161925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B85892"/>
                </a:solidFill>
                <a:ln w="19050">
                  <a:solidFill>
                    <a:srgbClr val="863C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FE1A9382-8571-4F94-B4DC-A9292C184D9F}"/>
                    </a:ext>
                  </a:extLst>
                </p:cNvPr>
                <p:cNvSpPr/>
                <p:nvPr/>
              </p:nvSpPr>
              <p:spPr>
                <a:xfrm>
                  <a:off x="5363596" y="2831068"/>
                  <a:ext cx="8467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dirty="0">
                      <a:latin typeface="Twinkl" pitchFamily="50" charset="0"/>
                    </a:rPr>
                    <a:t>area b</a:t>
                  </a:r>
                  <a:endParaRPr lang="en-US" dirty="0"/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AFE4BC4-F564-4A2A-9EE8-4023CA6BAF28}"/>
                  </a:ext>
                </a:extLst>
              </p:cNvPr>
              <p:cNvSpPr/>
              <p:nvPr/>
            </p:nvSpPr>
            <p:spPr>
              <a:xfrm>
                <a:off x="3105150" y="3003054"/>
                <a:ext cx="809625" cy="809625"/>
              </a:xfrm>
              <a:prstGeom prst="rect">
                <a:avLst/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area a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57CD0B50-C5DC-4C7B-BCB4-856EEBB30A33}"/>
                  </a:ext>
                </a:extLst>
              </p:cNvPr>
              <p:cNvGrpSpPr/>
              <p:nvPr/>
            </p:nvGrpSpPr>
            <p:grpSpPr>
              <a:xfrm flipV="1">
                <a:off x="3105150" y="2193067"/>
                <a:ext cx="1619250" cy="1619250"/>
                <a:chOff x="4591052" y="2390775"/>
                <a:chExt cx="1619250" cy="1619250"/>
              </a:xfrm>
            </p:grpSpPr>
            <p:sp>
              <p:nvSpPr>
                <p:cNvPr id="44" name="Partial Circle 22">
                  <a:extLst>
                    <a:ext uri="{FF2B5EF4-FFF2-40B4-BE49-F238E27FC236}">
                      <a16:creationId xmlns:a16="http://schemas.microsoft.com/office/drawing/2014/main" xmlns="" id="{AEB6D110-8042-4143-BCD3-E867CCFE0FE4}"/>
                    </a:ext>
                  </a:extLst>
                </p:cNvPr>
                <p:cNvSpPr/>
                <p:nvPr/>
              </p:nvSpPr>
              <p:spPr>
                <a:xfrm flipH="1">
                  <a:off x="4591052" y="2390775"/>
                  <a:ext cx="1619250" cy="161925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B85892"/>
                </a:solidFill>
                <a:ln w="19050">
                  <a:solidFill>
                    <a:srgbClr val="863C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1A456189-0A99-468F-B915-7FCB3BFDD12D}"/>
                    </a:ext>
                  </a:extLst>
                </p:cNvPr>
                <p:cNvSpPr/>
                <p:nvPr/>
              </p:nvSpPr>
              <p:spPr>
                <a:xfrm rot="10800000">
                  <a:off x="5363596" y="2831068"/>
                  <a:ext cx="8467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dirty="0">
                      <a:latin typeface="Twinkl" pitchFamily="50" charset="0"/>
                    </a:rPr>
                    <a:t>area b</a:t>
                  </a:r>
                  <a:endParaRPr lang="en-US" dirty="0"/>
                </a:p>
              </p:txBody>
            </p:sp>
          </p:grp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287EDCC-C00A-447E-A155-EC8798A3197A}"/>
                </a:ext>
              </a:extLst>
            </p:cNvPr>
            <p:cNvSpPr/>
            <p:nvPr/>
          </p:nvSpPr>
          <p:spPr>
            <a:xfrm>
              <a:off x="3309409" y="2848637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Twinkl" pitchFamily="50" charset="0"/>
                </a:rPr>
                <a:t>a + b</a:t>
              </a:r>
              <a:endParaRPr lang="en-US" sz="2400" b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80B6FC0-DED9-49A8-92D4-B243FF6DA2B9}"/>
                </a:ext>
              </a:extLst>
            </p:cNvPr>
            <p:cNvSpPr/>
            <p:nvPr/>
          </p:nvSpPr>
          <p:spPr>
            <a:xfrm>
              <a:off x="3309409" y="3658262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Twinkl" pitchFamily="50" charset="0"/>
                </a:rPr>
                <a:t>a + b</a:t>
              </a:r>
              <a:endParaRPr lang="en-US" sz="2400" b="1" dirty="0"/>
            </a:p>
          </p:txBody>
        </p:sp>
      </p:grpSp>
      <p:pic>
        <p:nvPicPr>
          <p:cNvPr id="48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0"/>
          <a:stretch/>
        </p:blipFill>
        <p:spPr>
          <a:xfrm>
            <a:off x="175400" y="2882538"/>
            <a:ext cx="3153105" cy="3552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4911" y="5089373"/>
            <a:ext cx="2514600" cy="587441"/>
          </a:xfrm>
          <a:prstGeom prst="rect">
            <a:avLst/>
          </a:prstGeom>
          <a:solidFill>
            <a:srgbClr val="88CCC1"/>
          </a:solidFill>
          <a:ln w="28575">
            <a:solidFill>
              <a:srgbClr val="009384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400" b="1" dirty="0"/>
              <a:t>2a + 2b = 2(</a:t>
            </a:r>
            <a:r>
              <a:rPr lang="en-GB" sz="2400" b="1" dirty="0" err="1"/>
              <a:t>a+b</a:t>
            </a:r>
            <a:r>
              <a:rPr lang="en-GB" sz="2400" b="1" dirty="0"/>
              <a:t>)</a:t>
            </a:r>
            <a:endParaRPr lang="en-GB" sz="2400" b="1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1775">
            <a:off x="5831833" y="6979561"/>
            <a:ext cx="2422796" cy="1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C 0.12014 4.07407E-6 0.21858 -0.07431 0.21858 -0.16436 C 0.21858 -0.25487 0.12014 -0.32732 -2.5E-6 -0.32732 C -0.11996 -0.32732 -0.21718 -0.25487 -0.21718 -0.16436 C -0.21718 -0.07431 -0.11996 4.07407E-6 -2.5E-6 4.07407E-6 Z " pathEditMode="relative" rAng="0" ptsTypes="AAAAA">
                                      <p:cBhvr>
                                        <p:cTn id="14" dur="325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0" name="Rectangle 49"/>
          <p:cNvSpPr/>
          <p:nvPr/>
        </p:nvSpPr>
        <p:spPr>
          <a:xfrm>
            <a:off x="749898" y="1923284"/>
            <a:ext cx="7638452" cy="42060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406772"/>
            <a:ext cx="7632700" cy="422405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How many different formulae can you write for these shapes?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503" y="697112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Algebra </a:t>
            </a:r>
            <a:r>
              <a:rPr lang="en-GB" sz="4000" b="1" dirty="0" err="1">
                <a:solidFill>
                  <a:schemeClr val="bg1"/>
                </a:solidFill>
                <a:latin typeface="Twinkl" pitchFamily="50" charset="0"/>
              </a:rPr>
              <a:t>Cadabra</a:t>
            </a:r>
            <a:endParaRPr lang="en-GB" sz="4000" b="1" dirty="0">
              <a:solidFill>
                <a:schemeClr val="bg1"/>
              </a:solidFill>
              <a:latin typeface="Twinkl" pitchFamily="50" charset="0"/>
            </a:endParaRPr>
          </a:p>
        </p:txBody>
      </p:sp>
      <p:pic>
        <p:nvPicPr>
          <p:cNvPr id="48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DBC6D52-655B-4641-B003-59C72BF7CEF5}"/>
              </a:ext>
            </a:extLst>
          </p:cNvPr>
          <p:cNvGrpSpPr/>
          <p:nvPr/>
        </p:nvGrpSpPr>
        <p:grpSpPr>
          <a:xfrm>
            <a:off x="1042564" y="2632416"/>
            <a:ext cx="4070989" cy="4062185"/>
            <a:chOff x="1885948" y="2138199"/>
            <a:chExt cx="4070989" cy="406218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A961ADC6-B448-46BE-B656-782404DB5C1C}"/>
                </a:ext>
              </a:extLst>
            </p:cNvPr>
            <p:cNvSpPr/>
            <p:nvPr/>
          </p:nvSpPr>
          <p:spPr>
            <a:xfrm>
              <a:off x="2705098" y="2944081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CDEE6018-859C-4275-9DC6-BBD445951131}"/>
                </a:ext>
              </a:extLst>
            </p:cNvPr>
            <p:cNvGrpSpPr/>
            <p:nvPr/>
          </p:nvGrpSpPr>
          <p:grpSpPr>
            <a:xfrm>
              <a:off x="2702882" y="2946002"/>
              <a:ext cx="1619250" cy="1619250"/>
              <a:chOff x="4591052" y="2390775"/>
              <a:chExt cx="1619250" cy="1619250"/>
            </a:xfrm>
          </p:grpSpPr>
          <p:sp>
            <p:nvSpPr>
              <p:cNvPr id="71" name="Partial Circle 9">
                <a:extLst>
                  <a:ext uri="{FF2B5EF4-FFF2-40B4-BE49-F238E27FC236}">
                    <a16:creationId xmlns:a16="http://schemas.microsoft.com/office/drawing/2014/main" xmlns="" id="{81501AF1-1970-450B-B82B-B470CE8AAB0F}"/>
                  </a:ext>
                </a:extLst>
              </p:cNvPr>
              <p:cNvSpPr/>
              <p:nvPr/>
            </p:nvSpPr>
            <p:spPr>
              <a:xfrm flipH="1">
                <a:off x="4591052" y="2390775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E4F6D7B3-1736-4529-92BA-9C760931BA66}"/>
                  </a:ext>
                </a:extLst>
              </p:cNvPr>
              <p:cNvSpPr/>
              <p:nvPr/>
            </p:nvSpPr>
            <p:spPr>
              <a:xfrm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C54F9B6F-C025-4B2B-80E6-70A80741960E}"/>
                </a:ext>
              </a:extLst>
            </p:cNvPr>
            <p:cNvSpPr/>
            <p:nvPr/>
          </p:nvSpPr>
          <p:spPr>
            <a:xfrm>
              <a:off x="3514723" y="3760530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D8B07E6-DBA2-4F68-BE41-812993430B19}"/>
                </a:ext>
              </a:extLst>
            </p:cNvPr>
            <p:cNvGrpSpPr/>
            <p:nvPr/>
          </p:nvGrpSpPr>
          <p:grpSpPr>
            <a:xfrm flipH="1" flipV="1">
              <a:off x="1885948" y="2138199"/>
              <a:ext cx="1619250" cy="1619250"/>
              <a:chOff x="4591052" y="2382308"/>
              <a:chExt cx="1619250" cy="1619250"/>
            </a:xfrm>
          </p:grpSpPr>
          <p:sp>
            <p:nvSpPr>
              <p:cNvPr id="69" name="Partial Circle 14">
                <a:extLst>
                  <a:ext uri="{FF2B5EF4-FFF2-40B4-BE49-F238E27FC236}">
                    <a16:creationId xmlns:a16="http://schemas.microsoft.com/office/drawing/2014/main" xmlns="" id="{FF6F16DC-7222-47B9-AA65-C322F45130C5}"/>
                  </a:ext>
                </a:extLst>
              </p:cNvPr>
              <p:cNvSpPr/>
              <p:nvPr/>
            </p:nvSpPr>
            <p:spPr>
              <a:xfrm flipH="1">
                <a:off x="4591052" y="2382308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29BDD291-3518-467D-A2A8-7FBF76F302B5}"/>
                  </a:ext>
                </a:extLst>
              </p:cNvPr>
              <p:cNvSpPr/>
              <p:nvPr/>
            </p:nvSpPr>
            <p:spPr>
              <a:xfrm rot="10800000"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99896BF6-89B5-4CBE-BB4F-BD4662591ED0}"/>
                </a:ext>
              </a:extLst>
            </p:cNvPr>
            <p:cNvGrpSpPr/>
            <p:nvPr/>
          </p:nvGrpSpPr>
          <p:grpSpPr>
            <a:xfrm>
              <a:off x="3510290" y="3761386"/>
              <a:ext cx="1619250" cy="1619250"/>
              <a:chOff x="4591052" y="2390775"/>
              <a:chExt cx="1619250" cy="1619250"/>
            </a:xfrm>
          </p:grpSpPr>
          <p:sp>
            <p:nvSpPr>
              <p:cNvPr id="67" name="Partial Circle 18">
                <a:extLst>
                  <a:ext uri="{FF2B5EF4-FFF2-40B4-BE49-F238E27FC236}">
                    <a16:creationId xmlns:a16="http://schemas.microsoft.com/office/drawing/2014/main" xmlns="" id="{E5D06587-6D97-4F58-9257-A83D3AEEF8DA}"/>
                  </a:ext>
                </a:extLst>
              </p:cNvPr>
              <p:cNvSpPr/>
              <p:nvPr/>
            </p:nvSpPr>
            <p:spPr>
              <a:xfrm flipH="1">
                <a:off x="4591052" y="2390775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FE1A9382-8571-4F94-B4DC-A9292C184D9F}"/>
                  </a:ext>
                </a:extLst>
              </p:cNvPr>
              <p:cNvSpPr/>
              <p:nvPr/>
            </p:nvSpPr>
            <p:spPr>
              <a:xfrm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EAFE4BC4-F564-4A2A-9EE8-4023CA6BAF28}"/>
                </a:ext>
              </a:extLst>
            </p:cNvPr>
            <p:cNvSpPr/>
            <p:nvPr/>
          </p:nvSpPr>
          <p:spPr>
            <a:xfrm>
              <a:off x="4321656" y="4577726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A600AB05-FF5D-48C3-A5E6-ECC5E7837F45}"/>
                </a:ext>
              </a:extLst>
            </p:cNvPr>
            <p:cNvGrpSpPr/>
            <p:nvPr/>
          </p:nvGrpSpPr>
          <p:grpSpPr>
            <a:xfrm flipH="1" flipV="1">
              <a:off x="2692159" y="2948656"/>
              <a:ext cx="1627717" cy="1619250"/>
              <a:chOff x="4582585" y="2399242"/>
              <a:chExt cx="1627717" cy="1619250"/>
            </a:xfrm>
          </p:grpSpPr>
          <p:sp>
            <p:nvSpPr>
              <p:cNvPr id="65" name="Partial Circle 34">
                <a:extLst>
                  <a:ext uri="{FF2B5EF4-FFF2-40B4-BE49-F238E27FC236}">
                    <a16:creationId xmlns:a16="http://schemas.microsoft.com/office/drawing/2014/main" xmlns="" id="{05277D08-010C-42EC-B101-B84100E14652}"/>
                  </a:ext>
                </a:extLst>
              </p:cNvPr>
              <p:cNvSpPr/>
              <p:nvPr/>
            </p:nvSpPr>
            <p:spPr>
              <a:xfrm flipH="1">
                <a:off x="4582585" y="2399242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AF12E6D7-59B4-4849-8992-4F18D9C180C6}"/>
                  </a:ext>
                </a:extLst>
              </p:cNvPr>
              <p:cNvSpPr/>
              <p:nvPr/>
            </p:nvSpPr>
            <p:spPr>
              <a:xfrm rot="10800000"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EA51D56A-B585-4A81-94B2-369103DA3191}"/>
                </a:ext>
              </a:extLst>
            </p:cNvPr>
            <p:cNvGrpSpPr/>
            <p:nvPr/>
          </p:nvGrpSpPr>
          <p:grpSpPr>
            <a:xfrm flipH="1" flipV="1">
              <a:off x="3501784" y="3769755"/>
              <a:ext cx="1627717" cy="1619250"/>
              <a:chOff x="4582585" y="2390775"/>
              <a:chExt cx="1627717" cy="1619250"/>
            </a:xfrm>
          </p:grpSpPr>
          <p:sp>
            <p:nvSpPr>
              <p:cNvPr id="63" name="Partial Circle 37">
                <a:extLst>
                  <a:ext uri="{FF2B5EF4-FFF2-40B4-BE49-F238E27FC236}">
                    <a16:creationId xmlns:a16="http://schemas.microsoft.com/office/drawing/2014/main" xmlns="" id="{62D5B1FC-B094-4EEC-9FDF-5AE27A829C17}"/>
                  </a:ext>
                </a:extLst>
              </p:cNvPr>
              <p:cNvSpPr/>
              <p:nvPr/>
            </p:nvSpPr>
            <p:spPr>
              <a:xfrm flipH="1">
                <a:off x="4582585" y="2390775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66A7EEB6-4F61-4F3C-AE88-D0F1E64AF467}"/>
                  </a:ext>
                </a:extLst>
              </p:cNvPr>
              <p:cNvSpPr/>
              <p:nvPr/>
            </p:nvSpPr>
            <p:spPr>
              <a:xfrm rot="10800000"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57BFC3B6-C9D9-47CF-9BAF-D8153CC8337D}"/>
                </a:ext>
              </a:extLst>
            </p:cNvPr>
            <p:cNvGrpSpPr/>
            <p:nvPr/>
          </p:nvGrpSpPr>
          <p:grpSpPr>
            <a:xfrm>
              <a:off x="4329220" y="4581134"/>
              <a:ext cx="1627717" cy="1619250"/>
              <a:chOff x="4582585" y="2390775"/>
              <a:chExt cx="1627717" cy="1619250"/>
            </a:xfrm>
          </p:grpSpPr>
          <p:sp>
            <p:nvSpPr>
              <p:cNvPr id="61" name="Partial Circle 40">
                <a:extLst>
                  <a:ext uri="{FF2B5EF4-FFF2-40B4-BE49-F238E27FC236}">
                    <a16:creationId xmlns:a16="http://schemas.microsoft.com/office/drawing/2014/main" xmlns="" id="{006A71B2-0B22-49C5-B84F-06BADA10F7EA}"/>
                  </a:ext>
                </a:extLst>
              </p:cNvPr>
              <p:cNvSpPr/>
              <p:nvPr/>
            </p:nvSpPr>
            <p:spPr>
              <a:xfrm flipH="1">
                <a:off x="4582585" y="2390775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B3FE5410-58C4-4D51-9388-07D1B6F2C3DC}"/>
                  </a:ext>
                </a:extLst>
              </p:cNvPr>
              <p:cNvSpPr/>
              <p:nvPr/>
            </p:nvSpPr>
            <p:spPr>
              <a:xfrm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5558ABE-36FD-47D6-81AD-BDC6C1DFAFE6}"/>
              </a:ext>
            </a:extLst>
          </p:cNvPr>
          <p:cNvGrpSpPr/>
          <p:nvPr/>
        </p:nvGrpSpPr>
        <p:grpSpPr>
          <a:xfrm>
            <a:off x="4851253" y="1452472"/>
            <a:ext cx="3248747" cy="3233012"/>
            <a:chOff x="4930563" y="1245285"/>
            <a:chExt cx="3248747" cy="3233012"/>
          </a:xfrm>
        </p:grpSpPr>
        <p:sp>
          <p:nvSpPr>
            <p:cNvPr id="74" name="Partial Circle 22">
              <a:extLst>
                <a:ext uri="{FF2B5EF4-FFF2-40B4-BE49-F238E27FC236}">
                  <a16:creationId xmlns:a16="http://schemas.microsoft.com/office/drawing/2014/main" xmlns="" id="{AEB6D110-8042-4143-BCD3-E867CCFE0FE4}"/>
                </a:ext>
              </a:extLst>
            </p:cNvPr>
            <p:cNvSpPr/>
            <p:nvPr/>
          </p:nvSpPr>
          <p:spPr>
            <a:xfrm flipH="1" flipV="1">
              <a:off x="6560060" y="1245285"/>
              <a:ext cx="1619250" cy="161925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1A456189-0A99-468F-B915-7FCB3BFDD12D}"/>
                </a:ext>
              </a:extLst>
            </p:cNvPr>
            <p:cNvSpPr/>
            <p:nvPr/>
          </p:nvSpPr>
          <p:spPr>
            <a:xfrm rot="10800000" flipV="1">
              <a:off x="7332604" y="2046443"/>
              <a:ext cx="8467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dirty="0">
                  <a:latin typeface="Twinkl" pitchFamily="50" charset="0"/>
                </a:rPr>
                <a:t>area b</a:t>
              </a:r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BDC2C2CE-583F-473A-985E-7A4D0D533C27}"/>
                </a:ext>
              </a:extLst>
            </p:cNvPr>
            <p:cNvSpPr/>
            <p:nvPr/>
          </p:nvSpPr>
          <p:spPr>
            <a:xfrm>
              <a:off x="6561118" y="206013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FC83E1BF-67DC-48EC-8CAE-95AFFB8F632A}"/>
                </a:ext>
              </a:extLst>
            </p:cNvPr>
            <p:cNvGrpSpPr/>
            <p:nvPr/>
          </p:nvGrpSpPr>
          <p:grpSpPr>
            <a:xfrm flipV="1">
              <a:off x="6560060" y="2050970"/>
              <a:ext cx="1619250" cy="1619250"/>
              <a:chOff x="4591052" y="2390775"/>
              <a:chExt cx="1619250" cy="1619250"/>
            </a:xfrm>
          </p:grpSpPr>
          <p:sp>
            <p:nvSpPr>
              <p:cNvPr id="89" name="Partial Circle 43">
                <a:extLst>
                  <a:ext uri="{FF2B5EF4-FFF2-40B4-BE49-F238E27FC236}">
                    <a16:creationId xmlns:a16="http://schemas.microsoft.com/office/drawing/2014/main" xmlns="" id="{DFEB44F9-C4C8-41C6-91BE-4CAABF817E46}"/>
                  </a:ext>
                </a:extLst>
              </p:cNvPr>
              <p:cNvSpPr/>
              <p:nvPr/>
            </p:nvSpPr>
            <p:spPr>
              <a:xfrm flipH="1">
                <a:off x="4591052" y="2390775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A32C389A-EA35-463E-B4ED-9C97930F3825}"/>
                  </a:ext>
                </a:extLst>
              </p:cNvPr>
              <p:cNvSpPr/>
              <p:nvPr/>
            </p:nvSpPr>
            <p:spPr>
              <a:xfrm rot="10800000"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0E1A4A99-8790-4929-8997-714C68DC3DDA}"/>
                </a:ext>
              </a:extLst>
            </p:cNvPr>
            <p:cNvGrpSpPr/>
            <p:nvPr/>
          </p:nvGrpSpPr>
          <p:grpSpPr>
            <a:xfrm flipV="1">
              <a:off x="6560060" y="2852128"/>
              <a:ext cx="1619250" cy="1619250"/>
              <a:chOff x="4591052" y="2399242"/>
              <a:chExt cx="1619250" cy="1619250"/>
            </a:xfrm>
          </p:grpSpPr>
          <p:sp>
            <p:nvSpPr>
              <p:cNvPr id="87" name="Partial Circle 46">
                <a:extLst>
                  <a:ext uri="{FF2B5EF4-FFF2-40B4-BE49-F238E27FC236}">
                    <a16:creationId xmlns:a16="http://schemas.microsoft.com/office/drawing/2014/main" xmlns="" id="{83D3C95C-3A66-4C41-9E43-BC719DE5748D}"/>
                  </a:ext>
                </a:extLst>
              </p:cNvPr>
              <p:cNvSpPr/>
              <p:nvPr/>
            </p:nvSpPr>
            <p:spPr>
              <a:xfrm flipH="1">
                <a:off x="4591052" y="2399242"/>
                <a:ext cx="1619250" cy="161925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B85892"/>
              </a:solidFill>
              <a:ln w="19050">
                <a:solidFill>
                  <a:srgbClr val="863C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D045CD3C-1D1F-472D-92FE-AAE0D060A550}"/>
                  </a:ext>
                </a:extLst>
              </p:cNvPr>
              <p:cNvSpPr/>
              <p:nvPr/>
            </p:nvSpPr>
            <p:spPr>
              <a:xfrm rot="10800000">
                <a:off x="5363596" y="2831068"/>
                <a:ext cx="846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dirty="0">
                    <a:latin typeface="Twinkl" pitchFamily="50" charset="0"/>
                  </a:rPr>
                  <a:t>area b</a:t>
                </a:r>
                <a:endParaRPr lang="en-US" dirty="0"/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C1E3C449-BE72-4FDB-A5A8-6421B4F79B3D}"/>
                </a:ext>
              </a:extLst>
            </p:cNvPr>
            <p:cNvSpPr/>
            <p:nvPr/>
          </p:nvSpPr>
          <p:spPr>
            <a:xfrm>
              <a:off x="5750435" y="206013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8D35688B-187E-4B0B-A15F-334DF4B0210D}"/>
                </a:ext>
              </a:extLst>
            </p:cNvPr>
            <p:cNvSpPr/>
            <p:nvPr/>
          </p:nvSpPr>
          <p:spPr>
            <a:xfrm>
              <a:off x="4930563" y="206013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6AF10E28-5E78-4470-99E6-0398C31DCAF9}"/>
                </a:ext>
              </a:extLst>
            </p:cNvPr>
            <p:cNvSpPr/>
            <p:nvPr/>
          </p:nvSpPr>
          <p:spPr>
            <a:xfrm>
              <a:off x="6561118" y="286059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2D4FFC97-4C06-4537-9CD0-3F7857B952A2}"/>
                </a:ext>
              </a:extLst>
            </p:cNvPr>
            <p:cNvSpPr/>
            <p:nvPr/>
          </p:nvSpPr>
          <p:spPr>
            <a:xfrm>
              <a:off x="5750435" y="286059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DDD256E4-7A2B-40C3-8DB7-DBBD8CE6A382}"/>
                </a:ext>
              </a:extLst>
            </p:cNvPr>
            <p:cNvSpPr/>
            <p:nvPr/>
          </p:nvSpPr>
          <p:spPr>
            <a:xfrm>
              <a:off x="4930563" y="2860595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4ADB2E37-6D08-4B55-8FB3-D601A6345FC7}"/>
                </a:ext>
              </a:extLst>
            </p:cNvPr>
            <p:cNvSpPr/>
            <p:nvPr/>
          </p:nvSpPr>
          <p:spPr>
            <a:xfrm>
              <a:off x="6561118" y="3668672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15E2268B-C76E-494D-BFD9-3833C6F26161}"/>
                </a:ext>
              </a:extLst>
            </p:cNvPr>
            <p:cNvSpPr/>
            <p:nvPr/>
          </p:nvSpPr>
          <p:spPr>
            <a:xfrm>
              <a:off x="5750435" y="3668672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DDC5DC47-717C-4F91-8FEE-DB8AFA223B2D}"/>
                </a:ext>
              </a:extLst>
            </p:cNvPr>
            <p:cNvSpPr/>
            <p:nvPr/>
          </p:nvSpPr>
          <p:spPr>
            <a:xfrm>
              <a:off x="4930563" y="3668672"/>
              <a:ext cx="809625" cy="809625"/>
            </a:xfrm>
            <a:prstGeom prst="rect">
              <a:avLst/>
            </a:prstGeom>
            <a:solidFill>
              <a:srgbClr val="B85892"/>
            </a:solidFill>
            <a:ln w="19050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area a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5826">
            <a:off x="-2236332" y="2075327"/>
            <a:ext cx="2422796" cy="1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6 1.85185E-6 L 1.22552 -0.00394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67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8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use simple formulae for calculating the area and perimeter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of shapes.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write algebraic expressions using standard notation.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solve a formula substituting in known variables.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recognise and use formulae in geometry.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use simple formulae for calculating the area and perimeter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of shapes.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write algebraic expressions using standard notation.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solve a formula substituting in known variables.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recognise and use formulae in geometry.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749898" y="1960805"/>
            <a:ext cx="7638452" cy="42113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332656"/>
            <a:ext cx="7632700" cy="495108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Formulae are all around us in our everyday lives.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4759" y="697112"/>
            <a:ext cx="559448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Formulae All Around Us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62967" y="2111612"/>
            <a:ext cx="4998626" cy="1008000"/>
            <a:chOff x="1658217" y="2111612"/>
            <a:chExt cx="4998626" cy="1008000"/>
          </a:xfrm>
        </p:grpSpPr>
        <p:sp>
          <p:nvSpPr>
            <p:cNvPr id="2" name="Rectangle 1"/>
            <p:cNvSpPr/>
            <p:nvPr/>
          </p:nvSpPr>
          <p:spPr>
            <a:xfrm>
              <a:off x="1658217" y="2111612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7 days in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a week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09530" y="2111612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weeks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60843" y="2111612"/>
              <a:ext cx="1296000" cy="100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total 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days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51397" y="2120816"/>
              <a:ext cx="558133" cy="966144"/>
            </a:xfrm>
            <a:prstGeom prst="rect">
              <a:avLst/>
            </a:prstGeom>
          </p:spPr>
          <p:txBody>
            <a:bodyPr wrap="square" lIns="0" tIns="72000" rIns="0" bIns="72000" anchor="ctr">
              <a:spAutoFit/>
            </a:bodyPr>
            <a:lstStyle/>
            <a:p>
              <a:pPr algn="ctr"/>
              <a:endParaRPr lang="en-GB" sz="4000" baseline="30000" dirty="0"/>
            </a:p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2710" y="2348075"/>
              <a:ext cx="558133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60147" y="3300403"/>
            <a:ext cx="4998626" cy="1008000"/>
            <a:chOff x="1655397" y="3300403"/>
            <a:chExt cx="4998626" cy="1008000"/>
          </a:xfrm>
        </p:grpSpPr>
        <p:sp>
          <p:nvSpPr>
            <p:cNvPr id="14" name="Rectangle 13"/>
            <p:cNvSpPr/>
            <p:nvPr/>
          </p:nvSpPr>
          <p:spPr>
            <a:xfrm>
              <a:off x="1655397" y="3300403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60 minutes in an hour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06710" y="3300403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hours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58023" y="3300403"/>
              <a:ext cx="1296000" cy="100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total 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minutes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48577" y="3316858"/>
              <a:ext cx="558133" cy="96614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4000" baseline="30000" dirty="0"/>
            </a:p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99890" y="3536866"/>
              <a:ext cx="558133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57327" y="4497534"/>
            <a:ext cx="4998626" cy="1008000"/>
            <a:chOff x="1652577" y="4497534"/>
            <a:chExt cx="4998626" cy="1008000"/>
          </a:xfrm>
        </p:grpSpPr>
        <p:sp>
          <p:nvSpPr>
            <p:cNvPr id="19" name="Rectangle 18"/>
            <p:cNvSpPr/>
            <p:nvPr/>
          </p:nvSpPr>
          <p:spPr>
            <a:xfrm>
              <a:off x="1652577" y="4497534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1000ml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in a litre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03890" y="4497534"/>
              <a:ext cx="1296000" cy="100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litres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55203" y="4497534"/>
              <a:ext cx="1296000" cy="100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total number 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of ml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45757" y="4521367"/>
              <a:ext cx="558133" cy="96614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4000" baseline="30000" dirty="0"/>
            </a:p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97070" y="4733997"/>
              <a:ext cx="558133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=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58" y="2107606"/>
            <a:ext cx="1101566" cy="105033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49896" y="5677066"/>
            <a:ext cx="7638453" cy="495108"/>
          </a:xfrm>
          <a:prstGeom prst="rect">
            <a:avLst/>
          </a:prstGeom>
          <a:solidFill>
            <a:srgbClr val="B85892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Can you think of other examples of common formulae?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92" y="3274210"/>
            <a:ext cx="1043135" cy="1041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58" y="4552801"/>
            <a:ext cx="1236042" cy="9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4" name="Rectangle 53"/>
          <p:cNvSpPr/>
          <p:nvPr/>
        </p:nvSpPr>
        <p:spPr>
          <a:xfrm>
            <a:off x="749898" y="1960805"/>
            <a:ext cx="7638452" cy="41685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389181"/>
            <a:ext cx="7632700" cy="495108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Formulae are used to calculate the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dimensions of rectangles.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5280" y="697112"/>
            <a:ext cx="46134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Rectangle Formulae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603587" y="1967977"/>
            <a:ext cx="3549767" cy="863552"/>
            <a:chOff x="4832187" y="2508282"/>
            <a:chExt cx="3549767" cy="863552"/>
          </a:xfrm>
        </p:grpSpPr>
        <p:sp>
          <p:nvSpPr>
            <p:cNvPr id="6" name="Rectangle 5"/>
            <p:cNvSpPr/>
            <p:nvPr/>
          </p:nvSpPr>
          <p:spPr>
            <a:xfrm>
              <a:off x="4832187" y="2645012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4534" y="2645011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09954" y="2645011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21121" y="2508282"/>
              <a:ext cx="292213" cy="86355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3500" baseline="30000" dirty="0"/>
            </a:p>
            <a:p>
              <a:pPr algn="ctr"/>
              <a:r>
                <a:rPr lang="en-GB" sz="3500" baseline="30000" dirty="0"/>
                <a:t>×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99608" y="2693009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03587" y="3452268"/>
            <a:ext cx="3549767" cy="612001"/>
            <a:chOff x="4832187" y="3627623"/>
            <a:chExt cx="3549767" cy="612001"/>
          </a:xfrm>
        </p:grpSpPr>
        <p:sp>
          <p:nvSpPr>
            <p:cNvPr id="13" name="Rectangle 12"/>
            <p:cNvSpPr/>
            <p:nvPr/>
          </p:nvSpPr>
          <p:spPr>
            <a:xfrm>
              <a:off x="4832187" y="3627624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14534" y="3627623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09954" y="3627623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21121" y="3671757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99608" y="3675621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03587" y="4836779"/>
            <a:ext cx="3549767" cy="612001"/>
            <a:chOff x="4832187" y="4610233"/>
            <a:chExt cx="3549767" cy="612001"/>
          </a:xfrm>
        </p:grpSpPr>
        <p:sp>
          <p:nvSpPr>
            <p:cNvPr id="18" name="Rectangle 17"/>
            <p:cNvSpPr/>
            <p:nvPr/>
          </p:nvSpPr>
          <p:spPr>
            <a:xfrm>
              <a:off x="4832187" y="4610234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14534" y="4610233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09954" y="4610233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21121" y="4654367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99608" y="4658231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36538" y="3145633"/>
            <a:ext cx="2000540" cy="2858725"/>
            <a:chOff x="2571459" y="3145633"/>
            <a:chExt cx="2000540" cy="28587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92765" y="4025123"/>
              <a:ext cx="2430256" cy="1528213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150725" y="3512768"/>
              <a:ext cx="131433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968087" y="3612489"/>
              <a:ext cx="0" cy="23533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355080" y="3145633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width</a:t>
              </a:r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2329849" y="4577952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length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0248" y="1932831"/>
            <a:ext cx="1936257" cy="1875070"/>
            <a:chOff x="637518" y="2001341"/>
            <a:chExt cx="1936257" cy="1875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934" y="2452954"/>
              <a:ext cx="1424841" cy="1423457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1204186" y="2360670"/>
              <a:ext cx="131433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042989" y="2452954"/>
              <a:ext cx="0" cy="142345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408541" y="2001341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width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395908" y="2989451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length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65961" y="5455682"/>
            <a:ext cx="1411945" cy="658819"/>
            <a:chOff x="4970162" y="5613450"/>
            <a:chExt cx="1411945" cy="658819"/>
          </a:xfrm>
        </p:grpSpPr>
        <p:sp>
          <p:nvSpPr>
            <p:cNvPr id="38" name="Rectangle 37"/>
            <p:cNvSpPr/>
            <p:nvPr/>
          </p:nvSpPr>
          <p:spPr>
            <a:xfrm>
              <a:off x="4970162" y="5658627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= l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109713" y="5613450"/>
              <a:ext cx="519428" cy="658819"/>
              <a:chOff x="6239468" y="3127108"/>
              <a:chExt cx="519428" cy="65881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a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w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6369366" y="3457711"/>
                <a:ext cx="252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/>
          <p:cNvSpPr/>
          <p:nvPr/>
        </p:nvSpPr>
        <p:spPr>
          <a:xfrm>
            <a:off x="5665961" y="2725638"/>
            <a:ext cx="1411945" cy="60707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000" dirty="0" err="1">
                <a:solidFill>
                  <a:srgbClr val="1C1C1C"/>
                </a:solidFill>
                <a:latin typeface="Twinkl" pitchFamily="50" charset="0"/>
              </a:rPr>
              <a:t>lw</a:t>
            </a:r>
            <a:r>
              <a:rPr lang="en-GB" sz="3000" dirty="0">
                <a:solidFill>
                  <a:srgbClr val="1C1C1C"/>
                </a:solidFill>
                <a:latin typeface="Twinkl" pitchFamily="50" charset="0"/>
              </a:rPr>
              <a:t> = a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672498" y="4074221"/>
            <a:ext cx="1411945" cy="658819"/>
            <a:chOff x="4970162" y="5613450"/>
            <a:chExt cx="1411945" cy="658819"/>
          </a:xfrm>
        </p:grpSpPr>
        <p:sp>
          <p:nvSpPr>
            <p:cNvPr id="45" name="Rectangle 44"/>
            <p:cNvSpPr/>
            <p:nvPr/>
          </p:nvSpPr>
          <p:spPr>
            <a:xfrm>
              <a:off x="4970162" y="5658627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w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092779" y="5613450"/>
              <a:ext cx="519428" cy="658819"/>
              <a:chOff x="6222534" y="3127108"/>
              <a:chExt cx="519428" cy="658819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6222534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a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343965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l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6369366" y="3440777"/>
                <a:ext cx="21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 49"/>
          <p:cNvSpPr/>
          <p:nvPr/>
        </p:nvSpPr>
        <p:spPr>
          <a:xfrm>
            <a:off x="1501902" y="2831529"/>
            <a:ext cx="90562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area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220159" y="4577951"/>
            <a:ext cx="90562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16076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1" name="Rectangle 50"/>
          <p:cNvSpPr/>
          <p:nvPr/>
        </p:nvSpPr>
        <p:spPr>
          <a:xfrm>
            <a:off x="749898" y="2253698"/>
            <a:ext cx="7638452" cy="40195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xmlns="" id="{A62B10F5-B784-4617-8827-93988FD3E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885908"/>
              </p:ext>
            </p:extLst>
          </p:nvPr>
        </p:nvGraphicFramePr>
        <p:xfrm>
          <a:off x="4724399" y="3025064"/>
          <a:ext cx="3486150" cy="213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xmlns="" val="34850580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216136960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487741295"/>
                    </a:ext>
                  </a:extLst>
                </a:gridCol>
              </a:tblGrid>
              <a:tr h="56043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167850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6cm</a:t>
                      </a:r>
                      <a:r>
                        <a:rPr kumimoji="0" lang="en-GB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winkl" pitchFamily="50" charset="0"/>
                          <a:ea typeface="+mn-ea"/>
                          <a:cs typeface="+mn-cs"/>
                        </a:rPr>
                        <a:t>2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12714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98m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407865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32cm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16cm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512cm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</a:t>
                      </a:r>
                      <a:endParaRPr lang="en-GB" sz="1800" dirty="0">
                        <a:solidFill>
                          <a:schemeClr val="tx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354227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389698"/>
            <a:ext cx="7632700" cy="772107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Use the formulae to calculate the unknown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dimensions of these rectangles.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7618" y="697112"/>
            <a:ext cx="510877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Rectangle Dimensions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7100" y="2277433"/>
            <a:ext cx="3549767" cy="863552"/>
            <a:chOff x="755650" y="2277433"/>
            <a:chExt cx="3549767" cy="863552"/>
          </a:xfrm>
        </p:grpSpPr>
        <p:sp>
          <p:nvSpPr>
            <p:cNvPr id="17" name="Rectangle 16"/>
            <p:cNvSpPr/>
            <p:nvPr/>
          </p:nvSpPr>
          <p:spPr>
            <a:xfrm>
              <a:off x="755650" y="2402595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37997" y="2402594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33417" y="2402594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44584" y="2277433"/>
              <a:ext cx="292213" cy="86355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3500" baseline="30000" dirty="0"/>
            </a:p>
            <a:p>
              <a:pPr algn="ctr"/>
              <a:r>
                <a:rPr lang="en-GB" sz="3500" baseline="30000" dirty="0"/>
                <a:t>×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23071" y="2450592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7100" y="3732339"/>
            <a:ext cx="3549767" cy="612001"/>
            <a:chOff x="755650" y="3732339"/>
            <a:chExt cx="3549767" cy="612001"/>
          </a:xfrm>
        </p:grpSpPr>
        <p:sp>
          <p:nvSpPr>
            <p:cNvPr id="22" name="Rectangle 21"/>
            <p:cNvSpPr/>
            <p:nvPr/>
          </p:nvSpPr>
          <p:spPr>
            <a:xfrm>
              <a:off x="755650" y="3732340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37997" y="3732339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33417" y="3732339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44584" y="3776473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23071" y="3780337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7100" y="5076207"/>
            <a:ext cx="3549767" cy="612001"/>
            <a:chOff x="755650" y="5076207"/>
            <a:chExt cx="3549767" cy="612001"/>
          </a:xfrm>
        </p:grpSpPr>
        <p:sp>
          <p:nvSpPr>
            <p:cNvPr id="27" name="Rectangle 26"/>
            <p:cNvSpPr/>
            <p:nvPr/>
          </p:nvSpPr>
          <p:spPr>
            <a:xfrm>
              <a:off x="755650" y="5076208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37997" y="5076207"/>
              <a:ext cx="972000" cy="612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width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33417" y="5076207"/>
              <a:ext cx="972000" cy="612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44584" y="5120341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23071" y="5124205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989474" y="2997606"/>
            <a:ext cx="1411945" cy="60707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000" dirty="0" err="1">
                <a:solidFill>
                  <a:srgbClr val="1C1C1C"/>
                </a:solidFill>
                <a:latin typeface="Twinkl" pitchFamily="50" charset="0"/>
              </a:rPr>
              <a:t>lw</a:t>
            </a:r>
            <a:r>
              <a:rPr lang="en-GB" sz="3000" dirty="0">
                <a:solidFill>
                  <a:srgbClr val="1C1C1C"/>
                </a:solidFill>
                <a:latin typeface="Twinkl" pitchFamily="50" charset="0"/>
              </a:rPr>
              <a:t> = 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1786" y="4280554"/>
            <a:ext cx="1411945" cy="658819"/>
            <a:chOff x="1740336" y="4280554"/>
            <a:chExt cx="1411945" cy="658819"/>
          </a:xfrm>
        </p:grpSpPr>
        <p:sp>
          <p:nvSpPr>
            <p:cNvPr id="33" name="Rectangle 32"/>
            <p:cNvSpPr/>
            <p:nvPr/>
          </p:nvSpPr>
          <p:spPr>
            <a:xfrm>
              <a:off x="1740336" y="4325731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w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985370" y="4280554"/>
              <a:ext cx="276068" cy="658819"/>
              <a:chOff x="6344951" y="3127108"/>
              <a:chExt cx="276068" cy="65881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345788" y="3127108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a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344951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l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6392561" y="3449244"/>
                <a:ext cx="1852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/>
          <p:cNvGrpSpPr/>
          <p:nvPr/>
        </p:nvGrpSpPr>
        <p:grpSpPr>
          <a:xfrm>
            <a:off x="1988275" y="5620975"/>
            <a:ext cx="1411945" cy="658819"/>
            <a:chOff x="1816825" y="5620975"/>
            <a:chExt cx="1411945" cy="658819"/>
          </a:xfrm>
        </p:grpSpPr>
        <p:sp>
          <p:nvSpPr>
            <p:cNvPr id="40" name="Rectangle 39"/>
            <p:cNvSpPr/>
            <p:nvPr/>
          </p:nvSpPr>
          <p:spPr>
            <a:xfrm>
              <a:off x="1816825" y="5666152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l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133577" y="5620975"/>
              <a:ext cx="276068" cy="658819"/>
              <a:chOff x="6344951" y="3127108"/>
              <a:chExt cx="276068" cy="65881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345788" y="3127108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a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44951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w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6362681" y="3475820"/>
                <a:ext cx="233597" cy="33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>
            <a:off x="7236381" y="3680428"/>
            <a:ext cx="751751" cy="323856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091598" y="4212990"/>
            <a:ext cx="751751" cy="323856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959793" y="4727066"/>
            <a:ext cx="751751" cy="323856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1775">
            <a:off x="5481317" y="6979561"/>
            <a:ext cx="2422796" cy="1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4.07407E-6 C 0.1533 4.07407E-6 0.25851 -0.12824 0.25851 -0.28519 C 0.25851 -0.44213 0.1533 -0.56899 0.02483 -0.56899 C -0.10381 -0.56899 -0.20798 -0.44213 -0.20798 -0.28519 C -0.20798 -0.12824 -0.10381 4.07407E-6 0.02483 4.07407E-6 Z " pathEditMode="relative" rAng="0" ptsTypes="AAAAA">
                                      <p:cBhvr>
                                        <p:cTn id="28" dur="325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844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72" name="Rectangle 71"/>
          <p:cNvSpPr/>
          <p:nvPr/>
        </p:nvSpPr>
        <p:spPr>
          <a:xfrm>
            <a:off x="749898" y="1941755"/>
            <a:ext cx="7638452" cy="432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369884"/>
            <a:ext cx="7632700" cy="495108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Formulae are used to calculate the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dimensions of triangles.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582" y="697112"/>
            <a:ext cx="429284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Triangle Formulae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932450" y="1793349"/>
            <a:ext cx="5290800" cy="1145680"/>
            <a:chOff x="3088025" y="1774299"/>
            <a:chExt cx="5290800" cy="1145680"/>
          </a:xfrm>
        </p:grpSpPr>
        <p:sp>
          <p:nvSpPr>
            <p:cNvPr id="4" name="Rectangle 3"/>
            <p:cNvSpPr/>
            <p:nvPr/>
          </p:nvSpPr>
          <p:spPr>
            <a:xfrm>
              <a:off x="3410167" y="2109589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92514" y="2109588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78825" y="2109588"/>
              <a:ext cx="900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55631" y="2259561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47233" y="2138536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88025" y="177429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28449" y="177429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28851" y="2109588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57810" y="2150524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32450" y="3230856"/>
            <a:ext cx="5300325" cy="1145680"/>
            <a:chOff x="3088025" y="3211806"/>
            <a:chExt cx="5300325" cy="1145680"/>
          </a:xfrm>
        </p:grpSpPr>
        <p:sp>
          <p:nvSpPr>
            <p:cNvPr id="14" name="Rectangle 13"/>
            <p:cNvSpPr/>
            <p:nvPr/>
          </p:nvSpPr>
          <p:spPr>
            <a:xfrm>
              <a:off x="3410167" y="3566146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92514" y="3566145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88350" y="3566145"/>
              <a:ext cx="900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55631" y="3725643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56758" y="3595093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88025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28449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38376" y="3566145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64217" y="3614143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32450" y="4658190"/>
            <a:ext cx="5290800" cy="1145680"/>
            <a:chOff x="3088025" y="4639140"/>
            <a:chExt cx="5290800" cy="1145680"/>
          </a:xfrm>
        </p:grpSpPr>
        <p:sp>
          <p:nvSpPr>
            <p:cNvPr id="25" name="Rectangle 24"/>
            <p:cNvSpPr/>
            <p:nvPr/>
          </p:nvSpPr>
          <p:spPr>
            <a:xfrm>
              <a:off x="3410167" y="4993480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92514" y="4993479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78825" y="4993479"/>
              <a:ext cx="900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55631" y="5152977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47233" y="5022427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88025" y="463914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28449" y="463914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28851" y="4993479"/>
              <a:ext cx="900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57810" y="5034415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9345" y="2148688"/>
            <a:ext cx="1948213" cy="1911704"/>
            <a:chOff x="685133" y="1977027"/>
            <a:chExt cx="1948213" cy="19117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9160" y="1977027"/>
              <a:ext cx="1444186" cy="1442784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/>
            <p:nvPr/>
          </p:nvCxnSpPr>
          <p:spPr>
            <a:xfrm>
              <a:off x="1203673" y="3537943"/>
              <a:ext cx="14201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073595" y="1979331"/>
              <a:ext cx="0" cy="144048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145551" y="2698419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area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449505" y="3466326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base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 rot="16200000">
              <a:off x="443523" y="2489831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height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45091" y="4162784"/>
            <a:ext cx="2018327" cy="1954746"/>
            <a:chOff x="1054545" y="4143734"/>
            <a:chExt cx="2018327" cy="1954746"/>
          </a:xfrm>
        </p:grpSpPr>
        <p:sp>
          <p:nvSpPr>
            <p:cNvPr id="49" name="Rectangle 48"/>
            <p:cNvSpPr/>
            <p:nvPr/>
          </p:nvSpPr>
          <p:spPr>
            <a:xfrm>
              <a:off x="2167247" y="4352549"/>
              <a:ext cx="90562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area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054545" y="4143734"/>
              <a:ext cx="1685072" cy="1954746"/>
              <a:chOff x="1054545" y="4143734"/>
              <a:chExt cx="1685072" cy="19547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545" y="4143734"/>
                <a:ext cx="1685072" cy="1465597"/>
              </a:xfrm>
              <a:prstGeom prst="rect">
                <a:avLst/>
              </a:prstGeom>
            </p:spPr>
          </p:pic>
          <p:cxnSp>
            <p:nvCxnSpPr>
              <p:cNvPr id="34" name="Straight Arrow Connector 33"/>
              <p:cNvCxnSpPr/>
              <p:nvPr/>
            </p:nvCxnSpPr>
            <p:spPr>
              <a:xfrm flipV="1">
                <a:off x="1897081" y="4294382"/>
                <a:ext cx="0" cy="12502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1054545" y="5730467"/>
                <a:ext cx="168507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1446816" y="5676075"/>
                <a:ext cx="905625" cy="422405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base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6200000">
                <a:off x="1253272" y="4861495"/>
                <a:ext cx="905625" cy="422405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height</a:t>
                </a: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H="1">
                <a:off x="2129147" y="4734390"/>
                <a:ext cx="452812" cy="3762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4805762" y="2756441"/>
            <a:ext cx="1411945" cy="658819"/>
            <a:chOff x="4961337" y="2737391"/>
            <a:chExt cx="1411945" cy="658819"/>
          </a:xfrm>
        </p:grpSpPr>
        <p:sp>
          <p:nvSpPr>
            <p:cNvPr id="52" name="Rectangle 51"/>
            <p:cNvSpPr/>
            <p:nvPr/>
          </p:nvSpPr>
          <p:spPr>
            <a:xfrm>
              <a:off x="4961337" y="2782568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a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100888" y="2737391"/>
              <a:ext cx="519428" cy="658819"/>
              <a:chOff x="6239468" y="3127108"/>
              <a:chExt cx="519428" cy="658819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 err="1"/>
                  <a:t>bh</a:t>
                </a:r>
                <a:endParaRPr lang="en-GB" sz="19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</a:t>
                </a: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4805762" y="4212561"/>
            <a:ext cx="1411945" cy="658819"/>
            <a:chOff x="4961337" y="4193511"/>
            <a:chExt cx="1411945" cy="658819"/>
          </a:xfrm>
        </p:grpSpPr>
        <p:sp>
          <p:nvSpPr>
            <p:cNvPr id="59" name="Rectangle 58"/>
            <p:cNvSpPr/>
            <p:nvPr/>
          </p:nvSpPr>
          <p:spPr>
            <a:xfrm>
              <a:off x="4961337" y="4238688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h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5100888" y="4193511"/>
              <a:ext cx="519428" cy="658819"/>
              <a:chOff x="6239468" y="3127108"/>
              <a:chExt cx="519428" cy="65881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2a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b</a:t>
                </a: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4814587" y="5632500"/>
            <a:ext cx="1411945" cy="658819"/>
            <a:chOff x="4970162" y="5613450"/>
            <a:chExt cx="1411945" cy="658819"/>
          </a:xfrm>
        </p:grpSpPr>
        <p:sp>
          <p:nvSpPr>
            <p:cNvPr id="64" name="Rectangle 63"/>
            <p:cNvSpPr/>
            <p:nvPr/>
          </p:nvSpPr>
          <p:spPr>
            <a:xfrm>
              <a:off x="4970162" y="5658627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b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5109713" y="5613450"/>
              <a:ext cx="519428" cy="658819"/>
              <a:chOff x="6239468" y="3127108"/>
              <a:chExt cx="519428" cy="65881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2a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h</a:t>
                </a: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938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80" name="Rectangle 79"/>
          <p:cNvSpPr/>
          <p:nvPr/>
        </p:nvSpPr>
        <p:spPr>
          <a:xfrm>
            <a:off x="749898" y="1941755"/>
            <a:ext cx="7638452" cy="432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A62B10F5-B784-4617-8827-93988FD3E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850745"/>
              </p:ext>
            </p:extLst>
          </p:nvPr>
        </p:nvGraphicFramePr>
        <p:xfrm>
          <a:off x="5744537" y="2887343"/>
          <a:ext cx="2504112" cy="213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704">
                  <a:extLst>
                    <a:ext uri="{9D8B030D-6E8A-4147-A177-3AD203B41FA5}">
                      <a16:colId xmlns:a16="http://schemas.microsoft.com/office/drawing/2014/main" xmlns="" val="348505801"/>
                    </a:ext>
                  </a:extLst>
                </a:gridCol>
                <a:gridCol w="834704">
                  <a:extLst>
                    <a:ext uri="{9D8B030D-6E8A-4147-A177-3AD203B41FA5}">
                      <a16:colId xmlns:a16="http://schemas.microsoft.com/office/drawing/2014/main" xmlns="" val="2161369602"/>
                    </a:ext>
                  </a:extLst>
                </a:gridCol>
                <a:gridCol w="834704">
                  <a:extLst>
                    <a:ext uri="{9D8B030D-6E8A-4147-A177-3AD203B41FA5}">
                      <a16:colId xmlns:a16="http://schemas.microsoft.com/office/drawing/2014/main" xmlns="" val="487741295"/>
                    </a:ext>
                  </a:extLst>
                </a:gridCol>
              </a:tblGrid>
              <a:tr h="56043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Height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167850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8cm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5cm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20cm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12714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120m</a:t>
                      </a:r>
                      <a:r>
                        <a:rPr lang="en-GB" sz="1600" baseline="3000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</a:t>
                      </a:r>
                      <a:endParaRPr lang="en-GB" sz="1600">
                        <a:solidFill>
                          <a:schemeClr val="tx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407865"/>
                  </a:ext>
                </a:extLst>
              </a:tr>
              <a:tr h="52450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36cm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5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21cm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378cm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Twinkl" pitchFamily="50" charset="0"/>
                        </a:rPr>
                        <a:t>2</a:t>
                      </a:r>
                      <a:endParaRPr lang="en-GB" sz="1600" dirty="0">
                        <a:solidFill>
                          <a:schemeClr val="tx1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354227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370447"/>
            <a:ext cx="7632700" cy="487414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750" dirty="0">
                <a:solidFill>
                  <a:srgbClr val="1C1C1C"/>
                </a:solidFill>
                <a:latin typeface="Twinkl" pitchFamily="50" charset="0"/>
              </a:rPr>
              <a:t>Use the formulae to calculate the unknown </a:t>
            </a:r>
            <a:r>
              <a:rPr lang="en-GB" sz="1750" b="1" dirty="0">
                <a:solidFill>
                  <a:srgbClr val="1C1C1C"/>
                </a:solidFill>
                <a:latin typeface="Twinkl" pitchFamily="50" charset="0"/>
              </a:rPr>
              <a:t>dimensions of these triangles.</a:t>
            </a:r>
            <a:endParaRPr lang="en-GB" sz="1750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918" y="697112"/>
            <a:ext cx="478817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Triangle Dimensions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612" y="1807385"/>
            <a:ext cx="4830394" cy="1145680"/>
            <a:chOff x="579130" y="1755249"/>
            <a:chExt cx="4830394" cy="1145680"/>
          </a:xfrm>
        </p:grpSpPr>
        <p:sp>
          <p:nvSpPr>
            <p:cNvPr id="35" name="Rectangle 34"/>
            <p:cNvSpPr/>
            <p:nvPr/>
          </p:nvSpPr>
          <p:spPr>
            <a:xfrm>
              <a:off x="874816" y="2109589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71438" y="2109588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81524" y="2109588"/>
              <a:ext cx="828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37729" y="2259561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68982" y="2138536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9130" y="175524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12123" y="1755249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417275" y="2109588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3859" y="2150524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612" y="3235635"/>
            <a:ext cx="4839919" cy="1145680"/>
            <a:chOff x="579130" y="3211806"/>
            <a:chExt cx="4839919" cy="1145680"/>
          </a:xfrm>
        </p:grpSpPr>
        <p:sp>
          <p:nvSpPr>
            <p:cNvPr id="43" name="Rectangle 42"/>
            <p:cNvSpPr/>
            <p:nvPr/>
          </p:nvSpPr>
          <p:spPr>
            <a:xfrm>
              <a:off x="874816" y="3566146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71438" y="3566145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91049" y="3566145"/>
              <a:ext cx="828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37729" y="3716118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278507" y="3595093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9130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2123" y="3211806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426800" y="3566145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00266" y="3614143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612" y="4652499"/>
            <a:ext cx="4830394" cy="1145680"/>
            <a:chOff x="579130" y="4658190"/>
            <a:chExt cx="4830394" cy="1145680"/>
          </a:xfrm>
        </p:grpSpPr>
        <p:sp>
          <p:nvSpPr>
            <p:cNvPr id="53" name="Rectangle 52"/>
            <p:cNvSpPr/>
            <p:nvPr/>
          </p:nvSpPr>
          <p:spPr>
            <a:xfrm>
              <a:off x="874816" y="4993480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area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071438" y="4993479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81524" y="4993479"/>
              <a:ext cx="828000" cy="540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37729" y="5143452"/>
              <a:ext cx="292213" cy="5557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4000" baseline="30000" dirty="0"/>
                <a:t>×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268982" y="5022427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79130" y="465819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(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12123" y="4658190"/>
              <a:ext cx="292213" cy="114568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6500" dirty="0">
                  <a:solidFill>
                    <a:srgbClr val="1C1C1C"/>
                  </a:solidFill>
                  <a:latin typeface="Twinkl Thin" panose="02000000000000000000" pitchFamily="2" charset="0"/>
                </a:rPr>
                <a:t>)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17275" y="4993479"/>
              <a:ext cx="828000" cy="540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height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93859" y="5034415"/>
              <a:ext cx="34979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5193" y="2789527"/>
            <a:ext cx="1411945" cy="658819"/>
            <a:chOff x="2511711" y="2737391"/>
            <a:chExt cx="1411945" cy="658819"/>
          </a:xfrm>
        </p:grpSpPr>
        <p:sp>
          <p:nvSpPr>
            <p:cNvPr id="62" name="Rectangle 61"/>
            <p:cNvSpPr/>
            <p:nvPr/>
          </p:nvSpPr>
          <p:spPr>
            <a:xfrm>
              <a:off x="2511711" y="2782568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a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651262" y="2737391"/>
              <a:ext cx="519428" cy="658819"/>
              <a:chOff x="6239468" y="3127108"/>
              <a:chExt cx="519428" cy="65881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 err="1"/>
                  <a:t>bh</a:t>
                </a:r>
                <a:endParaRPr lang="en-GB" sz="19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</a:t>
                </a: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2695193" y="4217340"/>
            <a:ext cx="1411945" cy="658819"/>
            <a:chOff x="2511711" y="4193511"/>
            <a:chExt cx="1411945" cy="658819"/>
          </a:xfrm>
        </p:grpSpPr>
        <p:sp>
          <p:nvSpPr>
            <p:cNvPr id="67" name="Rectangle 66"/>
            <p:cNvSpPr/>
            <p:nvPr/>
          </p:nvSpPr>
          <p:spPr>
            <a:xfrm>
              <a:off x="2511711" y="4238688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h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2651262" y="4193511"/>
              <a:ext cx="519428" cy="658819"/>
              <a:chOff x="6239468" y="3127108"/>
              <a:chExt cx="519428" cy="658819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b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/>
          <p:cNvGrpSpPr/>
          <p:nvPr/>
        </p:nvGrpSpPr>
        <p:grpSpPr>
          <a:xfrm>
            <a:off x="2704018" y="5626809"/>
            <a:ext cx="1411945" cy="658819"/>
            <a:chOff x="2520536" y="5613450"/>
            <a:chExt cx="1411945" cy="658819"/>
          </a:xfrm>
        </p:grpSpPr>
        <p:sp>
          <p:nvSpPr>
            <p:cNvPr id="72" name="Rectangle 71"/>
            <p:cNvSpPr/>
            <p:nvPr/>
          </p:nvSpPr>
          <p:spPr>
            <a:xfrm>
              <a:off x="2520536" y="5658627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b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660087" y="5613450"/>
              <a:ext cx="519428" cy="658819"/>
              <a:chOff x="6239468" y="3127108"/>
              <a:chExt cx="519428" cy="658819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6239468" y="3127108"/>
                <a:ext cx="51942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2a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360899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h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6360899" y="3449244"/>
                <a:ext cx="2752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>
            <a:off x="6657975" y="4095721"/>
            <a:ext cx="705732" cy="30070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7507397" y="3545199"/>
            <a:ext cx="636478" cy="30070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5862723" y="4555419"/>
            <a:ext cx="601134" cy="300704"/>
          </a:xfrm>
          <a:prstGeom prst="rect">
            <a:avLst/>
          </a:prstGeom>
          <a:solidFill>
            <a:srgbClr val="B8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7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1775">
            <a:off x="5481317" y="6979561"/>
            <a:ext cx="2422796" cy="1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04 4.07407E-6 C 0.25209 4.07407E-6 0.35209 -0.13241 0.35209 -0.29399 C 0.35209 -0.45556 0.25209 -0.58565 0.13004 -0.58565 C 0.00799 -0.58565 -0.09079 -0.45556 -0.09079 -0.29399 C -0.09079 -0.13241 0.00799 4.07407E-6 0.13004 4.07407E-6 Z " pathEditMode="relative" rAng="0" ptsTypes="AAAAA">
                                      <p:cBhvr>
                                        <p:cTn id="28" dur="32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92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3" grpId="0" animBg="1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16255"/>
          <a:stretch/>
        </p:blipFill>
        <p:spPr>
          <a:xfrm>
            <a:off x="440266" y="423332"/>
            <a:ext cx="8255000" cy="6012000"/>
          </a:xfrm>
          <a:prstGeom prst="roundRect">
            <a:avLst>
              <a:gd name="adj" fmla="val 2838"/>
            </a:avLst>
          </a:prstGeom>
        </p:spPr>
      </p:pic>
      <p:sp>
        <p:nvSpPr>
          <p:cNvPr id="59" name="Rectangle 58"/>
          <p:cNvSpPr/>
          <p:nvPr/>
        </p:nvSpPr>
        <p:spPr>
          <a:xfrm>
            <a:off x="749898" y="2141666"/>
            <a:ext cx="7638452" cy="413576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55650" y="1379682"/>
            <a:ext cx="7632700" cy="495108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Formulae are used to calculate the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perimeters of regular polygons.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6468" y="697112"/>
            <a:ext cx="463107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Perimeter Formulae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08859" y="2216506"/>
            <a:ext cx="3765706" cy="863552"/>
            <a:chOff x="4622644" y="1978381"/>
            <a:chExt cx="3765706" cy="863552"/>
          </a:xfrm>
        </p:grpSpPr>
        <p:sp>
          <p:nvSpPr>
            <p:cNvPr id="26" name="Rectangle 25"/>
            <p:cNvSpPr/>
            <p:nvPr/>
          </p:nvSpPr>
          <p:spPr>
            <a:xfrm>
              <a:off x="4622644" y="2086647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 of one side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72727" y="2086646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number of sides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44350" y="2086646"/>
              <a:ext cx="1044000" cy="64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66240" y="1978381"/>
              <a:ext cx="292213" cy="86355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endParaRPr lang="en-GB" sz="3500" baseline="30000" dirty="0"/>
            </a:p>
            <a:p>
              <a:pPr algn="ctr"/>
              <a:r>
                <a:rPr lang="en-GB" sz="3500" baseline="30000" dirty="0"/>
                <a:t>×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20930" y="2134644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8384" y="3677538"/>
            <a:ext cx="3765706" cy="648001"/>
            <a:chOff x="4622644" y="3582288"/>
            <a:chExt cx="3765706" cy="648001"/>
          </a:xfrm>
        </p:grpSpPr>
        <p:sp>
          <p:nvSpPr>
            <p:cNvPr id="31" name="Rectangle 30"/>
            <p:cNvSpPr/>
            <p:nvPr/>
          </p:nvSpPr>
          <p:spPr>
            <a:xfrm>
              <a:off x="4622644" y="3582289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72727" y="3582288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 of one side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44350" y="3582288"/>
              <a:ext cx="1044000" cy="64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number of sides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66240" y="3643356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20930" y="3630286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46959" y="5046571"/>
            <a:ext cx="3752632" cy="648001"/>
            <a:chOff x="4622644" y="5008471"/>
            <a:chExt cx="3752632" cy="648001"/>
          </a:xfrm>
        </p:grpSpPr>
        <p:sp>
          <p:nvSpPr>
            <p:cNvPr id="36" name="Rectangle 35"/>
            <p:cNvSpPr/>
            <p:nvPr/>
          </p:nvSpPr>
          <p:spPr>
            <a:xfrm>
              <a:off x="4622644" y="5008472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perimeter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72727" y="5008471"/>
              <a:ext cx="1044000" cy="648000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3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number of sides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31276" y="5008471"/>
              <a:ext cx="1044000" cy="648000"/>
            </a:xfrm>
            <a:prstGeom prst="rect">
              <a:avLst/>
            </a:prstGeom>
            <a:solidFill>
              <a:srgbClr val="B85892"/>
            </a:solidFill>
            <a:ln w="28575">
              <a:solidFill>
                <a:srgbClr val="863C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length of one side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66240" y="5069539"/>
              <a:ext cx="292213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÷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20930" y="5056469"/>
              <a:ext cx="310346" cy="530127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500" dirty="0">
                  <a:solidFill>
                    <a:srgbClr val="1C1C1C"/>
                  </a:solidFill>
                  <a:latin typeface="Twinkl" pitchFamily="50" charset="0"/>
                </a:rPr>
                <a:t>=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5602098" y="2979052"/>
            <a:ext cx="1411945" cy="60707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000" dirty="0">
                <a:solidFill>
                  <a:srgbClr val="1C1C1C"/>
                </a:solidFill>
                <a:latin typeface="Twinkl" pitchFamily="50" charset="0"/>
              </a:rPr>
              <a:t>ln = 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33935" y="4285022"/>
            <a:ext cx="1411945" cy="684220"/>
            <a:chOff x="5738195" y="4189772"/>
            <a:chExt cx="1411945" cy="684220"/>
          </a:xfrm>
        </p:grpSpPr>
        <p:sp>
          <p:nvSpPr>
            <p:cNvPr id="42" name="Rectangle 41"/>
            <p:cNvSpPr/>
            <p:nvPr/>
          </p:nvSpPr>
          <p:spPr>
            <a:xfrm>
              <a:off x="5738195" y="4234949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n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983229" y="4189772"/>
              <a:ext cx="276068" cy="684220"/>
              <a:chOff x="6344951" y="3127108"/>
              <a:chExt cx="276068" cy="68422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345788" y="3127108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p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344951" y="3426607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l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6392561" y="3474645"/>
                <a:ext cx="1852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5638999" y="5650608"/>
            <a:ext cx="1411945" cy="658819"/>
            <a:chOff x="5814684" y="5612508"/>
            <a:chExt cx="1411945" cy="658819"/>
          </a:xfrm>
        </p:grpSpPr>
        <p:sp>
          <p:nvSpPr>
            <p:cNvPr id="47" name="Rectangle 46"/>
            <p:cNvSpPr/>
            <p:nvPr/>
          </p:nvSpPr>
          <p:spPr>
            <a:xfrm>
              <a:off x="5814684" y="5657685"/>
              <a:ext cx="1411945" cy="60707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1C1C1C"/>
                  </a:solidFill>
                  <a:latin typeface="Twinkl" pitchFamily="50" charset="0"/>
                </a:rPr>
                <a:t>    = l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131436" y="5612508"/>
              <a:ext cx="276068" cy="658819"/>
              <a:chOff x="6344951" y="3127108"/>
              <a:chExt cx="276068" cy="658819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345788" y="3127108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p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44951" y="3401206"/>
                <a:ext cx="27523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900" dirty="0"/>
                  <a:t>n</a:t>
                </a: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V="1">
                <a:off x="6362681" y="3492754"/>
                <a:ext cx="233597" cy="33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950519" y="2285403"/>
            <a:ext cx="1558463" cy="1558463"/>
            <a:chOff x="950519" y="2285403"/>
            <a:chExt cx="1558463" cy="1558463"/>
          </a:xfrm>
        </p:grpSpPr>
        <p:sp>
          <p:nvSpPr>
            <p:cNvPr id="2" name="Rectangle 1"/>
            <p:cNvSpPr/>
            <p:nvPr/>
          </p:nvSpPr>
          <p:spPr>
            <a:xfrm>
              <a:off x="950519" y="2285403"/>
              <a:ext cx="1558463" cy="1558463"/>
            </a:xfrm>
            <a:prstGeom prst="rect">
              <a:avLst/>
            </a:prstGeom>
            <a:noFill/>
            <a:ln w="28575">
              <a:solidFill>
                <a:srgbClr val="2DB6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069" y="2534316"/>
              <a:ext cx="1061667" cy="1060636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>
              <a:off x="1203673" y="2437281"/>
              <a:ext cx="10527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568249" y="2285403"/>
            <a:ext cx="1558463" cy="1558463"/>
            <a:chOff x="2568249" y="2285403"/>
            <a:chExt cx="1558463" cy="1558463"/>
          </a:xfrm>
        </p:grpSpPr>
        <p:sp>
          <p:nvSpPr>
            <p:cNvPr id="6" name="Rectangle 5"/>
            <p:cNvSpPr/>
            <p:nvPr/>
          </p:nvSpPr>
          <p:spPr>
            <a:xfrm>
              <a:off x="2568249" y="2285403"/>
              <a:ext cx="1558463" cy="1558463"/>
            </a:xfrm>
            <a:prstGeom prst="rect">
              <a:avLst/>
            </a:prstGeom>
            <a:noFill/>
            <a:ln w="28575">
              <a:solidFill>
                <a:srgbClr val="2DB6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131" y="2529768"/>
              <a:ext cx="1224697" cy="1065184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>
            <a:xfrm>
              <a:off x="2735131" y="3690347"/>
              <a:ext cx="12246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50519" y="3911599"/>
            <a:ext cx="1558463" cy="1558463"/>
            <a:chOff x="950519" y="3911599"/>
            <a:chExt cx="1558463" cy="1558463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950519" y="3911599"/>
              <a:ext cx="1558463" cy="1558463"/>
            </a:xfrm>
            <a:prstGeom prst="rect">
              <a:avLst/>
            </a:prstGeom>
            <a:grpFill/>
            <a:ln w="28575">
              <a:solidFill>
                <a:srgbClr val="2DB6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115" y="4129970"/>
              <a:ext cx="1105792" cy="1052520"/>
            </a:xfrm>
            <a:prstGeom prst="rect">
              <a:avLst/>
            </a:prstGeom>
            <a:grpFill/>
          </p:spPr>
        </p:pic>
        <p:cxnSp>
          <p:nvCxnSpPr>
            <p:cNvPr id="58" name="Straight Arrow Connector 57"/>
            <p:cNvCxnSpPr/>
            <p:nvPr/>
          </p:nvCxnSpPr>
          <p:spPr>
            <a:xfrm>
              <a:off x="1363133" y="5270505"/>
              <a:ext cx="711199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568249" y="3911599"/>
            <a:ext cx="1558463" cy="1558463"/>
            <a:chOff x="2568249" y="3911599"/>
            <a:chExt cx="1558463" cy="1558463"/>
          </a:xfrm>
        </p:grpSpPr>
        <p:sp>
          <p:nvSpPr>
            <p:cNvPr id="10" name="Rectangle 9"/>
            <p:cNvSpPr/>
            <p:nvPr/>
          </p:nvSpPr>
          <p:spPr>
            <a:xfrm>
              <a:off x="2568249" y="3911599"/>
              <a:ext cx="1558463" cy="1558463"/>
            </a:xfrm>
            <a:prstGeom prst="rect">
              <a:avLst/>
            </a:prstGeom>
            <a:noFill/>
            <a:ln w="28575">
              <a:solidFill>
                <a:srgbClr val="2DB6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131" y="4160413"/>
              <a:ext cx="1226686" cy="1063978"/>
            </a:xfrm>
            <a:prstGeom prst="rect">
              <a:avLst/>
            </a:prstGeom>
          </p:spPr>
        </p:pic>
        <p:cxnSp>
          <p:nvCxnSpPr>
            <p:cNvPr id="65" name="Straight Arrow Connector 64"/>
            <p:cNvCxnSpPr/>
            <p:nvPr/>
          </p:nvCxnSpPr>
          <p:spPr>
            <a:xfrm>
              <a:off x="3064933" y="4059771"/>
              <a:ext cx="5757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763959" y="1283492"/>
            <a:ext cx="7632700" cy="772107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/>
              <a:t>Can we use these formulae to calculate the perimeter or dimensions </a:t>
            </a:r>
            <a:br>
              <a:rPr lang="en-GB" dirty="0"/>
            </a:br>
            <a:r>
              <a:rPr lang="en-GB" dirty="0"/>
              <a:t>of irregular polygons? Explain your reasoning.</a:t>
            </a:r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1" grpId="0"/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12784A-9730-4539-AD18-FDCBB0907DE4}" vid="{86DD0828-3C62-4B7F-B39F-AC6ABB95C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823</TotalTime>
  <Words>672</Words>
  <Application>Microsoft Office PowerPoint</Application>
  <PresentationFormat>On-screen Show (4:3)</PresentationFormat>
  <Paragraphs>337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Sassoon Infant Rg</vt:lpstr>
      <vt:lpstr>Sassoon Infant Md</vt:lpstr>
      <vt:lpstr>Twinkl SemiBold</vt:lpstr>
      <vt:lpstr>Twinkl</vt:lpstr>
      <vt:lpstr>Tuffy</vt:lpstr>
      <vt:lpstr>Arial</vt:lpstr>
      <vt:lpstr>Tuffy-TTF</vt:lpstr>
      <vt:lpstr>Twinkl Thin</vt:lpstr>
      <vt:lpstr>1_Office Theme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Lydia Fay</dc:creator>
  <cp:lastModifiedBy>Lydia Fay</cp:lastModifiedBy>
  <cp:revision>185</cp:revision>
  <dcterms:created xsi:type="dcterms:W3CDTF">2019-07-10T10:21:24Z</dcterms:created>
  <dcterms:modified xsi:type="dcterms:W3CDTF">2019-08-09T13:24:00Z</dcterms:modified>
</cp:coreProperties>
</file>