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76" r:id="rId6"/>
    <p:sldId id="277" r:id="rId7"/>
    <p:sldId id="278" r:id="rId8"/>
    <p:sldId id="279" r:id="rId9"/>
    <p:sldId id="280" r:id="rId10"/>
    <p:sldId id="281" r:id="rId11"/>
    <p:sldId id="275" r:id="rId12"/>
    <p:sldId id="264" r:id="rId13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14"/>
    </p:embeddedFont>
    <p:embeddedFont>
      <p:font typeface="Tuffy-TTF" panose="020B0603060100000000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  <p:embeddedFont>
      <p:font typeface="Twinkl Thin" panose="02000000000000000000" pitchFamily="2" charset="0"/>
      <p:regular r:id="rId24"/>
    </p:embeddedFont>
    <p:embeddedFont>
      <p:font typeface="Tuffy" panose="020B0603060100000000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5"/>
    <a:srgbClr val="88CBC0"/>
    <a:srgbClr val="FCBD4E"/>
    <a:srgbClr val="E39524"/>
    <a:srgbClr val="FDDCA1"/>
    <a:srgbClr val="BA7818"/>
    <a:srgbClr val="E84D15"/>
    <a:srgbClr val="F8BB92"/>
    <a:srgbClr val="F08115"/>
    <a:srgbClr val="2C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88" y="10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" y="-16934"/>
            <a:ext cx="9145422" cy="6882418"/>
          </a:xfrm>
          <a:prstGeom prst="rect">
            <a:avLst/>
          </a:prstGeom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  <a:cs typeface="Arial" panose="020B0604020202020204" pitchFamily="34" charset="0"/>
              </a:rPr>
              <a:t>Algebra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E7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6 | Algebra | Use Simple Formulae | Lesson 3 of 4: Formula Word Problems</a:t>
            </a:r>
          </a:p>
        </p:txBody>
      </p:sp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74" y="2096725"/>
            <a:ext cx="3393014" cy="3393014"/>
          </a:xfrm>
          <a:prstGeom prst="ellipse">
            <a:avLst/>
          </a:prstGeom>
          <a:solidFill>
            <a:srgbClr val="88CBC0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61939" y="697112"/>
            <a:ext cx="562012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Formulae Fortune Teller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060451" y="1428173"/>
            <a:ext cx="3359150" cy="4664367"/>
          </a:xfrm>
          <a:prstGeom prst="rect">
            <a:avLst/>
          </a:prstGeom>
          <a:solidFill>
            <a:srgbClr val="88CCC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4" y="1529900"/>
            <a:ext cx="3164264" cy="44759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2787807"/>
            <a:ext cx="2864663" cy="2097460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+mn-lt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use simple formulae to answer algebraic word problems.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write a formula to solve a problem.</a:t>
            </a: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use a formula to calculate an answer by substituting in known variables.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+mn-lt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use simple formulae to answer algebraic word problems.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write a formula to solve a problem.</a:t>
            </a: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can use a formula to calculate an answer by substituting in known variables.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0"/>
          <p:cNvSpPr/>
          <p:nvPr/>
        </p:nvSpPr>
        <p:spPr>
          <a:xfrm>
            <a:off x="767248" y="3747878"/>
            <a:ext cx="2767299" cy="461472"/>
          </a:xfrm>
          <a:prstGeom prst="rect">
            <a:avLst/>
          </a:prstGeom>
          <a:solidFill>
            <a:srgbClr val="88CBC0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here to spin!</a:t>
            </a:r>
          </a:p>
        </p:txBody>
      </p:sp>
      <p:sp>
        <p:nvSpPr>
          <p:cNvPr id="34" name="Rectangle: Rounded Corners 46"/>
          <p:cNvSpPr/>
          <p:nvPr/>
        </p:nvSpPr>
        <p:spPr>
          <a:xfrm>
            <a:off x="767248" y="4403513"/>
            <a:ext cx="2767299" cy="461472"/>
          </a:xfrm>
          <a:prstGeom prst="rect">
            <a:avLst/>
          </a:prstGeom>
          <a:solidFill>
            <a:srgbClr val="FCBD4E"/>
          </a:solidFill>
          <a:ln w="28575">
            <a:solidFill>
              <a:srgbClr val="E3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Show answer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481519"/>
            <a:ext cx="2778898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Spin to give the value of </a:t>
            </a:r>
            <a:r>
              <a:rPr lang="en-GB" altLang="en-US" b="1" dirty="0">
                <a:latin typeface="Twinkl" pitchFamily="50" charset="0"/>
              </a:rPr>
              <a:t>y</a:t>
            </a:r>
            <a:r>
              <a:rPr lang="en-GB" altLang="en-US" dirty="0">
                <a:latin typeface="Twinkl" pitchFamily="50" charset="0"/>
              </a:rPr>
              <a:t>.</a:t>
            </a:r>
          </a:p>
          <a:p>
            <a:endParaRPr lang="en-GB" altLang="en-US" dirty="0">
              <a:latin typeface="Twinkl" pitchFamily="50" charset="0"/>
            </a:endParaRPr>
          </a:p>
          <a:p>
            <a:r>
              <a:rPr lang="en-GB" altLang="en-US" dirty="0">
                <a:latin typeface="Twinkl" pitchFamily="50" charset="0"/>
              </a:rPr>
              <a:t>Substitute this value into the formula below to find the value of </a:t>
            </a:r>
            <a:r>
              <a:rPr lang="en-GB" altLang="en-US" b="1" dirty="0">
                <a:latin typeface="Twinkl" pitchFamily="50" charset="0"/>
              </a:rPr>
              <a:t>z.</a:t>
            </a:r>
          </a:p>
          <a:p>
            <a:endParaRPr lang="en-GB" altLang="en-US" b="1" dirty="0">
              <a:latin typeface="Twinkl" pitchFamily="50" charset="0"/>
            </a:endParaRPr>
          </a:p>
          <a:p>
            <a:r>
              <a:rPr lang="en-GB" b="1" dirty="0"/>
              <a:t>2y + 34 = z</a:t>
            </a:r>
            <a:endParaRPr lang="en-GB" altLang="en-US" b="1" dirty="0">
              <a:latin typeface="Twinkl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2587" y="697112"/>
            <a:ext cx="577882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Sensational Substitution</a:t>
            </a:r>
            <a:endParaRPr lang="en-GB" sz="4000" b="1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8437" y="1511582"/>
            <a:ext cx="4597200" cy="4589403"/>
            <a:chOff x="527349" y="1176237"/>
            <a:chExt cx="4769641" cy="4759900"/>
          </a:xfrm>
        </p:grpSpPr>
        <p:grpSp>
          <p:nvGrpSpPr>
            <p:cNvPr id="9" name="Group 8"/>
            <p:cNvGrpSpPr/>
            <p:nvPr/>
          </p:nvGrpSpPr>
          <p:grpSpPr>
            <a:xfrm>
              <a:off x="527349" y="1176237"/>
              <a:ext cx="4769641" cy="4759900"/>
              <a:chOff x="518803" y="1299068"/>
              <a:chExt cx="5109354" cy="509891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28935" y="1308899"/>
                <a:ext cx="5089089" cy="5089088"/>
                <a:chOff x="446821" y="1285890"/>
                <a:chExt cx="5089089" cy="5089088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28" name="Oval 27"/>
                <p:cNvSpPr/>
                <p:nvPr/>
              </p:nvSpPr>
              <p:spPr>
                <a:xfrm>
                  <a:off x="446821" y="1285890"/>
                  <a:ext cx="5089089" cy="5089088"/>
                </a:xfrm>
                <a:prstGeom prst="ellipse">
                  <a:avLst/>
                </a:prstGeom>
                <a:solidFill>
                  <a:srgbClr val="FCBD4E"/>
                </a:solidFill>
                <a:ln w="28575">
                  <a:solidFill>
                    <a:srgbClr val="2CB7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9" name="Straight Connector 28"/>
                <p:cNvCxnSpPr>
                  <a:stCxn id="28" idx="0"/>
                  <a:endCxn id="28" idx="4"/>
                </p:cNvCxnSpPr>
                <p:nvPr/>
              </p:nvCxnSpPr>
              <p:spPr>
                <a:xfrm>
                  <a:off x="2991366" y="1285890"/>
                  <a:ext cx="0" cy="5089088"/>
                </a:xfrm>
                <a:prstGeom prst="line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cxnSpLocks/>
                </p:cNvCxnSpPr>
                <p:nvPr/>
              </p:nvCxnSpPr>
              <p:spPr>
                <a:xfrm flipH="1">
                  <a:off x="1501629" y="1768912"/>
                  <a:ext cx="2959208" cy="4103382"/>
                </a:xfrm>
                <a:prstGeom prst="line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cxnSpLocks/>
                </p:cNvCxnSpPr>
                <p:nvPr/>
              </p:nvCxnSpPr>
              <p:spPr>
                <a:xfrm flipH="1">
                  <a:off x="578840" y="3023809"/>
                  <a:ext cx="4813175" cy="1598525"/>
                </a:xfrm>
                <a:prstGeom prst="line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cxnSpLocks/>
                </p:cNvCxnSpPr>
                <p:nvPr/>
              </p:nvCxnSpPr>
              <p:spPr>
                <a:xfrm>
                  <a:off x="1501629" y="1768912"/>
                  <a:ext cx="2959208" cy="4103382"/>
                </a:xfrm>
                <a:prstGeom prst="line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cxnSpLocks/>
                </p:cNvCxnSpPr>
                <p:nvPr/>
              </p:nvCxnSpPr>
              <p:spPr>
                <a:xfrm>
                  <a:off x="578840" y="3023809"/>
                  <a:ext cx="4813175" cy="1598525"/>
                </a:xfrm>
                <a:prstGeom prst="line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518803" y="1308899"/>
                <a:ext cx="5109354" cy="5089088"/>
                <a:chOff x="518803" y="1308899"/>
                <a:chExt cx="5109354" cy="5089088"/>
              </a:xfrm>
              <a:solidFill>
                <a:schemeClr val="accent5"/>
              </a:solidFill>
            </p:grpSpPr>
            <p:sp>
              <p:nvSpPr>
                <p:cNvPr id="25" name="Partial Circle 18"/>
                <p:cNvSpPr/>
                <p:nvPr/>
              </p:nvSpPr>
              <p:spPr>
                <a:xfrm>
                  <a:off x="518803" y="1308899"/>
                  <a:ext cx="5089088" cy="5089088"/>
                </a:xfrm>
                <a:prstGeom prst="pie">
                  <a:avLst>
                    <a:gd name="adj1" fmla="val 14059170"/>
                    <a:gd name="adj2" fmla="val 16200000"/>
                  </a:avLst>
                </a:prstGeom>
                <a:solidFill>
                  <a:srgbClr val="2CB7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artial Circle 19"/>
                <p:cNvSpPr/>
                <p:nvPr/>
              </p:nvSpPr>
              <p:spPr>
                <a:xfrm>
                  <a:off x="528936" y="1308899"/>
                  <a:ext cx="5089088" cy="5089088"/>
                </a:xfrm>
                <a:prstGeom prst="pie">
                  <a:avLst>
                    <a:gd name="adj1" fmla="val 18325133"/>
                    <a:gd name="adj2" fmla="val 20465971"/>
                  </a:avLst>
                </a:prstGeom>
                <a:solidFill>
                  <a:srgbClr val="2CB7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artial Circle 20"/>
                <p:cNvSpPr/>
                <p:nvPr/>
              </p:nvSpPr>
              <p:spPr>
                <a:xfrm>
                  <a:off x="539069" y="1308899"/>
                  <a:ext cx="5089088" cy="5089088"/>
                </a:xfrm>
                <a:prstGeom prst="pie">
                  <a:avLst>
                    <a:gd name="adj1" fmla="val 9694875"/>
                    <a:gd name="adj2" fmla="val 11902758"/>
                  </a:avLst>
                </a:prstGeom>
                <a:solidFill>
                  <a:srgbClr val="2CB7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Partial Circle 24"/>
              <p:cNvSpPr/>
              <p:nvPr/>
            </p:nvSpPr>
            <p:spPr>
              <a:xfrm flipH="1" flipV="1">
                <a:off x="528936" y="1299068"/>
                <a:ext cx="5089088" cy="5089088"/>
              </a:xfrm>
              <a:prstGeom prst="pie">
                <a:avLst>
                  <a:gd name="adj1" fmla="val 16206355"/>
                  <a:gd name="adj2" fmla="val 18354537"/>
                </a:avLst>
              </a:prstGeom>
              <a:solidFill>
                <a:srgbClr val="2C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artial Circle 25"/>
              <p:cNvSpPr/>
              <p:nvPr/>
            </p:nvSpPr>
            <p:spPr>
              <a:xfrm flipH="1" flipV="1">
                <a:off x="529385" y="1299068"/>
                <a:ext cx="5089088" cy="5089088"/>
              </a:xfrm>
              <a:prstGeom prst="pie">
                <a:avLst>
                  <a:gd name="adj1" fmla="val 11914186"/>
                  <a:gd name="adj2" fmla="val 14063348"/>
                </a:avLst>
              </a:prstGeom>
              <a:solidFill>
                <a:srgbClr val="2CB7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02816" y="3766699"/>
                <a:ext cx="141327" cy="14132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84135" y="3304210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160000">
              <a:off x="3108637" y="4119291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75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4320000">
              <a:off x="2430063" y="4667828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42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6480000">
              <a:off x="1540817" y="4654070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27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8640000">
              <a:off x="819196" y="4164803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81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546676" y="3317325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54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2960000">
              <a:off x="817987" y="2491661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33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5240000">
              <a:off x="1479257" y="1986741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96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7400000">
              <a:off x="2411510" y="1976986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60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9560000">
              <a:off x="3134917" y="2484924"/>
              <a:ext cx="1893936" cy="49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dirty="0">
                  <a:latin typeface="Twinkl" pitchFamily="50" charset="0"/>
                </a:rPr>
                <a:t>y = 105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813239" y="1525364"/>
            <a:ext cx="4597200" cy="4590000"/>
          </a:xfrm>
          <a:prstGeom prst="ellipse">
            <a:avLst/>
          </a:prstGeom>
          <a:noFill/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Pentagon 31"/>
          <p:cNvSpPr/>
          <p:nvPr/>
        </p:nvSpPr>
        <p:spPr>
          <a:xfrm rot="10800000">
            <a:off x="8058449" y="3689264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39524"/>
          </a:solidFill>
          <a:ln w="28575">
            <a:solidFill>
              <a:srgbClr val="BA7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7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card5"/>
          <p:cNvGrpSpPr>
            <a:grpSpLocks/>
          </p:cNvGrpSpPr>
          <p:nvPr/>
        </p:nvGrpSpPr>
        <p:grpSpPr bwMode="auto">
          <a:xfrm>
            <a:off x="2177299" y="2236344"/>
            <a:ext cx="4756885" cy="2423581"/>
            <a:chOff x="1309456" y="1562470"/>
            <a:chExt cx="6525088" cy="3323855"/>
          </a:xfrm>
        </p:grpSpPr>
        <p:sp>
          <p:nvSpPr>
            <p:cNvPr id="44" name="Card 5"/>
            <p:cNvSpPr/>
            <p:nvPr/>
          </p:nvSpPr>
          <p:spPr>
            <a:xfrm>
              <a:off x="1309456" y="1562470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Text 5"/>
            <p:cNvSpPr txBox="1">
              <a:spLocks noChangeArrowheads="1"/>
            </p:cNvSpPr>
            <p:nvPr/>
          </p:nvSpPr>
          <p:spPr bwMode="auto">
            <a:xfrm>
              <a:off x="1427278" y="1843280"/>
              <a:ext cx="6297017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54, z = 142</a:t>
              </a:r>
            </a:p>
          </p:txBody>
        </p:sp>
        <p:sp>
          <p:nvSpPr>
            <p:cNvPr id="46" name="Back 5"/>
            <p:cNvSpPr/>
            <p:nvPr/>
          </p:nvSpPr>
          <p:spPr>
            <a:xfrm>
              <a:off x="3435269" y="4086314"/>
              <a:ext cx="2273461" cy="538103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55" name="card5"/>
          <p:cNvGrpSpPr>
            <a:grpSpLocks/>
          </p:cNvGrpSpPr>
          <p:nvPr/>
        </p:nvGrpSpPr>
        <p:grpSpPr bwMode="auto">
          <a:xfrm>
            <a:off x="2180036" y="2230682"/>
            <a:ext cx="4770526" cy="2423581"/>
            <a:chOff x="11338096" y="-1476765"/>
            <a:chExt cx="6346426" cy="3323855"/>
          </a:xfrm>
        </p:grpSpPr>
        <p:sp>
          <p:nvSpPr>
            <p:cNvPr id="56" name="Card 5"/>
            <p:cNvSpPr/>
            <p:nvPr/>
          </p:nvSpPr>
          <p:spPr>
            <a:xfrm>
              <a:off x="11338096" y="-1476765"/>
              <a:ext cx="6346426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Text 5"/>
            <p:cNvSpPr txBox="1">
              <a:spLocks noChangeArrowheads="1"/>
            </p:cNvSpPr>
            <p:nvPr/>
          </p:nvSpPr>
          <p:spPr bwMode="auto">
            <a:xfrm>
              <a:off x="11388205" y="-1195955"/>
              <a:ext cx="6249359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96, z = 226</a:t>
              </a:r>
            </a:p>
          </p:txBody>
        </p:sp>
        <p:sp>
          <p:nvSpPr>
            <p:cNvPr id="58" name="Back 5"/>
            <p:cNvSpPr/>
            <p:nvPr/>
          </p:nvSpPr>
          <p:spPr>
            <a:xfrm>
              <a:off x="13463909" y="1047079"/>
              <a:ext cx="2273461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63" name="card5"/>
          <p:cNvGrpSpPr>
            <a:grpSpLocks/>
          </p:cNvGrpSpPr>
          <p:nvPr/>
        </p:nvGrpSpPr>
        <p:grpSpPr bwMode="auto">
          <a:xfrm>
            <a:off x="2174844" y="2226943"/>
            <a:ext cx="4756885" cy="2423581"/>
            <a:chOff x="-7664731" y="3937907"/>
            <a:chExt cx="6357745" cy="3323855"/>
          </a:xfrm>
        </p:grpSpPr>
        <p:sp>
          <p:nvSpPr>
            <p:cNvPr id="64" name="Card 5"/>
            <p:cNvSpPr/>
            <p:nvPr/>
          </p:nvSpPr>
          <p:spPr>
            <a:xfrm>
              <a:off x="-7664731" y="3937907"/>
              <a:ext cx="6357745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5" name="Text 5"/>
            <p:cNvSpPr txBox="1">
              <a:spLocks noChangeArrowheads="1"/>
            </p:cNvSpPr>
            <p:nvPr/>
          </p:nvSpPr>
          <p:spPr bwMode="auto">
            <a:xfrm>
              <a:off x="-7594346" y="4218717"/>
              <a:ext cx="6240221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33, z = 100</a:t>
              </a:r>
            </a:p>
          </p:txBody>
        </p:sp>
        <p:sp>
          <p:nvSpPr>
            <p:cNvPr id="66" name="Back 5"/>
            <p:cNvSpPr/>
            <p:nvPr/>
          </p:nvSpPr>
          <p:spPr>
            <a:xfrm>
              <a:off x="-5646086" y="6461751"/>
              <a:ext cx="2273461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67" name="card5"/>
          <p:cNvGrpSpPr>
            <a:grpSpLocks/>
          </p:cNvGrpSpPr>
          <p:nvPr/>
        </p:nvGrpSpPr>
        <p:grpSpPr bwMode="auto">
          <a:xfrm>
            <a:off x="2183558" y="2226943"/>
            <a:ext cx="4756885" cy="2423581"/>
            <a:chOff x="-7883227" y="410893"/>
            <a:chExt cx="6525088" cy="3323855"/>
          </a:xfrm>
        </p:grpSpPr>
        <p:sp>
          <p:nvSpPr>
            <p:cNvPr id="68" name="Card 5"/>
            <p:cNvSpPr/>
            <p:nvPr/>
          </p:nvSpPr>
          <p:spPr>
            <a:xfrm>
              <a:off x="-7883227" y="410893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9" name="Text 5"/>
            <p:cNvSpPr txBox="1">
              <a:spLocks noChangeArrowheads="1"/>
            </p:cNvSpPr>
            <p:nvPr/>
          </p:nvSpPr>
          <p:spPr bwMode="auto">
            <a:xfrm>
              <a:off x="-7705674" y="810006"/>
              <a:ext cx="6169980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16, z = 66</a:t>
              </a:r>
            </a:p>
          </p:txBody>
        </p:sp>
        <p:sp>
          <p:nvSpPr>
            <p:cNvPr id="70" name="Back 5"/>
            <p:cNvSpPr/>
            <p:nvPr/>
          </p:nvSpPr>
          <p:spPr>
            <a:xfrm>
              <a:off x="-5757414" y="2934737"/>
              <a:ext cx="2273460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71" name="card5"/>
          <p:cNvGrpSpPr>
            <a:grpSpLocks/>
          </p:cNvGrpSpPr>
          <p:nvPr/>
        </p:nvGrpSpPr>
        <p:grpSpPr bwMode="auto">
          <a:xfrm>
            <a:off x="2181026" y="2242891"/>
            <a:ext cx="4756885" cy="2423581"/>
            <a:chOff x="-7827025" y="-3078313"/>
            <a:chExt cx="6525088" cy="3323855"/>
          </a:xfrm>
          <a:effectLst/>
        </p:grpSpPr>
        <p:sp>
          <p:nvSpPr>
            <p:cNvPr id="72" name="Card 5"/>
            <p:cNvSpPr/>
            <p:nvPr/>
          </p:nvSpPr>
          <p:spPr>
            <a:xfrm>
              <a:off x="-7827025" y="-3078313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" name="Text 5"/>
            <p:cNvSpPr txBox="1">
              <a:spLocks noChangeArrowheads="1"/>
            </p:cNvSpPr>
            <p:nvPr/>
          </p:nvSpPr>
          <p:spPr bwMode="auto">
            <a:xfrm>
              <a:off x="-7649472" y="-2679200"/>
              <a:ext cx="6291333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42, z = 118</a:t>
              </a:r>
            </a:p>
          </p:txBody>
        </p:sp>
        <p:sp>
          <p:nvSpPr>
            <p:cNvPr id="74" name="Back 5"/>
            <p:cNvSpPr/>
            <p:nvPr/>
          </p:nvSpPr>
          <p:spPr>
            <a:xfrm>
              <a:off x="-5701212" y="-554468"/>
              <a:ext cx="2273460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59" name="card5"/>
          <p:cNvGrpSpPr>
            <a:grpSpLocks/>
          </p:cNvGrpSpPr>
          <p:nvPr/>
        </p:nvGrpSpPr>
        <p:grpSpPr bwMode="auto">
          <a:xfrm>
            <a:off x="2177501" y="2237314"/>
            <a:ext cx="4756885" cy="2423581"/>
            <a:chOff x="-7839608" y="7411857"/>
            <a:chExt cx="6525088" cy="3323855"/>
          </a:xfrm>
        </p:grpSpPr>
        <p:sp>
          <p:nvSpPr>
            <p:cNvPr id="60" name="Card 5"/>
            <p:cNvSpPr/>
            <p:nvPr/>
          </p:nvSpPr>
          <p:spPr>
            <a:xfrm>
              <a:off x="-7839608" y="7411857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Text 5"/>
            <p:cNvSpPr txBox="1">
              <a:spLocks noChangeArrowheads="1"/>
            </p:cNvSpPr>
            <p:nvPr/>
          </p:nvSpPr>
          <p:spPr bwMode="auto">
            <a:xfrm>
              <a:off x="-7662056" y="7692668"/>
              <a:ext cx="6273203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75, z = 184</a:t>
              </a:r>
            </a:p>
          </p:txBody>
        </p:sp>
        <p:sp>
          <p:nvSpPr>
            <p:cNvPr id="62" name="Back 5"/>
            <p:cNvSpPr/>
            <p:nvPr/>
          </p:nvSpPr>
          <p:spPr>
            <a:xfrm>
              <a:off x="-5713795" y="9935701"/>
              <a:ext cx="2273460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47" name="card5"/>
          <p:cNvGrpSpPr>
            <a:grpSpLocks/>
          </p:cNvGrpSpPr>
          <p:nvPr/>
        </p:nvGrpSpPr>
        <p:grpSpPr bwMode="auto">
          <a:xfrm>
            <a:off x="2190144" y="2221073"/>
            <a:ext cx="4756885" cy="2423581"/>
            <a:chOff x="1309456" y="1562470"/>
            <a:chExt cx="6525088" cy="3323855"/>
          </a:xfrm>
        </p:grpSpPr>
        <p:sp>
          <p:nvSpPr>
            <p:cNvPr id="48" name="Card 5"/>
            <p:cNvSpPr/>
            <p:nvPr/>
          </p:nvSpPr>
          <p:spPr>
            <a:xfrm>
              <a:off x="1309456" y="1562470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Text 5"/>
            <p:cNvSpPr txBox="1">
              <a:spLocks noChangeArrowheads="1"/>
            </p:cNvSpPr>
            <p:nvPr/>
          </p:nvSpPr>
          <p:spPr bwMode="auto">
            <a:xfrm>
              <a:off x="1487008" y="1843280"/>
              <a:ext cx="6249176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81, z = 196</a:t>
              </a:r>
            </a:p>
          </p:txBody>
        </p:sp>
        <p:sp>
          <p:nvSpPr>
            <p:cNvPr id="50" name="Back 5"/>
            <p:cNvSpPr/>
            <p:nvPr/>
          </p:nvSpPr>
          <p:spPr>
            <a:xfrm>
              <a:off x="3435269" y="4086314"/>
              <a:ext cx="2273461" cy="538103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51" name="card5"/>
          <p:cNvGrpSpPr>
            <a:grpSpLocks/>
          </p:cNvGrpSpPr>
          <p:nvPr/>
        </p:nvGrpSpPr>
        <p:grpSpPr bwMode="auto">
          <a:xfrm>
            <a:off x="2189817" y="2233575"/>
            <a:ext cx="4756885" cy="2423581"/>
            <a:chOff x="11706657" y="2074877"/>
            <a:chExt cx="6525088" cy="3323855"/>
          </a:xfrm>
        </p:grpSpPr>
        <p:sp>
          <p:nvSpPr>
            <p:cNvPr id="52" name="Card 5"/>
            <p:cNvSpPr/>
            <p:nvPr/>
          </p:nvSpPr>
          <p:spPr>
            <a:xfrm>
              <a:off x="11706657" y="2074877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Text 5"/>
            <p:cNvSpPr txBox="1">
              <a:spLocks noChangeArrowheads="1"/>
            </p:cNvSpPr>
            <p:nvPr/>
          </p:nvSpPr>
          <p:spPr bwMode="auto">
            <a:xfrm>
              <a:off x="11884209" y="2355687"/>
              <a:ext cx="6342008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60, z = 154</a:t>
              </a:r>
            </a:p>
          </p:txBody>
        </p:sp>
        <p:sp>
          <p:nvSpPr>
            <p:cNvPr id="54" name="Back 5"/>
            <p:cNvSpPr/>
            <p:nvPr/>
          </p:nvSpPr>
          <p:spPr>
            <a:xfrm>
              <a:off x="13832470" y="4598721"/>
              <a:ext cx="2273460" cy="538104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35" name="card5"/>
          <p:cNvGrpSpPr>
            <a:grpSpLocks/>
          </p:cNvGrpSpPr>
          <p:nvPr/>
        </p:nvGrpSpPr>
        <p:grpSpPr bwMode="auto">
          <a:xfrm>
            <a:off x="2189413" y="2226734"/>
            <a:ext cx="4756885" cy="2423581"/>
            <a:chOff x="1309456" y="1562470"/>
            <a:chExt cx="6525088" cy="3323855"/>
          </a:xfrm>
        </p:grpSpPr>
        <p:sp>
          <p:nvSpPr>
            <p:cNvPr id="36" name="Card 5"/>
            <p:cNvSpPr/>
            <p:nvPr/>
          </p:nvSpPr>
          <p:spPr>
            <a:xfrm>
              <a:off x="1309456" y="1562470"/>
              <a:ext cx="6525088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>
              <a:outerShdw blurRad="635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Text 5"/>
            <p:cNvSpPr txBox="1">
              <a:spLocks noChangeArrowheads="1"/>
            </p:cNvSpPr>
            <p:nvPr/>
          </p:nvSpPr>
          <p:spPr bwMode="auto">
            <a:xfrm>
              <a:off x="1487009" y="1843280"/>
              <a:ext cx="6169980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b="1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27, z = 88</a:t>
              </a:r>
            </a:p>
          </p:txBody>
        </p:sp>
        <p:sp>
          <p:nvSpPr>
            <p:cNvPr id="38" name="Back 5"/>
            <p:cNvSpPr/>
            <p:nvPr/>
          </p:nvSpPr>
          <p:spPr>
            <a:xfrm>
              <a:off x="3435269" y="4086314"/>
              <a:ext cx="2273461" cy="538103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  <p:grpSp>
        <p:nvGrpSpPr>
          <p:cNvPr id="39" name="card5"/>
          <p:cNvGrpSpPr>
            <a:grpSpLocks/>
          </p:cNvGrpSpPr>
          <p:nvPr/>
        </p:nvGrpSpPr>
        <p:grpSpPr bwMode="auto">
          <a:xfrm>
            <a:off x="2119481" y="2231475"/>
            <a:ext cx="4902974" cy="2423581"/>
            <a:chOff x="1315181" y="1562470"/>
            <a:chExt cx="6530667" cy="3323855"/>
          </a:xfrm>
        </p:grpSpPr>
        <p:sp>
          <p:nvSpPr>
            <p:cNvPr id="40" name="Card 5"/>
            <p:cNvSpPr/>
            <p:nvPr/>
          </p:nvSpPr>
          <p:spPr>
            <a:xfrm>
              <a:off x="1409998" y="1562470"/>
              <a:ext cx="6345274" cy="3323855"/>
            </a:xfrm>
            <a:prstGeom prst="rect">
              <a:avLst/>
            </a:prstGeom>
            <a:solidFill>
              <a:srgbClr val="88CBC0"/>
            </a:solidFill>
            <a:ln w="28575">
              <a:solidFill>
                <a:srgbClr val="0092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Text 5"/>
            <p:cNvSpPr txBox="1">
              <a:spLocks noChangeArrowheads="1"/>
            </p:cNvSpPr>
            <p:nvPr/>
          </p:nvSpPr>
          <p:spPr bwMode="auto">
            <a:xfrm>
              <a:off x="1315181" y="1843280"/>
              <a:ext cx="6530667" cy="170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chemeClr val="tx1"/>
                  </a:solidFill>
                  <a:latin typeface="Twinkl" pitchFamily="50" charset="0"/>
                </a:rPr>
                <a:t>2y + 34 = z</a:t>
              </a: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endParaRPr lang="en-GB" altLang="en-US" sz="3600" dirty="0">
                <a:solidFill>
                  <a:schemeClr val="tx1"/>
                </a:solidFill>
                <a:latin typeface="Twinkl" pitchFamily="50" charset="0"/>
              </a:endParaRPr>
            </a:p>
            <a:p>
              <a:pPr algn="ctr">
                <a:lnSpc>
                  <a:spcPts val="3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chemeClr val="tx1"/>
                  </a:solidFill>
                  <a:latin typeface="Twinkl" pitchFamily="50" charset="0"/>
                </a:rPr>
                <a:t>When y = 105, z = 244</a:t>
              </a:r>
            </a:p>
          </p:txBody>
        </p:sp>
        <p:sp>
          <p:nvSpPr>
            <p:cNvPr id="42" name="Back 5"/>
            <p:cNvSpPr/>
            <p:nvPr/>
          </p:nvSpPr>
          <p:spPr>
            <a:xfrm>
              <a:off x="3435269" y="4086314"/>
              <a:ext cx="2273461" cy="538103"/>
            </a:xfrm>
            <a:prstGeom prst="rect">
              <a:avLst/>
            </a:prstGeom>
            <a:solidFill>
              <a:srgbClr val="FCBD4E"/>
            </a:solidFill>
            <a:ln w="28575">
              <a:solidFill>
                <a:srgbClr val="E395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4701" b="2569"/>
          <a:stretch/>
        </p:blipFill>
        <p:spPr>
          <a:xfrm>
            <a:off x="440264" y="426090"/>
            <a:ext cx="8278431" cy="5983175"/>
          </a:xfrm>
          <a:prstGeom prst="roundRect">
            <a:avLst>
              <a:gd name="adj" fmla="val 2838"/>
            </a:avLst>
          </a:prstGeom>
        </p:spPr>
      </p:pic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44C79D36-6DB8-4623-9E93-F1BA58EC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7626"/>
              </p:ext>
            </p:extLst>
          </p:nvPr>
        </p:nvGraphicFramePr>
        <p:xfrm>
          <a:off x="2292350" y="2985422"/>
          <a:ext cx="60960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430365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7761463"/>
                    </a:ext>
                  </a:extLst>
                </a:gridCol>
              </a:tblGrid>
              <a:tr h="509890"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 =</a:t>
                      </a:r>
                      <a:r>
                        <a:rPr lang="en-GB" sz="3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½ </a:t>
                      </a:r>
                      <a:endParaRPr lang="en-GB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a =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a = b + 3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3a = 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48400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3969186" y="2939994"/>
            <a:ext cx="497419" cy="775441"/>
            <a:chOff x="3198234" y="2939994"/>
            <a:chExt cx="497419" cy="775441"/>
          </a:xfrm>
        </p:grpSpPr>
        <p:sp>
          <p:nvSpPr>
            <p:cNvPr id="89" name="Rectangle 88"/>
            <p:cNvSpPr/>
            <p:nvPr/>
          </p:nvSpPr>
          <p:spPr>
            <a:xfrm>
              <a:off x="3249967" y="3048000"/>
              <a:ext cx="388471" cy="531905"/>
            </a:xfrm>
            <a:prstGeom prst="rect">
              <a:avLst/>
            </a:prstGeom>
            <a:solidFill>
              <a:srgbClr val="88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198234" y="2939994"/>
              <a:ext cx="497419" cy="775441"/>
              <a:chOff x="3592669" y="2939994"/>
              <a:chExt cx="497419" cy="77544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93113" y="2939994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b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592669" y="3238381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3712638" y="3327777"/>
                <a:ext cx="2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44C79D36-6DB8-4623-9E93-F1BA58EC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57868"/>
              </p:ext>
            </p:extLst>
          </p:nvPr>
        </p:nvGraphicFramePr>
        <p:xfrm>
          <a:off x="2292350" y="2985422"/>
          <a:ext cx="60960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430365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7761463"/>
                    </a:ext>
                  </a:extLst>
                </a:gridCol>
              </a:tblGrid>
              <a:tr h="509890"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 =</a:t>
                      </a:r>
                      <a:r>
                        <a:rPr lang="en-GB" sz="3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½ </a:t>
                      </a:r>
                      <a:endParaRPr lang="en-GB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a =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a = b + 3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+mn-lt"/>
                        </a:rPr>
                        <a:t>3a = 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48400"/>
                  </a:ext>
                </a:extLst>
              </a:tr>
            </a:tbl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3966444" y="2940056"/>
            <a:ext cx="497419" cy="775441"/>
            <a:chOff x="3198234" y="2939994"/>
            <a:chExt cx="497419" cy="775441"/>
          </a:xfrm>
        </p:grpSpPr>
        <p:sp>
          <p:nvSpPr>
            <p:cNvPr id="93" name="Rectangle 92"/>
            <p:cNvSpPr/>
            <p:nvPr/>
          </p:nvSpPr>
          <p:spPr>
            <a:xfrm>
              <a:off x="3249967" y="3048000"/>
              <a:ext cx="388471" cy="531905"/>
            </a:xfrm>
            <a:prstGeom prst="rect">
              <a:avLst/>
            </a:prstGeom>
            <a:solidFill>
              <a:srgbClr val="88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198234" y="2939994"/>
              <a:ext cx="497419" cy="775441"/>
              <a:chOff x="3592669" y="2939994"/>
              <a:chExt cx="497419" cy="775441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3593113" y="2939994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b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592669" y="3238381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3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3712638" y="3327777"/>
                <a:ext cx="2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755650" y="1515978"/>
            <a:ext cx="7632700" cy="1326105"/>
          </a:xfrm>
          <a:prstGeom prst="rect">
            <a:avLst/>
          </a:prstGeom>
          <a:solidFill>
            <a:srgbClr val="88CBC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The recipe for making a fruit smoothie is to use 3 times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as much apple juice (</a:t>
            </a:r>
            <a:r>
              <a:rPr lang="en-GB" b="1" dirty="0">
                <a:latin typeface="Twinkl" pitchFamily="50" charset="0"/>
              </a:rPr>
              <a:t>a</a:t>
            </a:r>
            <a:r>
              <a:rPr lang="en-GB" dirty="0">
                <a:latin typeface="Twinkl" pitchFamily="50" charset="0"/>
              </a:rPr>
              <a:t>) as orange juice (</a:t>
            </a:r>
            <a:r>
              <a:rPr lang="en-GB" b="1" dirty="0">
                <a:latin typeface="Twinkl" pitchFamily="50" charset="0"/>
              </a:rPr>
              <a:t>b</a:t>
            </a:r>
            <a:r>
              <a:rPr lang="en-GB" dirty="0">
                <a:latin typeface="Twinkl" pitchFamily="50" charset="0"/>
              </a:rPr>
              <a:t>).</a:t>
            </a:r>
            <a:endParaRPr lang="en-GB" b="1" dirty="0">
              <a:latin typeface="Twinkl" pitchFamily="50" charset="0"/>
            </a:endParaRPr>
          </a:p>
          <a:p>
            <a:pPr algn="ctr"/>
            <a:endParaRPr lang="en-GB" b="1" dirty="0">
              <a:latin typeface="Twinkl" pitchFamily="50" charset="0"/>
            </a:endParaRPr>
          </a:p>
          <a:p>
            <a:pPr algn="ctr"/>
            <a:r>
              <a:rPr lang="en-GB" dirty="0">
                <a:latin typeface="Twinkl" pitchFamily="50" charset="0"/>
              </a:rPr>
              <a:t>Which of these is the correct formula to represent this rule?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511" y="697112"/>
            <a:ext cx="436497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Formula Match-Up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92349" y="4530325"/>
            <a:ext cx="6095999" cy="495108"/>
          </a:xfrm>
          <a:prstGeom prst="rect">
            <a:avLst/>
          </a:prstGeom>
          <a:solidFill>
            <a:srgbClr val="FCBD4E"/>
          </a:solidFill>
          <a:ln w="28575">
            <a:solidFill>
              <a:srgbClr val="E39524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Explain why the others are incorrect.</a:t>
            </a:r>
          </a:p>
        </p:txBody>
      </p:sp>
      <p:pic>
        <p:nvPicPr>
          <p:cNvPr id="79" name="Pai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6041" y="2635382"/>
            <a:ext cx="1544909" cy="1770508"/>
            <a:chOff x="728749" y="3053783"/>
            <a:chExt cx="2805026" cy="3214636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49" y="3053783"/>
              <a:ext cx="1673357" cy="3006463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828" y="5120146"/>
              <a:ext cx="1087365" cy="111627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214" y="5301388"/>
              <a:ext cx="846561" cy="967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4701" b="2569"/>
          <a:stretch/>
        </p:blipFill>
        <p:spPr>
          <a:xfrm>
            <a:off x="440264" y="426090"/>
            <a:ext cx="8278431" cy="5983175"/>
          </a:xfrm>
          <a:prstGeom prst="roundRect">
            <a:avLst>
              <a:gd name="adj" fmla="val 2838"/>
            </a:avLst>
          </a:prstGeom>
        </p:spPr>
      </p:pic>
      <p:sp>
        <p:nvSpPr>
          <p:cNvPr id="7" name="Rectangle 6"/>
          <p:cNvSpPr/>
          <p:nvPr/>
        </p:nvSpPr>
        <p:spPr>
          <a:xfrm>
            <a:off x="755650" y="1523787"/>
            <a:ext cx="7632700" cy="1326105"/>
          </a:xfrm>
          <a:prstGeom prst="rect">
            <a:avLst/>
          </a:prstGeom>
          <a:solidFill>
            <a:srgbClr val="88CBC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A shop prints posters using the rule that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the cost (</a:t>
            </a:r>
            <a:r>
              <a:rPr lang="en-GB" b="1" dirty="0">
                <a:latin typeface="Twinkl" pitchFamily="50" charset="0"/>
              </a:rPr>
              <a:t>c</a:t>
            </a:r>
            <a:r>
              <a:rPr lang="en-GB" dirty="0">
                <a:latin typeface="Twinkl" pitchFamily="50" charset="0"/>
              </a:rPr>
              <a:t>) is 75p for each poster (</a:t>
            </a:r>
            <a:r>
              <a:rPr lang="en-GB" b="1" dirty="0">
                <a:latin typeface="Twinkl" pitchFamily="50" charset="0"/>
              </a:rPr>
              <a:t>d</a:t>
            </a:r>
            <a:r>
              <a:rPr lang="en-GB" dirty="0">
                <a:latin typeface="Twinkl" pitchFamily="50" charset="0"/>
              </a:rPr>
              <a:t>).</a:t>
            </a:r>
          </a:p>
          <a:p>
            <a:pPr algn="ctr"/>
            <a:endParaRPr lang="en-GB" dirty="0">
              <a:latin typeface="Twinkl" pitchFamily="50" charset="0"/>
            </a:endParaRPr>
          </a:p>
          <a:p>
            <a:pPr algn="ctr"/>
            <a:r>
              <a:rPr lang="en-GB" dirty="0">
                <a:latin typeface="Twinkl" pitchFamily="50" charset="0"/>
              </a:rPr>
              <a:t>Which of these is the correct formula to represent this rule?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511" y="697112"/>
            <a:ext cx="436497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Formula Match-Up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92349" y="4530325"/>
            <a:ext cx="6096001" cy="495108"/>
          </a:xfrm>
          <a:prstGeom prst="rect">
            <a:avLst/>
          </a:prstGeom>
          <a:solidFill>
            <a:srgbClr val="FCBD4E"/>
          </a:solidFill>
          <a:ln w="28575">
            <a:solidFill>
              <a:srgbClr val="E39524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Explain why the others are incorrect.</a:t>
            </a: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44C79D36-6DB8-4623-9E93-F1BA58EC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09240"/>
              </p:ext>
            </p:extLst>
          </p:nvPr>
        </p:nvGraphicFramePr>
        <p:xfrm>
          <a:off x="2292350" y="2985422"/>
          <a:ext cx="60960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430365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7761463"/>
                    </a:ext>
                  </a:extLst>
                </a:gridCol>
              </a:tblGrid>
              <a:tr h="509890"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latin typeface="+mn-lt"/>
                        </a:rPr>
                        <a:t>c =</a:t>
                      </a:r>
                      <a:r>
                        <a:rPr lang="en-GB" sz="3600" i="0" baseline="0" dirty="0">
                          <a:latin typeface="+mn-lt"/>
                        </a:rPr>
                        <a:t> 3</a:t>
                      </a:r>
                      <a:endParaRPr lang="en-GB" sz="360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i="0">
                          <a:latin typeface="+mn-lt"/>
                        </a:rPr>
                        <a:t>c = d + 75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solidFill>
                            <a:schemeClr val="tx1"/>
                          </a:solidFill>
                          <a:latin typeface="+mn-lt"/>
                        </a:rPr>
                        <a:t>75d =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latin typeface="+mn-lt"/>
                        </a:rPr>
                        <a:t>75c = 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48400"/>
                  </a:ext>
                </a:extLst>
              </a:tr>
            </a:tbl>
          </a:graphicData>
        </a:graphic>
      </p:graphicFrame>
      <p:pic>
        <p:nvPicPr>
          <p:cNvPr id="6" name="Pai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72360" y="2939994"/>
            <a:ext cx="497419" cy="775441"/>
            <a:chOff x="3198234" y="2939994"/>
            <a:chExt cx="497419" cy="775441"/>
          </a:xfrm>
        </p:grpSpPr>
        <p:sp>
          <p:nvSpPr>
            <p:cNvPr id="14" name="Rectangle 13"/>
            <p:cNvSpPr/>
            <p:nvPr/>
          </p:nvSpPr>
          <p:spPr>
            <a:xfrm>
              <a:off x="3249967" y="3048000"/>
              <a:ext cx="388471" cy="531905"/>
            </a:xfrm>
            <a:prstGeom prst="rect">
              <a:avLst/>
            </a:prstGeom>
            <a:solidFill>
              <a:srgbClr val="88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98234" y="2939994"/>
              <a:ext cx="497419" cy="775441"/>
              <a:chOff x="3592669" y="2939994"/>
              <a:chExt cx="497419" cy="77544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593113" y="2939994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75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92669" y="3238381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d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676782" y="3321801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4C79D36-6DB8-4623-9E93-F1BA58EC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31879"/>
              </p:ext>
            </p:extLst>
          </p:nvPr>
        </p:nvGraphicFramePr>
        <p:xfrm>
          <a:off x="2292350" y="2982440"/>
          <a:ext cx="60960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430365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47761463"/>
                    </a:ext>
                  </a:extLst>
                </a:gridCol>
              </a:tblGrid>
              <a:tr h="509890"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latin typeface="+mn-lt"/>
                        </a:rPr>
                        <a:t>c =</a:t>
                      </a:r>
                      <a:r>
                        <a:rPr lang="en-GB" sz="3600" i="0" baseline="0" dirty="0">
                          <a:latin typeface="+mn-lt"/>
                        </a:rPr>
                        <a:t> 3</a:t>
                      </a:r>
                      <a:endParaRPr lang="en-GB" sz="360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i="0" dirty="0">
                          <a:latin typeface="+mn-lt"/>
                        </a:rPr>
                        <a:t>c = d + 75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75d = c</a:t>
                      </a:r>
                      <a:endParaRPr lang="en-GB" sz="360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75c = d</a:t>
                      </a:r>
                      <a:endParaRPr lang="en-GB" sz="360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484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975102" y="2937012"/>
            <a:ext cx="497419" cy="775441"/>
            <a:chOff x="3198234" y="2939994"/>
            <a:chExt cx="497419" cy="775441"/>
          </a:xfrm>
        </p:grpSpPr>
        <p:sp>
          <p:nvSpPr>
            <p:cNvPr id="21" name="Rectangle 20"/>
            <p:cNvSpPr/>
            <p:nvPr/>
          </p:nvSpPr>
          <p:spPr>
            <a:xfrm>
              <a:off x="3249967" y="3048000"/>
              <a:ext cx="388471" cy="531905"/>
            </a:xfrm>
            <a:prstGeom prst="rect">
              <a:avLst/>
            </a:prstGeom>
            <a:solidFill>
              <a:srgbClr val="88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98234" y="2939994"/>
              <a:ext cx="497419" cy="775441"/>
              <a:chOff x="3592669" y="2939994"/>
              <a:chExt cx="497419" cy="77544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593113" y="2939994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75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92669" y="3238381"/>
                <a:ext cx="49697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d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676782" y="3321801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389" y="3071810"/>
            <a:ext cx="1685550" cy="12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4617" y="4459632"/>
            <a:ext cx="4403733" cy="16283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55650" y="1481519"/>
            <a:ext cx="3137081" cy="4611305"/>
          </a:xfrm>
          <a:prstGeom prst="rect">
            <a:avLst/>
          </a:prstGeom>
          <a:solidFill>
            <a:srgbClr val="88CCC1"/>
          </a:solidFill>
          <a:ln w="38100">
            <a:solidFill>
              <a:srgbClr val="0092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62" y="1551191"/>
            <a:ext cx="3001101" cy="211517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Formulae can be used to help us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solve two-step word problems.</a:t>
            </a:r>
          </a:p>
          <a:p>
            <a:pPr algn="ctr"/>
            <a:endParaRPr lang="en-GB" sz="1600" dirty="0">
              <a:solidFill>
                <a:srgbClr val="1C1C1C"/>
              </a:solidFill>
              <a:latin typeface="Twinkl" pitchFamily="50" charset="0"/>
            </a:endParaRPr>
          </a:p>
          <a:p>
            <a:pPr algn="ctr"/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If we write out this problem as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a formula, we can see that the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total cost of renting a TV is dependent on the number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of weeks it is rented for.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470" y="697112"/>
            <a:ext cx="568905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Formula Word Problems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985170" y="1481519"/>
            <a:ext cx="4392000" cy="2900234"/>
          </a:xfrm>
          <a:prstGeom prst="rect">
            <a:avLst/>
          </a:prstGeom>
          <a:solidFill>
            <a:srgbClr val="FDDCA1"/>
          </a:solidFill>
          <a:ln w="38100">
            <a:solidFill>
              <a:srgbClr val="E3952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75105" y="3953652"/>
            <a:ext cx="3117626" cy="21099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Use the formula to find out the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cost of renting a TV when:</a:t>
            </a:r>
          </a:p>
          <a:p>
            <a:pPr marL="360000" lvl="0" indent="-360000">
              <a:buFont typeface="+mj-lt"/>
              <a:buAutoNum type="arabicParenR"/>
            </a:pPr>
            <a:r>
              <a:rPr lang="en-GB" sz="1600" dirty="0">
                <a:latin typeface="Twinkl" pitchFamily="50" charset="0"/>
              </a:rPr>
              <a:t>n = 7 weeks</a:t>
            </a:r>
          </a:p>
          <a:p>
            <a:pPr marL="360000" lvl="0" indent="-360000">
              <a:buAutoNum type="arabicParenR"/>
            </a:pPr>
            <a:r>
              <a:rPr lang="en-GB" sz="1600" dirty="0">
                <a:latin typeface="Twinkl" pitchFamily="50" charset="0"/>
              </a:rPr>
              <a:t>n = 12 weeks </a:t>
            </a:r>
          </a:p>
          <a:p>
            <a:pPr marL="360000" lvl="0" indent="-360000">
              <a:buAutoNum type="arabicParenR"/>
            </a:pPr>
            <a:r>
              <a:rPr lang="en-GB" sz="1600" dirty="0">
                <a:latin typeface="Twinkl" pitchFamily="50" charset="0"/>
              </a:rPr>
              <a:t>n = 18 weeks</a:t>
            </a:r>
          </a:p>
          <a:p>
            <a:pPr marL="360000" lvl="0" indent="-360000">
              <a:buAutoNum type="arabicParenR"/>
            </a:pPr>
            <a:r>
              <a:rPr lang="en-GB" sz="1600" dirty="0">
                <a:latin typeface="Twinkl" pitchFamily="50" charset="0"/>
              </a:rPr>
              <a:t>n = 23 weeks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9121" y="1548883"/>
            <a:ext cx="3941626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A company rents out flat screen TVs based on an one-off payment of £35 and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then a weekly hire cost of £12.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6"/>
          <a:stretch/>
        </p:blipFill>
        <p:spPr>
          <a:xfrm>
            <a:off x="4840561" y="2510831"/>
            <a:ext cx="2705471" cy="18535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25265" y="4282627"/>
            <a:ext cx="4396773" cy="1222624"/>
            <a:chOff x="3925265" y="2235695"/>
            <a:chExt cx="4396773" cy="1222624"/>
          </a:xfrm>
        </p:grpSpPr>
        <p:sp>
          <p:nvSpPr>
            <p:cNvPr id="19" name="Rectangle 18"/>
            <p:cNvSpPr/>
            <p:nvPr/>
          </p:nvSpPr>
          <p:spPr>
            <a:xfrm>
              <a:off x="6055391" y="2235695"/>
              <a:ext cx="292213" cy="122262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7000" dirty="0">
                  <a:solidFill>
                    <a:srgbClr val="1C1C1C"/>
                  </a:solidFill>
                  <a:latin typeface="Twinkl Thin" panose="02000000000000000000" pitchFamily="2" charset="0"/>
                </a:rPr>
                <a:t>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925265" y="2235695"/>
              <a:ext cx="4396773" cy="1222624"/>
              <a:chOff x="3925265" y="2235695"/>
              <a:chExt cx="4396773" cy="122262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205079" y="2568488"/>
                <a:ext cx="803550" cy="692497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250" dirty="0">
                    <a:solidFill>
                      <a:schemeClr val="tx1"/>
                    </a:solidFill>
                  </a:rPr>
                  <a:t>weekly hire cost £12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42323" y="2545405"/>
                <a:ext cx="803550" cy="738663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50" dirty="0">
                    <a:solidFill>
                      <a:schemeClr val="tx1"/>
                    </a:solidFill>
                  </a:rPr>
                  <a:t>number </a:t>
                </a:r>
                <a:br>
                  <a:rPr lang="en-GB" sz="1250" dirty="0">
                    <a:solidFill>
                      <a:schemeClr val="tx1"/>
                    </a:solidFill>
                  </a:rPr>
                </a:br>
                <a:r>
                  <a:rPr lang="en-GB" sz="1250" dirty="0">
                    <a:solidFill>
                      <a:schemeClr val="tx1"/>
                    </a:solidFill>
                  </a:rPr>
                  <a:t>of weeks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18488" y="2545404"/>
                <a:ext cx="803550" cy="738664"/>
              </a:xfrm>
              <a:prstGeom prst="rect">
                <a:avLst/>
              </a:prstGeom>
              <a:solidFill>
                <a:srgbClr val="FCBD4E"/>
              </a:solidFill>
              <a:ln w="28575">
                <a:solidFill>
                  <a:srgbClr val="E395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50" dirty="0">
                    <a:solidFill>
                      <a:schemeClr val="tx1"/>
                    </a:solidFill>
                  </a:rPr>
                  <a:t>Total cost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22426" y="2673450"/>
                <a:ext cx="207734" cy="453183"/>
              </a:xfrm>
              <a:prstGeom prst="rect">
                <a:avLst/>
              </a:prstGeom>
            </p:spPr>
            <p:txBody>
              <a:bodyPr wrap="square" lIns="0" tIns="72000" rIns="0" bIns="7200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C1C1C"/>
                    </a:solidFill>
                    <a:latin typeface="Twinkl" pitchFamily="50" charset="0"/>
                  </a:rPr>
                  <a:t>×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78622" y="2627714"/>
                <a:ext cx="256520" cy="453183"/>
              </a:xfrm>
              <a:prstGeom prst="rect">
                <a:avLst/>
              </a:prstGeom>
            </p:spPr>
            <p:txBody>
              <a:bodyPr wrap="square" lIns="0" tIns="72000" rIns="0" bIns="7200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1C1C1C"/>
                    </a:solidFill>
                    <a:latin typeface="Twinkl" pitchFamily="50" charset="0"/>
                  </a:rPr>
                  <a:t>=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25265" y="2235695"/>
                <a:ext cx="292213" cy="1222624"/>
              </a:xfrm>
              <a:prstGeom prst="rect">
                <a:avLst/>
              </a:prstGeom>
            </p:spPr>
            <p:txBody>
              <a:bodyPr wrap="square" lIns="0" tIns="72000" rIns="0" bIns="72000">
                <a:spAutoFit/>
              </a:bodyPr>
              <a:lstStyle/>
              <a:p>
                <a:pPr algn="ctr"/>
                <a:r>
                  <a:rPr lang="en-GB" sz="7000" dirty="0">
                    <a:solidFill>
                      <a:srgbClr val="1C1C1C"/>
                    </a:solidFill>
                    <a:latin typeface="Twinkl Thin" panose="02000000000000000000" pitchFamily="2" charset="0"/>
                  </a:rPr>
                  <a:t>(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86601" y="2568487"/>
                <a:ext cx="803550" cy="692497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250" dirty="0">
                    <a:solidFill>
                      <a:schemeClr val="tx1"/>
                    </a:solidFill>
                  </a:rPr>
                  <a:t>one-off payment £35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39338" y="2481512"/>
                <a:ext cx="266617" cy="760959"/>
              </a:xfrm>
              <a:prstGeom prst="rect">
                <a:avLst/>
              </a:prstGeom>
            </p:spPr>
            <p:txBody>
              <a:bodyPr wrap="square" lIns="0" tIns="72000" rIns="0" bIns="72000">
                <a:spAutoFit/>
              </a:bodyPr>
              <a:lstStyle/>
              <a:p>
                <a:pPr algn="ctr"/>
                <a:endParaRPr lang="en-GB" sz="3000" baseline="30000" dirty="0"/>
              </a:p>
              <a:p>
                <a:pPr algn="ctr"/>
                <a:r>
                  <a:rPr lang="en-GB" sz="3000" baseline="30000" dirty="0"/>
                  <a:t>+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4580704" y="5434771"/>
            <a:ext cx="3241583" cy="6532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300" dirty="0">
                <a:latin typeface="Twinkl" pitchFamily="50" charset="0"/>
              </a:rPr>
              <a:t>12n + 35 = </a:t>
            </a:r>
            <a:r>
              <a:rPr lang="en-GB" sz="3300" b="1" dirty="0">
                <a:latin typeface="Twinkl" pitchFamily="50" charset="0"/>
              </a:rPr>
              <a:t>cost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19919" y="4592336"/>
            <a:ext cx="792838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b="1" dirty="0">
                <a:latin typeface="Twinkl" pitchFamily="50" charset="0"/>
              </a:rPr>
              <a:t>£119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22286" y="4936320"/>
            <a:ext cx="792838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b="1" dirty="0">
                <a:latin typeface="Twinkl" pitchFamily="50" charset="0"/>
              </a:rPr>
              <a:t>£179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23480" y="5635660"/>
            <a:ext cx="792838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b="1" dirty="0">
                <a:latin typeface="Twinkl" pitchFamily="50" charset="0"/>
              </a:rPr>
              <a:t>£311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9092" y="5291676"/>
            <a:ext cx="792838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b="1" dirty="0">
                <a:latin typeface="Twinkl" pitchFamily="50" charset="0"/>
              </a:rPr>
              <a:t>£251</a:t>
            </a:r>
          </a:p>
        </p:txBody>
      </p:sp>
      <p:pic>
        <p:nvPicPr>
          <p:cNvPr id="28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33" name="Rectangle: Rounded Corners 46"/>
          <p:cNvSpPr/>
          <p:nvPr/>
        </p:nvSpPr>
        <p:spPr>
          <a:xfrm>
            <a:off x="3985171" y="3973226"/>
            <a:ext cx="1710780" cy="407711"/>
          </a:xfrm>
          <a:prstGeom prst="rect">
            <a:avLst/>
          </a:prstGeom>
          <a:solidFill>
            <a:srgbClr val="FCBD4E"/>
          </a:solidFill>
          <a:ln w="28575">
            <a:solidFill>
              <a:srgbClr val="E3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Show answers</a:t>
            </a:r>
          </a:p>
        </p:txBody>
      </p:sp>
    </p:spTree>
    <p:extLst>
      <p:ext uri="{BB962C8B-B14F-4D97-AF65-F5344CB8AC3E}">
        <p14:creationId xmlns:p14="http://schemas.microsoft.com/office/powerpoint/2010/main" val="23094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984617" y="4459632"/>
            <a:ext cx="4403733" cy="16283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55650" y="1481519"/>
            <a:ext cx="3137081" cy="4611305"/>
          </a:xfrm>
          <a:prstGeom prst="rect">
            <a:avLst/>
          </a:prstGeom>
          <a:solidFill>
            <a:srgbClr val="88CCC1"/>
          </a:solidFill>
          <a:ln w="38100">
            <a:solidFill>
              <a:srgbClr val="0092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62" y="1551191"/>
            <a:ext cx="3001101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lvl="0" algn="ctr"/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Here is another two-step word problem which can be solved using a formula.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If we write out this problem as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a formula, we can see that the time to cook a joint of lamb is dependent on the weight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of the lamb in kg.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473" y="697112"/>
            <a:ext cx="568905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b="1" dirty="0">
                <a:latin typeface="Twinkl" pitchFamily="50" charset="0"/>
              </a:rPr>
              <a:t>Formula Word Problems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985170" y="1481519"/>
            <a:ext cx="4392000" cy="2900234"/>
          </a:xfrm>
          <a:prstGeom prst="rect">
            <a:avLst/>
          </a:prstGeom>
          <a:solidFill>
            <a:srgbClr val="FDDCA1"/>
          </a:solidFill>
          <a:ln w="38100">
            <a:solidFill>
              <a:srgbClr val="E3952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75105" y="3829374"/>
            <a:ext cx="3117626" cy="2282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lvl="0" algn="ctr">
              <a:buNone/>
            </a:pPr>
            <a:r>
              <a:rPr lang="en-GB" sz="1600" dirty="0">
                <a:latin typeface="Twinkl" pitchFamily="50" charset="0"/>
              </a:rPr>
              <a:t>Use the formula to find out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how long it will take to </a:t>
            </a:r>
            <a:br>
              <a:rPr lang="en-GB" sz="1600" dirty="0">
                <a:latin typeface="Twinkl" pitchFamily="50" charset="0"/>
              </a:rPr>
            </a:br>
            <a:r>
              <a:rPr lang="en-GB" sz="1600" dirty="0">
                <a:latin typeface="Twinkl" pitchFamily="50" charset="0"/>
              </a:rPr>
              <a:t>cook the lamb when: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Twinkl" pitchFamily="50" charset="0"/>
              </a:rPr>
              <a:t>n = 3kg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Twinkl" pitchFamily="50" charset="0"/>
              </a:rPr>
              <a:t>n = 5kg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Twinkl" pitchFamily="50" charset="0"/>
              </a:rPr>
              <a:t>n = 7kg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Twinkl" pitchFamily="50" charset="0"/>
              </a:rPr>
              <a:t>n = 8kg</a:t>
            </a:r>
            <a:endParaRPr lang="en-GB" sz="1600" dirty="0">
              <a:solidFill>
                <a:srgbClr val="00B050"/>
              </a:solidFill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5007" y="1548883"/>
            <a:ext cx="3941626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It takes 40 minutes for every kilogram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plus an additional 20 minutes to </a:t>
            </a:r>
            <a:br>
              <a:rPr lang="en-GB" sz="1600" dirty="0">
                <a:solidFill>
                  <a:srgbClr val="1C1C1C"/>
                </a:solidFill>
                <a:latin typeface="Twinkl" pitchFamily="50" charset="0"/>
              </a:rPr>
            </a:br>
            <a:r>
              <a:rPr lang="en-GB" sz="1600" dirty="0">
                <a:solidFill>
                  <a:srgbClr val="1C1C1C"/>
                </a:solidFill>
                <a:latin typeface="Twinkl" pitchFamily="50" charset="0"/>
              </a:rPr>
              <a:t>cook a joint of lamb.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5265" y="4282627"/>
            <a:ext cx="4396773" cy="1145680"/>
            <a:chOff x="3925265" y="2235695"/>
            <a:chExt cx="4396773" cy="1145680"/>
          </a:xfrm>
        </p:grpSpPr>
        <p:sp>
          <p:nvSpPr>
            <p:cNvPr id="19" name="Rectangle 18"/>
            <p:cNvSpPr/>
            <p:nvPr/>
          </p:nvSpPr>
          <p:spPr>
            <a:xfrm>
              <a:off x="6055391" y="2235695"/>
              <a:ext cx="292213" cy="1145680"/>
            </a:xfrm>
            <a:prstGeom prst="rect">
              <a:avLst/>
            </a:prstGeom>
          </p:spPr>
          <p:txBody>
            <a:bodyPr wrap="square" lIns="0" tIns="72000" rIns="0" bIns="72000">
              <a:noAutofit/>
            </a:bodyPr>
            <a:lstStyle/>
            <a:p>
              <a:pPr algn="ctr"/>
              <a:r>
                <a:rPr lang="en-GB" sz="7000" dirty="0">
                  <a:solidFill>
                    <a:srgbClr val="1C1C1C"/>
                  </a:solidFill>
                  <a:latin typeface="Twinkl Thin" panose="02000000000000000000" pitchFamily="2" charset="0"/>
                </a:rPr>
                <a:t>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925265" y="2235695"/>
              <a:ext cx="4396773" cy="1145680"/>
              <a:chOff x="3925265" y="2235695"/>
              <a:chExt cx="4396773" cy="114568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205079" y="2545405"/>
                <a:ext cx="803550" cy="738664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40 minutes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42323" y="2545405"/>
                <a:ext cx="803550" cy="738663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number of kilograms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18488" y="2545404"/>
                <a:ext cx="803550" cy="738664"/>
              </a:xfrm>
              <a:prstGeom prst="rect">
                <a:avLst/>
              </a:prstGeom>
              <a:solidFill>
                <a:srgbClr val="FCBD4E"/>
              </a:solidFill>
              <a:ln w="28575">
                <a:solidFill>
                  <a:srgbClr val="E395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time to cook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22426" y="2766821"/>
                <a:ext cx="207734" cy="453183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/>
                <a:r>
                  <a:rPr lang="en-GB" sz="3000" baseline="30000" dirty="0"/>
                  <a:t>×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78622" y="2627714"/>
                <a:ext cx="256520" cy="453183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rgbClr val="1C1C1C"/>
                    </a:solidFill>
                    <a:latin typeface="Twinkl" pitchFamily="50" charset="0"/>
                  </a:rPr>
                  <a:t>=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25265" y="2235695"/>
                <a:ext cx="292213" cy="1145680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/>
                <a:r>
                  <a:rPr lang="en-GB" sz="7000" dirty="0">
                    <a:solidFill>
                      <a:srgbClr val="1C1C1C"/>
                    </a:solidFill>
                    <a:latin typeface="Twinkl Thin" panose="02000000000000000000" pitchFamily="2" charset="0"/>
                  </a:rPr>
                  <a:t>(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86601" y="2545404"/>
                <a:ext cx="803550" cy="738664"/>
              </a:xfrm>
              <a:prstGeom prst="rect">
                <a:avLst/>
              </a:prstGeom>
              <a:solidFill>
                <a:srgbClr val="88CCC1"/>
              </a:solidFill>
              <a:ln w="28575">
                <a:solidFill>
                  <a:srgbClr val="0093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100" dirty="0">
                    <a:solidFill>
                      <a:schemeClr val="tx1"/>
                    </a:solidFill>
                  </a:rPr>
                  <a:t>20 minutes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39338" y="2464812"/>
                <a:ext cx="266617" cy="760959"/>
              </a:xfrm>
              <a:prstGeom prst="rect">
                <a:avLst/>
              </a:prstGeom>
            </p:spPr>
            <p:txBody>
              <a:bodyPr wrap="square" lIns="0" tIns="72000" rIns="0" bIns="72000">
                <a:noAutofit/>
              </a:bodyPr>
              <a:lstStyle/>
              <a:p>
                <a:pPr algn="ctr"/>
                <a:endParaRPr lang="en-GB" sz="3000" baseline="30000" dirty="0"/>
              </a:p>
              <a:p>
                <a:pPr algn="ctr"/>
                <a:r>
                  <a:rPr lang="en-GB" sz="3000" baseline="30000" dirty="0"/>
                  <a:t>+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4250012" y="5434771"/>
            <a:ext cx="3910101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>
                <a:latin typeface="Twinkl" pitchFamily="50" charset="0"/>
              </a:rPr>
              <a:t>40n + 20 = </a:t>
            </a:r>
            <a:r>
              <a:rPr lang="en-GB" sz="2800" b="1" dirty="0">
                <a:latin typeface="Twinkl" pitchFamily="50" charset="0"/>
              </a:rPr>
              <a:t>time to cook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62835" y="4657873"/>
            <a:ext cx="114903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1600" b="1" dirty="0">
                <a:latin typeface="Twinkl" pitchFamily="50" charset="0"/>
              </a:rPr>
              <a:t>140 minutes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65202" y="5001857"/>
            <a:ext cx="12856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1600" b="1" dirty="0">
                <a:latin typeface="Twinkl" pitchFamily="50" charset="0"/>
              </a:rPr>
              <a:t>220 minutes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6396" y="5701197"/>
            <a:ext cx="1284468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1600" b="1" dirty="0">
                <a:latin typeface="Twinkl" pitchFamily="50" charset="0"/>
              </a:rPr>
              <a:t>340 minutes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62008" y="5357213"/>
            <a:ext cx="128885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sz="1600" b="1" dirty="0">
                <a:latin typeface="Twinkl" pitchFamily="50" charset="0"/>
              </a:rPr>
              <a:t>300 minutes</a:t>
            </a:r>
          </a:p>
        </p:txBody>
      </p:sp>
      <p:pic>
        <p:nvPicPr>
          <p:cNvPr id="28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15" y="2555774"/>
            <a:ext cx="2818310" cy="1687778"/>
          </a:xfrm>
          <a:prstGeom prst="rect">
            <a:avLst/>
          </a:prstGeom>
        </p:spPr>
      </p:pic>
      <p:sp>
        <p:nvSpPr>
          <p:cNvPr id="33" name="Rectangle: Rounded Corners 46"/>
          <p:cNvSpPr/>
          <p:nvPr/>
        </p:nvSpPr>
        <p:spPr>
          <a:xfrm>
            <a:off x="3985171" y="3973226"/>
            <a:ext cx="1710780" cy="407711"/>
          </a:xfrm>
          <a:prstGeom prst="rect">
            <a:avLst/>
          </a:prstGeom>
          <a:solidFill>
            <a:srgbClr val="FCBD4E"/>
          </a:solidFill>
          <a:ln w="28575">
            <a:solidFill>
              <a:srgbClr val="E3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Show answers</a:t>
            </a:r>
          </a:p>
        </p:txBody>
      </p:sp>
    </p:spTree>
    <p:extLst>
      <p:ext uri="{BB962C8B-B14F-4D97-AF65-F5344CB8AC3E}">
        <p14:creationId xmlns:p14="http://schemas.microsoft.com/office/powerpoint/2010/main" val="38748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2671" y="697112"/>
            <a:ext cx="6118663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3500" b="1" dirty="0">
                <a:latin typeface="Twinkl" pitchFamily="50" charset="0"/>
              </a:rPr>
              <a:t>More Formula Word Problems</a:t>
            </a:r>
          </a:p>
        </p:txBody>
      </p:sp>
      <p:pic>
        <p:nvPicPr>
          <p:cNvPr id="3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755650" y="1850342"/>
            <a:ext cx="7632700" cy="3600450"/>
          </a:xfrm>
          <a:prstGeom prst="rect">
            <a:avLst/>
          </a:prstGeom>
          <a:solidFill>
            <a:srgbClr val="88CCC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71" y="1935010"/>
            <a:ext cx="2419345" cy="34222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60" y="1935011"/>
            <a:ext cx="2419345" cy="34222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0" y="1935012"/>
            <a:ext cx="2419345" cy="34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306</TotalTime>
  <Words>547</Words>
  <Application>Microsoft Office PowerPoint</Application>
  <PresentationFormat>On-screen Show (4:3)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Sassoon Infant Md</vt:lpstr>
      <vt:lpstr>Tuffy-TTF</vt:lpstr>
      <vt:lpstr>Sassoon Infant Rg</vt:lpstr>
      <vt:lpstr>Twinkl SemiBold</vt:lpstr>
      <vt:lpstr>Twinkl</vt:lpstr>
      <vt:lpstr>Twinkl Thin</vt:lpstr>
      <vt:lpstr>Tuffy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Lydia Fay</dc:creator>
  <cp:lastModifiedBy>Philip Tinkler</cp:lastModifiedBy>
  <cp:revision>85</cp:revision>
  <dcterms:created xsi:type="dcterms:W3CDTF">2019-07-16T11:43:39Z</dcterms:created>
  <dcterms:modified xsi:type="dcterms:W3CDTF">2020-02-14T10:51:27Z</dcterms:modified>
</cp:coreProperties>
</file>