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64" r:id="rId27"/>
  </p:sldIdLst>
  <p:sldSz cx="9144000" cy="6858000" type="screen4x3"/>
  <p:notesSz cx="6858000" cy="9144000"/>
  <p:embeddedFontLst>
    <p:embeddedFont>
      <p:font typeface="Twinkl" pitchFamily="2" charset="0"/>
      <p:regular r:id="rId28"/>
      <p:bold r:id="rId29"/>
    </p:embeddedFont>
    <p:embeddedFont>
      <p:font typeface="Tuffy-TTF" panose="020B0603060100000000" pitchFamily="34" charset="0"/>
      <p:regular r:id="rId30"/>
      <p:bold r:id="rId31"/>
      <p:italic r:id="rId32"/>
      <p:boldItalic r:id="rId33"/>
    </p:embeddedFont>
    <p:embeddedFont>
      <p:font typeface="Twinkl SemiBold" pitchFamily="2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74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384"/>
    <a:srgbClr val="2DB6BC"/>
    <a:srgbClr val="88CBC2"/>
    <a:srgbClr val="E02E41"/>
    <a:srgbClr val="E65462"/>
    <a:srgbClr val="EA707C"/>
    <a:srgbClr val="9C4342"/>
    <a:srgbClr val="C05955"/>
    <a:srgbClr val="E84D15"/>
    <a:srgbClr val="E07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008" y="78"/>
      </p:cViewPr>
      <p:guideLst>
        <p:guide orient="horz" pos="2183"/>
        <p:guide pos="2880"/>
        <p:guide pos="317"/>
        <p:guide pos="476"/>
        <p:guide pos="5284"/>
        <p:guide pos="5443"/>
        <p:guide orient="horz" pos="323"/>
        <p:guide orient="horz" pos="482"/>
        <p:guide orient="horz" pos="3974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EE7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Year 6 | Algebra | Use Simple Formulae | Lesson 4 of 4: Reasoning Using Formulae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Tuffy-TTF" panose="020B0603060100000000" pitchFamily="34" charset="0"/>
                <a:cs typeface="Arial" panose="020B0604020202020204" pitchFamily="34" charset="0"/>
              </a:rPr>
              <a:t>Algebra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755649" y="2483377"/>
            <a:ext cx="7632700" cy="1326105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The base of </a:t>
            </a:r>
            <a:r>
              <a:rPr lang="en-GB" sz="1600" dirty="0" err="1">
                <a:solidFill>
                  <a:schemeClr val="tx1"/>
                </a:solidFill>
              </a:rPr>
              <a:t>Gethin’s</a:t>
            </a:r>
            <a:r>
              <a:rPr lang="en-GB" sz="1600" dirty="0">
                <a:solidFill>
                  <a:schemeClr val="tx1"/>
                </a:solidFill>
              </a:rPr>
              <a:t> chicken coop is a rectangle. </a:t>
            </a:r>
            <a:br>
              <a:rPr lang="en-GB" sz="1600" dirty="0">
                <a:solidFill>
                  <a:schemeClr val="tx1"/>
                </a:solidFill>
              </a:rPr>
            </a:b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The length measures 2.5m and the width measures 0.8m.</a:t>
            </a:r>
            <a:br>
              <a:rPr lang="en-GB" sz="1600" dirty="0">
                <a:solidFill>
                  <a:schemeClr val="tx1"/>
                </a:solidFill>
              </a:rPr>
            </a:b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Calculate the area and perimeter of the chicken coop.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0" y="1888398"/>
            <a:ext cx="7632700" cy="464331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b="1" dirty="0"/>
              <a:t>Read</a:t>
            </a:r>
            <a:r>
              <a:rPr lang="en-GB" sz="1600" dirty="0"/>
              <a:t> this reasoning question carefully.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28611" y="697112"/>
            <a:ext cx="468677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Guided Maths</a:t>
            </a:r>
            <a:b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altLang="en-US" sz="2800" b="1" dirty="0">
                <a:solidFill>
                  <a:schemeClr val="bg1"/>
                </a:solidFill>
                <a:latin typeface="Twinkl" pitchFamily="50" charset="0"/>
              </a:rPr>
              <a:t>Question 2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755650" y="2481896"/>
            <a:ext cx="7632700" cy="1326105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The base of </a:t>
            </a:r>
            <a:r>
              <a:rPr lang="en-GB" sz="1600" dirty="0" err="1">
                <a:solidFill>
                  <a:schemeClr val="tx1"/>
                </a:solidFill>
              </a:rPr>
              <a:t>Gethin’s</a:t>
            </a:r>
            <a:r>
              <a:rPr lang="en-GB" sz="1600" dirty="0">
                <a:solidFill>
                  <a:schemeClr val="tx1"/>
                </a:solidFill>
              </a:rPr>
              <a:t> chicken coop is a </a:t>
            </a:r>
            <a:r>
              <a:rPr lang="en-GB" sz="1600" b="1" dirty="0">
                <a:solidFill>
                  <a:schemeClr val="bg1"/>
                </a:solidFill>
              </a:rPr>
              <a:t>rectangle</a:t>
            </a:r>
            <a:r>
              <a:rPr lang="en-GB" sz="1600" dirty="0">
                <a:solidFill>
                  <a:schemeClr val="tx1"/>
                </a:solidFill>
              </a:rPr>
              <a:t>. </a:t>
            </a:r>
            <a:br>
              <a:rPr lang="en-GB" sz="1600" dirty="0">
                <a:solidFill>
                  <a:schemeClr val="tx1"/>
                </a:solidFill>
              </a:rPr>
            </a:b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The length measures </a:t>
            </a:r>
            <a:r>
              <a:rPr lang="en-GB" sz="1600" b="1" dirty="0">
                <a:solidFill>
                  <a:schemeClr val="bg1"/>
                </a:solidFill>
              </a:rPr>
              <a:t>2.5m</a:t>
            </a:r>
            <a:r>
              <a:rPr lang="en-GB" sz="1600" dirty="0">
                <a:solidFill>
                  <a:schemeClr val="tx1"/>
                </a:solidFill>
              </a:rPr>
              <a:t> and the width measures </a:t>
            </a:r>
            <a:r>
              <a:rPr lang="en-GB" sz="1600" b="1" dirty="0">
                <a:solidFill>
                  <a:schemeClr val="bg1"/>
                </a:solidFill>
              </a:rPr>
              <a:t>0.8m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  <a:br>
              <a:rPr lang="en-GB" sz="1600" dirty="0">
                <a:solidFill>
                  <a:schemeClr val="tx1"/>
                </a:solidFill>
              </a:rPr>
            </a:b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b="1" dirty="0">
                <a:solidFill>
                  <a:schemeClr val="bg1"/>
                </a:solidFill>
              </a:rPr>
              <a:t>Calculate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the </a:t>
            </a:r>
            <a:r>
              <a:rPr lang="en-GB" sz="1600" b="1" dirty="0">
                <a:solidFill>
                  <a:schemeClr val="bg1"/>
                </a:solidFill>
              </a:rPr>
              <a:t>area</a:t>
            </a:r>
            <a:r>
              <a:rPr lang="en-GB" sz="1600" dirty="0">
                <a:solidFill>
                  <a:schemeClr val="tx1"/>
                </a:solidFill>
              </a:rPr>
              <a:t> and </a:t>
            </a:r>
            <a:r>
              <a:rPr lang="en-GB" sz="1600" b="1" dirty="0">
                <a:solidFill>
                  <a:schemeClr val="bg1"/>
                </a:solidFill>
              </a:rPr>
              <a:t>perimeter</a:t>
            </a:r>
            <a:r>
              <a:rPr lang="en-GB" sz="1600" dirty="0">
                <a:solidFill>
                  <a:schemeClr val="tx1"/>
                </a:solidFill>
              </a:rPr>
              <a:t> of the chicken coop.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755649" y="3949631"/>
            <a:ext cx="4046431" cy="882907"/>
          </a:xfrm>
          <a:prstGeom prst="rect">
            <a:avLst/>
          </a:prstGeom>
          <a:solidFill>
            <a:srgbClr val="2DB6BC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Let’s </a:t>
            </a:r>
            <a:r>
              <a:rPr lang="en-GB" sz="1600" b="1" dirty="0">
                <a:solidFill>
                  <a:schemeClr val="bg1"/>
                </a:solidFill>
              </a:rPr>
              <a:t>highlight</a:t>
            </a:r>
            <a:r>
              <a:rPr lang="en-GB" sz="1600" dirty="0">
                <a:solidFill>
                  <a:schemeClr val="tx1"/>
                </a:solidFill>
              </a:rPr>
              <a:t> the important information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and key vocabulary to make sure that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we </a:t>
            </a:r>
            <a:r>
              <a:rPr lang="en-GB" sz="1600" b="1" dirty="0">
                <a:solidFill>
                  <a:schemeClr val="tx1"/>
                </a:solidFill>
              </a:rPr>
              <a:t>understand</a:t>
            </a:r>
            <a:r>
              <a:rPr lang="en-GB" sz="1600" dirty="0">
                <a:solidFill>
                  <a:schemeClr val="tx1"/>
                </a:solidFill>
              </a:rPr>
              <a:t> the question.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65" y="3593538"/>
            <a:ext cx="3462867" cy="2337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013" y="4904720"/>
            <a:ext cx="1156093" cy="1369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80" y="4716753"/>
            <a:ext cx="725948" cy="1214452"/>
          </a:xfrm>
          <a:prstGeom prst="rect">
            <a:avLst/>
          </a:prstGeom>
        </p:spPr>
      </p:pic>
      <p:pic>
        <p:nvPicPr>
          <p:cNvPr id="10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5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65" y="2407448"/>
            <a:ext cx="3325285" cy="22447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731200"/>
            <a:ext cx="7632700" cy="710552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Next, let’s think about what </a:t>
            </a:r>
            <a:r>
              <a:rPr lang="en-GB" sz="1600" b="1" dirty="0"/>
              <a:t>we already know</a:t>
            </a:r>
            <a:r>
              <a:rPr lang="en-GB" sz="1600" dirty="0"/>
              <a:t> in </a:t>
            </a:r>
            <a:br>
              <a:rPr lang="en-GB" sz="1600" dirty="0"/>
            </a:br>
            <a:r>
              <a:rPr lang="en-GB" sz="1600" dirty="0"/>
              <a:t>order to help us answer the question correctly.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28611" y="697112"/>
            <a:ext cx="468677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Guided Maths</a:t>
            </a:r>
            <a:b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altLang="en-US" sz="2800" b="1" dirty="0">
                <a:solidFill>
                  <a:schemeClr val="bg1"/>
                </a:solidFill>
                <a:latin typeface="Twinkl" pitchFamily="50" charset="0"/>
              </a:rPr>
              <a:t>Question 2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755650" y="2538057"/>
            <a:ext cx="3707311" cy="1990902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/>
              <a:t>The base of </a:t>
            </a:r>
            <a:r>
              <a:rPr lang="en-GB" sz="1600" dirty="0" err="1"/>
              <a:t>Gethin’s</a:t>
            </a:r>
            <a:r>
              <a:rPr lang="en-GB" sz="1600" dirty="0"/>
              <a:t> chicken coop is </a:t>
            </a:r>
            <a:br>
              <a:rPr lang="en-GB" sz="1600" dirty="0"/>
            </a:br>
            <a:r>
              <a:rPr lang="en-GB" sz="1600" dirty="0"/>
              <a:t>a </a:t>
            </a:r>
            <a:r>
              <a:rPr lang="en-GB" sz="1600" b="1" dirty="0">
                <a:solidFill>
                  <a:srgbClr val="FFFFFF"/>
                </a:solidFill>
              </a:rPr>
              <a:t>rectangle</a:t>
            </a:r>
            <a:r>
              <a:rPr lang="en-GB" sz="1600" dirty="0"/>
              <a:t>.</a:t>
            </a:r>
            <a:br>
              <a:rPr lang="en-GB" sz="1600" dirty="0"/>
            </a:br>
            <a:br>
              <a:rPr lang="en-GB" sz="1600" dirty="0"/>
            </a:br>
            <a:r>
              <a:rPr lang="en-GB" sz="1600" dirty="0"/>
              <a:t>The length measures </a:t>
            </a:r>
            <a:r>
              <a:rPr lang="en-GB" sz="1600" b="1" dirty="0">
                <a:solidFill>
                  <a:srgbClr val="FFFFFF"/>
                </a:solidFill>
              </a:rPr>
              <a:t>2.5m</a:t>
            </a:r>
            <a:r>
              <a:rPr lang="en-GB" sz="1600" dirty="0"/>
              <a:t> and the width measures </a:t>
            </a:r>
            <a:r>
              <a:rPr lang="en-GB" sz="1600" b="1" dirty="0">
                <a:solidFill>
                  <a:srgbClr val="FFFFFF"/>
                </a:solidFill>
              </a:rPr>
              <a:t>0.8m</a:t>
            </a:r>
            <a:r>
              <a:rPr lang="en-GB" sz="1600" dirty="0"/>
              <a:t>.</a:t>
            </a:r>
            <a:br>
              <a:rPr lang="en-GB" sz="1600" dirty="0"/>
            </a:br>
            <a:br>
              <a:rPr lang="en-GB" sz="1600" dirty="0"/>
            </a:br>
            <a:r>
              <a:rPr lang="en-GB" sz="1600" b="1" dirty="0">
                <a:solidFill>
                  <a:srgbClr val="FFFFFF"/>
                </a:solidFill>
                <a:latin typeface="Twinkl"/>
              </a:rPr>
              <a:t>Calculate</a:t>
            </a:r>
            <a:r>
              <a:rPr lang="en-GB" sz="1600" b="1" dirty="0">
                <a:latin typeface="Twinkl"/>
              </a:rPr>
              <a:t> </a:t>
            </a:r>
            <a:r>
              <a:rPr lang="en-GB" sz="1600" dirty="0">
                <a:latin typeface="Twinkl"/>
              </a:rPr>
              <a:t>the </a:t>
            </a:r>
            <a:r>
              <a:rPr lang="en-GB" sz="1600" b="1" dirty="0">
                <a:solidFill>
                  <a:srgbClr val="FFFFFF"/>
                </a:solidFill>
                <a:latin typeface="Twinkl"/>
              </a:rPr>
              <a:t>area</a:t>
            </a:r>
            <a:r>
              <a:rPr lang="en-GB" sz="1600" dirty="0">
                <a:latin typeface="Twinkl"/>
              </a:rPr>
              <a:t> and </a:t>
            </a:r>
            <a:r>
              <a:rPr lang="en-GB" sz="1600" b="1" dirty="0">
                <a:solidFill>
                  <a:srgbClr val="FFFFFF"/>
                </a:solidFill>
                <a:latin typeface="Twinkl"/>
              </a:rPr>
              <a:t>perimeter</a:t>
            </a:r>
            <a:r>
              <a:rPr lang="en-GB" sz="1600" dirty="0">
                <a:latin typeface="Twinkl"/>
              </a:rPr>
              <a:t> of the chicken coop.</a:t>
            </a:r>
            <a:endParaRPr lang="en-GB" sz="1600" b="1" dirty="0">
              <a:solidFill>
                <a:srgbClr val="FFFFFF"/>
              </a:solidFill>
              <a:latin typeface="Twinkl"/>
            </a:endParaRP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755650" y="4636278"/>
            <a:ext cx="3707314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length × width = area</a:t>
            </a: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755649" y="5192215"/>
            <a:ext cx="3707314" cy="88290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 algn="ctr">
              <a:buNone/>
              <a:defRPr/>
            </a:pPr>
            <a:r>
              <a:rPr lang="en-GB" sz="1600" dirty="0"/>
              <a:t>(length × 2) + (width × 2) = perimeter </a:t>
            </a:r>
            <a:br>
              <a:rPr lang="en-GB" sz="1600" dirty="0"/>
            </a:br>
            <a:r>
              <a:rPr lang="en-GB" sz="1600" dirty="0"/>
              <a:t>or </a:t>
            </a:r>
            <a:br>
              <a:rPr lang="en-GB" sz="1600" dirty="0"/>
            </a:br>
            <a:r>
              <a:rPr lang="en-GB" sz="1600" dirty="0"/>
              <a:t>(length + width) × 2 = perimeter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018" y="4276113"/>
            <a:ext cx="1691040" cy="213611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54045" y="3179583"/>
            <a:ext cx="3535685" cy="1768004"/>
            <a:chOff x="4154045" y="3179583"/>
            <a:chExt cx="3535685" cy="17680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179583"/>
              <a:ext cx="2756811" cy="176800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154045" y="3824604"/>
              <a:ext cx="3535685" cy="637849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I know the formula </a:t>
              </a:r>
              <a:br>
                <a:rPr lang="en-GB" sz="1600" dirty="0"/>
              </a:br>
              <a:r>
                <a:rPr lang="en-GB" sz="1600" dirty="0"/>
                <a:t>to calculate area.</a:t>
              </a:r>
            </a:p>
          </p:txBody>
        </p:sp>
      </p:grpSp>
      <p:pic>
        <p:nvPicPr>
          <p:cNvPr id="15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156351" y="3187401"/>
            <a:ext cx="3535685" cy="1768004"/>
            <a:chOff x="4154045" y="3179583"/>
            <a:chExt cx="3535685" cy="176800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179583"/>
              <a:ext cx="2756811" cy="176800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154045" y="3824604"/>
              <a:ext cx="3535685" cy="637849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I know the formula </a:t>
              </a:r>
              <a:br>
                <a:rPr lang="en-GB" sz="1600" dirty="0"/>
              </a:br>
              <a:r>
                <a:rPr lang="en-GB" sz="1600" dirty="0"/>
                <a:t>to calculate perimeter.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39" y="4730668"/>
            <a:ext cx="1056158" cy="12507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05" y="4542701"/>
            <a:ext cx="663195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6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65" y="2407448"/>
            <a:ext cx="3325285" cy="22447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39" y="4791631"/>
            <a:ext cx="1056158" cy="12507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05" y="4603664"/>
            <a:ext cx="663195" cy="11094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750864"/>
            <a:ext cx="7632700" cy="464331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Now, we are ready to </a:t>
            </a:r>
            <a:r>
              <a:rPr lang="en-GB" sz="1600" b="1" dirty="0"/>
              <a:t>apply our learning</a:t>
            </a:r>
            <a:r>
              <a:rPr lang="en-GB" sz="1600" dirty="0"/>
              <a:t> to </a:t>
            </a:r>
            <a:r>
              <a:rPr lang="en-GB" sz="1600" b="1" dirty="0"/>
              <a:t>solve</a:t>
            </a:r>
            <a:r>
              <a:rPr lang="en-GB" sz="1600" dirty="0"/>
              <a:t> the question.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28611" y="697112"/>
            <a:ext cx="468677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Guided Maths</a:t>
            </a:r>
            <a:b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altLang="en-US" sz="2800" b="1" dirty="0">
                <a:solidFill>
                  <a:schemeClr val="bg1"/>
                </a:solidFill>
                <a:latin typeface="Twinkl" pitchFamily="50" charset="0"/>
              </a:rPr>
              <a:t>Question 2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755650" y="2288433"/>
            <a:ext cx="3707311" cy="1990902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/>
              <a:t>The base of </a:t>
            </a:r>
            <a:r>
              <a:rPr lang="en-GB" sz="1600" dirty="0" err="1"/>
              <a:t>Gethin’s</a:t>
            </a:r>
            <a:r>
              <a:rPr lang="en-GB" sz="1600" dirty="0"/>
              <a:t> chicken coop is </a:t>
            </a:r>
            <a:br>
              <a:rPr lang="en-GB" sz="1600" dirty="0"/>
            </a:br>
            <a:r>
              <a:rPr lang="en-GB" sz="1600" dirty="0"/>
              <a:t>a </a:t>
            </a:r>
            <a:r>
              <a:rPr lang="en-GB" sz="1600" b="1" dirty="0">
                <a:solidFill>
                  <a:srgbClr val="FFFFFF"/>
                </a:solidFill>
              </a:rPr>
              <a:t>rectangle</a:t>
            </a:r>
            <a:r>
              <a:rPr lang="en-GB" sz="1600" dirty="0"/>
              <a:t>. </a:t>
            </a:r>
            <a:br>
              <a:rPr lang="en-GB" sz="1600" dirty="0"/>
            </a:br>
            <a:br>
              <a:rPr lang="en-GB" sz="1600" dirty="0"/>
            </a:br>
            <a:r>
              <a:rPr lang="en-GB" sz="1600" dirty="0"/>
              <a:t>The length measures </a:t>
            </a:r>
            <a:r>
              <a:rPr lang="en-GB" sz="1600" b="1" dirty="0">
                <a:solidFill>
                  <a:srgbClr val="FFFFFF"/>
                </a:solidFill>
              </a:rPr>
              <a:t>        </a:t>
            </a:r>
            <a:r>
              <a:rPr lang="en-GB" sz="1600" dirty="0"/>
              <a:t> and the width measures         .</a:t>
            </a:r>
            <a:br>
              <a:rPr lang="en-GB" sz="1600" dirty="0"/>
            </a:br>
            <a:br>
              <a:rPr lang="en-GB" sz="1600" dirty="0"/>
            </a:br>
            <a:r>
              <a:rPr lang="en-GB" sz="1600" b="1" dirty="0">
                <a:solidFill>
                  <a:srgbClr val="FFFFFF"/>
                </a:solidFill>
                <a:latin typeface="Twinkl"/>
              </a:rPr>
              <a:t>Calculate</a:t>
            </a:r>
            <a:r>
              <a:rPr lang="en-GB" sz="1600" b="1" dirty="0">
                <a:latin typeface="Twinkl"/>
              </a:rPr>
              <a:t> </a:t>
            </a:r>
            <a:r>
              <a:rPr lang="en-GB" sz="1600" dirty="0">
                <a:latin typeface="Twinkl"/>
              </a:rPr>
              <a:t>the </a:t>
            </a:r>
            <a:r>
              <a:rPr lang="en-GB" sz="1600" b="1" dirty="0">
                <a:solidFill>
                  <a:srgbClr val="FFFFFF"/>
                </a:solidFill>
                <a:latin typeface="Twinkl"/>
              </a:rPr>
              <a:t>area</a:t>
            </a:r>
            <a:r>
              <a:rPr lang="en-GB" sz="1600" dirty="0">
                <a:latin typeface="Twinkl"/>
              </a:rPr>
              <a:t> and </a:t>
            </a:r>
            <a:r>
              <a:rPr lang="en-GB" sz="1600" b="1" dirty="0">
                <a:solidFill>
                  <a:srgbClr val="FFFFFF"/>
                </a:solidFill>
                <a:latin typeface="Twinkl"/>
              </a:rPr>
              <a:t>perimeter</a:t>
            </a:r>
            <a:r>
              <a:rPr lang="en-GB" sz="1600" dirty="0">
                <a:latin typeface="Twinkl"/>
              </a:rPr>
              <a:t> of the chicken coop.</a:t>
            </a:r>
            <a:endParaRPr lang="en-GB" sz="1600" b="1" dirty="0">
              <a:solidFill>
                <a:srgbClr val="FFFFFF"/>
              </a:solidFill>
              <a:latin typeface="Twinkl"/>
            </a:endParaRP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755650" y="4379567"/>
            <a:ext cx="3159097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length </a:t>
            </a:r>
            <a:r>
              <a:rPr lang="en-GB" sz="1600" dirty="0"/>
              <a:t>×</a:t>
            </a:r>
            <a:r>
              <a:rPr lang="en-GB" sz="1600" dirty="0">
                <a:latin typeface="Twinkl" pitchFamily="50" charset="0"/>
              </a:rPr>
              <a:t> width = area</a:t>
            </a: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755649" y="4923467"/>
            <a:ext cx="3159097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2.5m </a:t>
            </a:r>
            <a:r>
              <a:rPr lang="en-GB" sz="1600" dirty="0"/>
              <a:t>×</a:t>
            </a:r>
            <a:r>
              <a:rPr lang="en-GB" sz="1600" dirty="0">
                <a:latin typeface="Twinkl" pitchFamily="50" charset="0"/>
              </a:rPr>
              <a:t> 0.8m = area</a:t>
            </a: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755649" y="5469227"/>
            <a:ext cx="3159097" cy="43970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2.5m </a:t>
            </a:r>
            <a:r>
              <a:rPr lang="en-GB" sz="1600" dirty="0"/>
              <a:t>×</a:t>
            </a:r>
            <a:r>
              <a:rPr lang="en-GB" sz="1600" dirty="0">
                <a:latin typeface="Twinkl" pitchFamily="50" charset="0"/>
              </a:rPr>
              <a:t> 0.8m = 2m</a:t>
            </a:r>
            <a:r>
              <a:rPr lang="en-GB" sz="1600" baseline="30000" dirty="0">
                <a:latin typeface="Twinkl" pitchFamily="50" charset="0"/>
              </a:rPr>
              <a:t>2</a:t>
            </a:r>
            <a:endParaRPr lang="en-GB" sz="1600" dirty="0">
              <a:latin typeface="Twinkl" pitchFamily="50" charset="0"/>
            </a:endParaRP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4023786" y="4364313"/>
            <a:ext cx="3159097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(length + width) </a:t>
            </a:r>
            <a:r>
              <a:rPr lang="en-GB" sz="1600" dirty="0"/>
              <a:t>×</a:t>
            </a:r>
            <a:r>
              <a:rPr lang="en-GB" sz="1600" dirty="0">
                <a:latin typeface="Twinkl" pitchFamily="50" charset="0"/>
              </a:rPr>
              <a:t> 2 = perimeter</a:t>
            </a: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4023786" y="4908213"/>
            <a:ext cx="3159097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(2.5m + 0.8m) </a:t>
            </a:r>
            <a:r>
              <a:rPr lang="en-GB" sz="1600" dirty="0"/>
              <a:t>×</a:t>
            </a:r>
            <a:r>
              <a:rPr lang="en-GB" sz="1600" dirty="0">
                <a:latin typeface="Twinkl" pitchFamily="50" charset="0"/>
              </a:rPr>
              <a:t> 2 = perimeter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4023785" y="5452113"/>
            <a:ext cx="3159097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(2.5m + 0.8m) </a:t>
            </a:r>
            <a:r>
              <a:rPr lang="en-GB" sz="1600" dirty="0"/>
              <a:t>×</a:t>
            </a:r>
            <a:r>
              <a:rPr lang="en-GB" sz="1600" dirty="0">
                <a:latin typeface="Twinkl" pitchFamily="50" charset="0"/>
              </a:rPr>
              <a:t> 2 = 6.6m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9609" y="4438967"/>
            <a:ext cx="1910014" cy="197852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92513" y="2739529"/>
            <a:ext cx="2372040" cy="1521242"/>
            <a:chOff x="6092513" y="2739529"/>
            <a:chExt cx="2372040" cy="15212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2513" y="2739529"/>
              <a:ext cx="2372040" cy="152124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328480" y="2980115"/>
              <a:ext cx="1916008" cy="113029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First, </a:t>
              </a:r>
              <a:br>
                <a:rPr lang="en-GB" sz="1600" dirty="0"/>
              </a:br>
              <a:r>
                <a:rPr lang="en-GB" sz="1600" dirty="0"/>
                <a:t>substitute the values we know into the area formula.</a:t>
              </a:r>
            </a:p>
          </p:txBody>
        </p:sp>
      </p:grpSp>
      <p:pic>
        <p:nvPicPr>
          <p:cNvPr id="16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092513" y="2743367"/>
            <a:ext cx="2372040" cy="1521242"/>
            <a:chOff x="6092513" y="2739529"/>
            <a:chExt cx="2372040" cy="152124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2513" y="2739529"/>
              <a:ext cx="2372040" cy="152124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270960" y="2998242"/>
              <a:ext cx="1916008" cy="113029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Now, calculate </a:t>
              </a:r>
              <a:br>
                <a:rPr lang="en-GB" sz="1600" dirty="0"/>
              </a:br>
              <a:r>
                <a:rPr lang="en-GB" sz="1600" dirty="0"/>
                <a:t>the area using a written method of multiplication.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325606" y="4446156"/>
            <a:ext cx="612000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2138868" y="4446156"/>
            <a:ext cx="570960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762250" y="3053778"/>
            <a:ext cx="504000" cy="216000"/>
          </a:xfrm>
          <a:prstGeom prst="rect">
            <a:avLst/>
          </a:prstGeom>
          <a:solidFill>
            <a:srgbClr val="E02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703478" y="2991763"/>
            <a:ext cx="675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2.5m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349620" y="3277534"/>
            <a:ext cx="504000" cy="216000"/>
          </a:xfrm>
          <a:prstGeom prst="rect">
            <a:avLst/>
          </a:prstGeom>
          <a:solidFill>
            <a:srgbClr val="E02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2267240" y="3217506"/>
            <a:ext cx="675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0.8m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408106" y="5000251"/>
            <a:ext cx="504000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2089324" y="4998037"/>
            <a:ext cx="540000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2813111" y="5543632"/>
            <a:ext cx="445188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/>
          <p:cNvGrpSpPr/>
          <p:nvPr/>
        </p:nvGrpSpPr>
        <p:grpSpPr>
          <a:xfrm>
            <a:off x="6094811" y="2736784"/>
            <a:ext cx="2372040" cy="1521242"/>
            <a:chOff x="6092513" y="2739529"/>
            <a:chExt cx="2372040" cy="152124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2513" y="2739529"/>
              <a:ext cx="2372040" cy="1521242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6200520" y="2927053"/>
              <a:ext cx="2212276" cy="113029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Second, </a:t>
              </a:r>
              <a:br>
                <a:rPr lang="en-GB" sz="1600" dirty="0"/>
              </a:br>
              <a:r>
                <a:rPr lang="en-GB" sz="1600" dirty="0"/>
                <a:t>substitute the values </a:t>
              </a:r>
              <a:br>
                <a:rPr lang="en-GB" sz="1600" dirty="0"/>
              </a:br>
              <a:r>
                <a:rPr lang="en-GB" sz="1600" dirty="0"/>
                <a:t>we know into the perimeter formula.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128099" y="4439259"/>
            <a:ext cx="682959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5002077" y="4442440"/>
            <a:ext cx="612000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4217744" y="4980993"/>
            <a:ext cx="545504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4967502" y="4978157"/>
            <a:ext cx="574898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/>
          <p:cNvGrpSpPr/>
          <p:nvPr/>
        </p:nvGrpSpPr>
        <p:grpSpPr>
          <a:xfrm>
            <a:off x="6091755" y="2738910"/>
            <a:ext cx="2372040" cy="1521242"/>
            <a:chOff x="6092513" y="2739529"/>
            <a:chExt cx="2372040" cy="152124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2513" y="2739529"/>
              <a:ext cx="2372040" cy="15212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296676" y="3241736"/>
              <a:ext cx="1916008" cy="637849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Now, calculate </a:t>
              </a:r>
              <a:br>
                <a:rPr lang="en-GB" sz="1600" dirty="0"/>
              </a:br>
              <a:r>
                <a:rPr lang="en-GB" sz="1600" dirty="0"/>
                <a:t>the perimeter.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6291432" y="5518650"/>
            <a:ext cx="525204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89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33" grpId="0" animBg="1"/>
      <p:bldP spid="33" grpId="1" animBg="1"/>
      <p:bldP spid="34" grpId="0" animBg="1"/>
      <p:bldP spid="34" grpId="1" animBg="1"/>
      <p:bldP spid="9" grpId="0" animBg="1"/>
      <p:bldP spid="6" grpId="0"/>
      <p:bldP spid="37" grpId="0" animBg="1"/>
      <p:bldP spid="36" grpId="0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755650" y="1731200"/>
            <a:ext cx="7632700" cy="710552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Finally, let’s </a:t>
            </a:r>
            <a:r>
              <a:rPr lang="en-GB" sz="1600" b="1" dirty="0"/>
              <a:t>check</a:t>
            </a:r>
            <a:r>
              <a:rPr lang="en-GB" sz="1600" dirty="0"/>
              <a:t> our answer with the information and key vocabulary </a:t>
            </a:r>
            <a:br>
              <a:rPr lang="en-GB" sz="1600" dirty="0"/>
            </a:br>
            <a:r>
              <a:rPr lang="en-GB" sz="1600" dirty="0"/>
              <a:t>in the question to </a:t>
            </a:r>
            <a:r>
              <a:rPr lang="en-GB" sz="1600" b="1" dirty="0"/>
              <a:t>check</a:t>
            </a:r>
            <a:r>
              <a:rPr lang="en-GB" sz="1600" dirty="0"/>
              <a:t> we have answered the question fully.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28611" y="697112"/>
            <a:ext cx="468677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Guided Maths</a:t>
            </a:r>
            <a:b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altLang="en-US" sz="2800" b="1" dirty="0">
                <a:solidFill>
                  <a:schemeClr val="bg1"/>
                </a:solidFill>
                <a:latin typeface="Twinkl" pitchFamily="50" charset="0"/>
              </a:rPr>
              <a:t>Question 2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755650" y="2532532"/>
            <a:ext cx="5433483" cy="1139387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The base of </a:t>
            </a:r>
            <a:r>
              <a:rPr lang="en-GB" sz="1600" dirty="0" err="1">
                <a:solidFill>
                  <a:schemeClr val="tx1"/>
                </a:solidFill>
              </a:rPr>
              <a:t>Gethin’s</a:t>
            </a:r>
            <a:r>
              <a:rPr lang="en-GB" sz="1600" dirty="0">
                <a:solidFill>
                  <a:schemeClr val="tx1"/>
                </a:solidFill>
              </a:rPr>
              <a:t> chicken coop is a </a:t>
            </a:r>
            <a:r>
              <a:rPr lang="en-GB" sz="1600" b="1" dirty="0">
                <a:solidFill>
                  <a:schemeClr val="bg1"/>
                </a:solidFill>
              </a:rPr>
              <a:t>rectangle</a:t>
            </a:r>
            <a:r>
              <a:rPr lang="en-GB" sz="1600" dirty="0">
                <a:solidFill>
                  <a:schemeClr val="tx1"/>
                </a:solidFill>
              </a:rPr>
              <a:t>. </a:t>
            </a:r>
          </a:p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The length measures </a:t>
            </a:r>
            <a:r>
              <a:rPr lang="en-GB" sz="1600" b="1" dirty="0">
                <a:solidFill>
                  <a:schemeClr val="bg1"/>
                </a:solidFill>
              </a:rPr>
              <a:t>2.5m</a:t>
            </a:r>
            <a:r>
              <a:rPr lang="en-GB" sz="1600" dirty="0">
                <a:solidFill>
                  <a:schemeClr val="tx1"/>
                </a:solidFill>
              </a:rPr>
              <a:t> and the width measures </a:t>
            </a:r>
            <a:r>
              <a:rPr lang="en-GB" sz="1600" b="1" dirty="0">
                <a:solidFill>
                  <a:schemeClr val="bg1"/>
                </a:solidFill>
              </a:rPr>
              <a:t>0.8m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  <a:endParaRPr lang="en-GB" sz="1600" b="1" dirty="0">
              <a:solidFill>
                <a:schemeClr val="bg1"/>
              </a:solidFill>
            </a:endParaRPr>
          </a:p>
          <a:p>
            <a:pPr lvl="0">
              <a:buNone/>
              <a:defRPr/>
            </a:pPr>
            <a:r>
              <a:rPr lang="en-GB" sz="1600" b="1" dirty="0">
                <a:solidFill>
                  <a:schemeClr val="bg1"/>
                </a:solidFill>
              </a:rPr>
              <a:t>Calculate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the </a:t>
            </a:r>
            <a:r>
              <a:rPr lang="en-GB" sz="1600" b="1" dirty="0">
                <a:solidFill>
                  <a:schemeClr val="bg1"/>
                </a:solidFill>
              </a:rPr>
              <a:t>area</a:t>
            </a:r>
            <a:r>
              <a:rPr lang="en-GB" sz="1600" dirty="0">
                <a:solidFill>
                  <a:schemeClr val="tx1"/>
                </a:solidFill>
              </a:rPr>
              <a:t> and </a:t>
            </a:r>
            <a:r>
              <a:rPr lang="en-GB" sz="1600" b="1" dirty="0">
                <a:solidFill>
                  <a:schemeClr val="bg1"/>
                </a:solidFill>
              </a:rPr>
              <a:t>perimeter</a:t>
            </a:r>
            <a:r>
              <a:rPr lang="en-GB" sz="1600" dirty="0">
                <a:solidFill>
                  <a:schemeClr val="tx1"/>
                </a:solidFill>
              </a:rPr>
              <a:t> of the chicken coop.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755649" y="3797624"/>
            <a:ext cx="3707311" cy="789548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2.5m </a:t>
            </a:r>
            <a:r>
              <a:rPr lang="en-GB" sz="1600" dirty="0"/>
              <a:t>×</a:t>
            </a:r>
            <a:r>
              <a:rPr lang="en-GB" sz="1600" dirty="0">
                <a:latin typeface="Twinkl" pitchFamily="50" charset="0"/>
              </a:rPr>
              <a:t> 0.8m = area</a:t>
            </a:r>
          </a:p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area = 2m</a:t>
            </a:r>
            <a:r>
              <a:rPr lang="en-GB" sz="1600" baseline="30000" dirty="0">
                <a:latin typeface="Twinkl" pitchFamily="50" charset="0"/>
              </a:rPr>
              <a:t>2</a:t>
            </a:r>
            <a:endParaRPr lang="en-GB" sz="1600" dirty="0">
              <a:latin typeface="Twinkl" pitchFamily="50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755648" y="4716829"/>
            <a:ext cx="3707311" cy="789548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(2.5m + 0.8m) </a:t>
            </a:r>
            <a:r>
              <a:rPr lang="en-GB" sz="1600" dirty="0"/>
              <a:t>×</a:t>
            </a:r>
            <a:r>
              <a:rPr lang="en-GB" sz="1600" dirty="0">
                <a:latin typeface="Twinkl" pitchFamily="50" charset="0"/>
              </a:rPr>
              <a:t> 2 = perimeter</a:t>
            </a:r>
          </a:p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perimeter = 6.6m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36" y="3469614"/>
            <a:ext cx="3462867" cy="23376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31" y="4904720"/>
            <a:ext cx="1156093" cy="1369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98" y="4716753"/>
            <a:ext cx="725948" cy="1214452"/>
          </a:xfrm>
          <a:prstGeom prst="rect">
            <a:avLst/>
          </a:prstGeom>
        </p:spPr>
      </p:pic>
      <p:pic>
        <p:nvPicPr>
          <p:cNvPr id="11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4400" y="2623842"/>
            <a:ext cx="3835400" cy="25891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780" y="4723745"/>
            <a:ext cx="1156093" cy="1369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226" y="4485099"/>
            <a:ext cx="725948" cy="12144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780599"/>
            <a:ext cx="7632700" cy="464331"/>
          </a:xfrm>
          <a:prstGeom prst="rect">
            <a:avLst/>
          </a:prstGeom>
          <a:solidFill>
            <a:srgbClr val="2DB6BC"/>
          </a:solidFill>
          <a:ln w="28575">
            <a:solidFill>
              <a:srgbClr val="009384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ea typeface="Sassoon Infant Rg" panose="02000503030000020003" pitchFamily="50" charset="0"/>
              </a:rPr>
              <a:t>Working </a:t>
            </a:r>
            <a:r>
              <a:rPr lang="en-GB" sz="1600" b="1" dirty="0">
                <a:solidFill>
                  <a:schemeClr val="bg1"/>
                </a:solidFill>
                <a:ea typeface="Sassoon Infant Rg" panose="02000503030000020003" pitchFamily="50" charset="0"/>
              </a:rPr>
              <a:t>with a partner</a:t>
            </a:r>
            <a:r>
              <a:rPr lang="en-GB" sz="1600" dirty="0">
                <a:ea typeface="Sassoon Infant Rg" panose="02000503030000020003" pitchFamily="50" charset="0"/>
              </a:rPr>
              <a:t>, use your reasoning skills to answer this question.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28611" y="697112"/>
            <a:ext cx="468677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Partner Maths</a:t>
            </a:r>
            <a:b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altLang="en-US" sz="2800" b="1" dirty="0">
                <a:solidFill>
                  <a:schemeClr val="bg1"/>
                </a:solidFill>
                <a:latin typeface="Twinkl" pitchFamily="50" charset="0"/>
              </a:rPr>
              <a:t>Question 2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755650" y="2364096"/>
            <a:ext cx="5374217" cy="1326105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The base of Karolina’s chicken coop is a </a:t>
            </a:r>
            <a:r>
              <a:rPr lang="en-GB" sz="1600" b="1" dirty="0">
                <a:solidFill>
                  <a:schemeClr val="bg1"/>
                </a:solidFill>
              </a:rPr>
              <a:t>rectangle</a:t>
            </a:r>
            <a:r>
              <a:rPr lang="en-GB" sz="1600" dirty="0">
                <a:solidFill>
                  <a:schemeClr val="tx1"/>
                </a:solidFill>
              </a:rPr>
              <a:t>. </a:t>
            </a:r>
            <a:br>
              <a:rPr lang="en-GB" sz="1600" dirty="0">
                <a:solidFill>
                  <a:schemeClr val="tx1"/>
                </a:solidFill>
              </a:rPr>
            </a:b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The length measures </a:t>
            </a:r>
            <a:r>
              <a:rPr lang="en-GB" sz="1600" b="1" dirty="0">
                <a:solidFill>
                  <a:schemeClr val="bg1"/>
                </a:solidFill>
              </a:rPr>
              <a:t>3.4m</a:t>
            </a:r>
            <a:r>
              <a:rPr lang="en-GB" sz="1600" dirty="0">
                <a:solidFill>
                  <a:schemeClr val="tx1"/>
                </a:solidFill>
              </a:rPr>
              <a:t> and the width measures </a:t>
            </a:r>
            <a:r>
              <a:rPr lang="en-GB" sz="1600" b="1" dirty="0">
                <a:solidFill>
                  <a:schemeClr val="bg1"/>
                </a:solidFill>
              </a:rPr>
              <a:t>1.6m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  <a:br>
              <a:rPr lang="en-GB" sz="1600" dirty="0">
                <a:solidFill>
                  <a:schemeClr val="tx1"/>
                </a:solidFill>
              </a:rPr>
            </a:b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b="1" dirty="0">
                <a:solidFill>
                  <a:schemeClr val="bg1"/>
                </a:solidFill>
              </a:rPr>
              <a:t>Calculate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the </a:t>
            </a:r>
            <a:r>
              <a:rPr lang="en-GB" sz="1600" b="1" dirty="0">
                <a:solidFill>
                  <a:schemeClr val="bg1"/>
                </a:solidFill>
              </a:rPr>
              <a:t>area</a:t>
            </a:r>
            <a:r>
              <a:rPr lang="en-GB" sz="1600" dirty="0">
                <a:solidFill>
                  <a:schemeClr val="tx1"/>
                </a:solidFill>
              </a:rPr>
              <a:t> and </a:t>
            </a:r>
            <a:r>
              <a:rPr lang="en-GB" sz="1600" b="1" dirty="0">
                <a:solidFill>
                  <a:schemeClr val="bg1"/>
                </a:solidFill>
              </a:rPr>
              <a:t>perimeter</a:t>
            </a:r>
            <a:r>
              <a:rPr lang="en-GB" sz="1600" dirty="0">
                <a:solidFill>
                  <a:schemeClr val="tx1"/>
                </a:solidFill>
              </a:rPr>
              <a:t> of the chicken coop.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755649" y="3803689"/>
            <a:ext cx="2935819" cy="789548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3.4m </a:t>
            </a:r>
            <a:r>
              <a:rPr lang="en-GB" sz="1600" dirty="0"/>
              <a:t>×</a:t>
            </a:r>
            <a:r>
              <a:rPr lang="en-GB" sz="1600" dirty="0">
                <a:latin typeface="Twinkl" pitchFamily="50" charset="0"/>
              </a:rPr>
              <a:t> 1.6m = area</a:t>
            </a:r>
          </a:p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area = 5.44m</a:t>
            </a:r>
            <a:r>
              <a:rPr lang="en-GB" sz="1600" baseline="30000" dirty="0">
                <a:latin typeface="Twinkl" pitchFamily="50" charset="0"/>
              </a:rPr>
              <a:t>2</a:t>
            </a:r>
            <a:endParaRPr lang="en-GB" sz="1600" dirty="0">
              <a:latin typeface="Twinkl" pitchFamily="50" charset="0"/>
            </a:endParaRPr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755648" y="4706725"/>
            <a:ext cx="2935819" cy="789548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(3.4m + 1.6m) </a:t>
            </a:r>
            <a:r>
              <a:rPr lang="en-GB" sz="1600" dirty="0"/>
              <a:t>×</a:t>
            </a:r>
            <a:r>
              <a:rPr lang="en-GB" sz="1600" dirty="0">
                <a:latin typeface="Twinkl" pitchFamily="50" charset="0"/>
              </a:rPr>
              <a:t> 2 = perimeter</a:t>
            </a:r>
            <a:endParaRPr lang="en-GB" sz="1600" b="1" dirty="0">
              <a:latin typeface="Twinkl" pitchFamily="50" charset="0"/>
            </a:endParaRPr>
          </a:p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perimeter = 10m</a:t>
            </a:r>
          </a:p>
        </p:txBody>
      </p:sp>
      <p:pic>
        <p:nvPicPr>
          <p:cNvPr id="11" name="Talking Partner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97682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: Rounded Corners 46"/>
          <p:cNvSpPr/>
          <p:nvPr/>
        </p:nvSpPr>
        <p:spPr>
          <a:xfrm>
            <a:off x="4624916" y="3693269"/>
            <a:ext cx="1504951" cy="338554"/>
          </a:xfrm>
          <a:prstGeom prst="rect">
            <a:avLst/>
          </a:prstGeom>
          <a:solidFill>
            <a:srgbClr val="E02E41"/>
          </a:solidFill>
          <a:ln w="28575">
            <a:solidFill>
              <a:srgbClr val="E02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Show answers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33" y="4259957"/>
            <a:ext cx="1666380" cy="214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7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759675" y="2394093"/>
            <a:ext cx="7632700" cy="2189127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t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When placed next to each other, this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equilateral triangle and parallelogram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create a trapezium.</a:t>
            </a:r>
            <a:br>
              <a:rPr lang="en-GB" sz="1600" dirty="0">
                <a:solidFill>
                  <a:schemeClr val="tx1"/>
                </a:solidFill>
              </a:rPr>
            </a:b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Calculate the area of the trapezium.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0" y="1829930"/>
            <a:ext cx="7632700" cy="464331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b="1" dirty="0"/>
              <a:t>Read</a:t>
            </a:r>
            <a:r>
              <a:rPr lang="en-GB" sz="1600" dirty="0"/>
              <a:t> this reasoning question carefully.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28611" y="697112"/>
            <a:ext cx="468677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Guided Maths</a:t>
            </a:r>
            <a:b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altLang="en-US" sz="2800" b="1" dirty="0">
                <a:solidFill>
                  <a:schemeClr val="bg1"/>
                </a:solidFill>
                <a:latin typeface="Twinkl" pitchFamily="50" charset="0"/>
              </a:rPr>
              <a:t>Question 3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759675" y="2394093"/>
            <a:ext cx="7632700" cy="2189127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t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/>
              <a:t>When placed next to each other, this </a:t>
            </a:r>
            <a:br>
              <a:rPr lang="en-GB" sz="1600" dirty="0"/>
            </a:br>
            <a:r>
              <a:rPr lang="en-GB" sz="1600" b="1" dirty="0">
                <a:solidFill>
                  <a:schemeClr val="bg1"/>
                </a:solidFill>
              </a:rPr>
              <a:t>equilateral triangle </a:t>
            </a:r>
            <a:r>
              <a:rPr lang="en-GB" sz="1600" dirty="0"/>
              <a:t>and </a:t>
            </a:r>
            <a:r>
              <a:rPr lang="en-GB" sz="1600" b="1" dirty="0">
                <a:solidFill>
                  <a:schemeClr val="bg1"/>
                </a:solidFill>
              </a:rPr>
              <a:t>parallelogram</a:t>
            </a:r>
            <a:r>
              <a:rPr lang="en-GB" sz="1600" dirty="0"/>
              <a:t> </a:t>
            </a:r>
            <a:br>
              <a:rPr lang="en-GB" sz="1600" dirty="0"/>
            </a:br>
            <a:r>
              <a:rPr lang="en-GB" sz="1600" dirty="0"/>
              <a:t>create a </a:t>
            </a:r>
            <a:r>
              <a:rPr lang="en-GB" sz="1600" b="1" dirty="0">
                <a:solidFill>
                  <a:schemeClr val="bg1"/>
                </a:solidFill>
              </a:rPr>
              <a:t>trapezium</a:t>
            </a:r>
            <a:r>
              <a:rPr lang="en-GB" sz="1600" dirty="0"/>
              <a:t>.</a:t>
            </a:r>
            <a:br>
              <a:rPr lang="en-GB" sz="1600" dirty="0"/>
            </a:br>
            <a:br>
              <a:rPr lang="en-GB" sz="1600" dirty="0"/>
            </a:br>
            <a:r>
              <a:rPr lang="en-GB" sz="1600" b="1" dirty="0">
                <a:solidFill>
                  <a:schemeClr val="bg1"/>
                </a:solidFill>
              </a:rPr>
              <a:t>Calculate</a:t>
            </a:r>
            <a:r>
              <a:rPr lang="en-GB" sz="1600" dirty="0"/>
              <a:t> the </a:t>
            </a:r>
            <a:r>
              <a:rPr lang="en-GB" sz="1600" b="1" dirty="0">
                <a:solidFill>
                  <a:schemeClr val="bg1"/>
                </a:solidFill>
              </a:rPr>
              <a:t>area</a:t>
            </a:r>
            <a:r>
              <a:rPr lang="en-GB" sz="1600" dirty="0"/>
              <a:t> of the trapezium.</a:t>
            </a: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755649" y="4706059"/>
            <a:ext cx="4586818" cy="882907"/>
          </a:xfrm>
          <a:prstGeom prst="rect">
            <a:avLst/>
          </a:prstGeom>
          <a:solidFill>
            <a:srgbClr val="2DB6BC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Let’s </a:t>
            </a:r>
            <a:r>
              <a:rPr lang="en-GB" sz="1600" b="1" dirty="0">
                <a:solidFill>
                  <a:schemeClr val="bg1"/>
                </a:solidFill>
              </a:rPr>
              <a:t>highlight</a:t>
            </a:r>
            <a:r>
              <a:rPr lang="en-GB" sz="1600" dirty="0">
                <a:solidFill>
                  <a:schemeClr val="tx1"/>
                </a:solidFill>
              </a:rPr>
              <a:t> the important information and key vocabulary to make sure that we </a:t>
            </a:r>
            <a:r>
              <a:rPr lang="en-GB" sz="1600" b="1" dirty="0">
                <a:solidFill>
                  <a:schemeClr val="tx1"/>
                </a:solidFill>
              </a:rPr>
              <a:t>understand</a:t>
            </a:r>
            <a:r>
              <a:rPr lang="en-GB" sz="1600" dirty="0">
                <a:solidFill>
                  <a:schemeClr val="tx1"/>
                </a:solidFill>
              </a:rPr>
              <a:t> the question.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70401" y="2625394"/>
            <a:ext cx="3790740" cy="1844097"/>
            <a:chOff x="4470401" y="2625394"/>
            <a:chExt cx="3790740" cy="1844097"/>
          </a:xfrm>
        </p:grpSpPr>
        <p:grpSp>
          <p:nvGrpSpPr>
            <p:cNvPr id="10" name="Group 9"/>
            <p:cNvGrpSpPr/>
            <p:nvPr/>
          </p:nvGrpSpPr>
          <p:grpSpPr>
            <a:xfrm>
              <a:off x="6520882" y="3493383"/>
              <a:ext cx="1740259" cy="976108"/>
              <a:chOff x="6520882" y="3493383"/>
              <a:chExt cx="1740259" cy="976108"/>
            </a:xfrm>
          </p:grpSpPr>
          <p:sp>
            <p:nvSpPr>
              <p:cNvPr id="14" name="Flowchart: Data 5"/>
              <p:cNvSpPr/>
              <p:nvPr/>
            </p:nvSpPr>
            <p:spPr>
              <a:xfrm flipH="1">
                <a:off x="7090079" y="3493383"/>
                <a:ext cx="1171062" cy="976108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4227"/>
                  <a:gd name="connsiteY0" fmla="*/ 10000 h 10000"/>
                  <a:gd name="connsiteX1" fmla="*/ 2000 w 14227"/>
                  <a:gd name="connsiteY1" fmla="*/ 0 h 10000"/>
                  <a:gd name="connsiteX2" fmla="*/ 14227 w 14227"/>
                  <a:gd name="connsiteY2" fmla="*/ 0 h 10000"/>
                  <a:gd name="connsiteX3" fmla="*/ 8000 w 14227"/>
                  <a:gd name="connsiteY3" fmla="*/ 10000 h 10000"/>
                  <a:gd name="connsiteX4" fmla="*/ 0 w 14227"/>
                  <a:gd name="connsiteY4" fmla="*/ 10000 h 10000"/>
                  <a:gd name="connsiteX0" fmla="*/ 0 w 15567"/>
                  <a:gd name="connsiteY0" fmla="*/ 10000 h 10000"/>
                  <a:gd name="connsiteX1" fmla="*/ 2000 w 15567"/>
                  <a:gd name="connsiteY1" fmla="*/ 0 h 10000"/>
                  <a:gd name="connsiteX2" fmla="*/ 15567 w 15567"/>
                  <a:gd name="connsiteY2" fmla="*/ 76 h 10000"/>
                  <a:gd name="connsiteX3" fmla="*/ 8000 w 15567"/>
                  <a:gd name="connsiteY3" fmla="*/ 10000 h 10000"/>
                  <a:gd name="connsiteX4" fmla="*/ 0 w 15567"/>
                  <a:gd name="connsiteY4" fmla="*/ 10000 h 10000"/>
                  <a:gd name="connsiteX0" fmla="*/ 0 w 15567"/>
                  <a:gd name="connsiteY0" fmla="*/ 9924 h 9924"/>
                  <a:gd name="connsiteX1" fmla="*/ 8186 w 15567"/>
                  <a:gd name="connsiteY1" fmla="*/ 0 h 9924"/>
                  <a:gd name="connsiteX2" fmla="*/ 15567 w 15567"/>
                  <a:gd name="connsiteY2" fmla="*/ 0 h 9924"/>
                  <a:gd name="connsiteX3" fmla="*/ 8000 w 15567"/>
                  <a:gd name="connsiteY3" fmla="*/ 9924 h 9924"/>
                  <a:gd name="connsiteX4" fmla="*/ 0 w 15567"/>
                  <a:gd name="connsiteY4" fmla="*/ 9924 h 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67" h="9924">
                    <a:moveTo>
                      <a:pt x="0" y="9924"/>
                    </a:moveTo>
                    <a:lnTo>
                      <a:pt x="8186" y="0"/>
                    </a:lnTo>
                    <a:lnTo>
                      <a:pt x="15567" y="0"/>
                    </a:lnTo>
                    <a:lnTo>
                      <a:pt x="8000" y="9924"/>
                    </a:lnTo>
                    <a:lnTo>
                      <a:pt x="0" y="9924"/>
                    </a:lnTo>
                    <a:close/>
                  </a:path>
                </a:pathLst>
              </a:custGeom>
              <a:solidFill>
                <a:srgbClr val="FFE864"/>
              </a:solidFill>
              <a:ln w="12700">
                <a:solidFill>
                  <a:srgbClr val="E5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>
                <a:off x="6520882" y="3493383"/>
                <a:ext cx="1132285" cy="976108"/>
              </a:xfrm>
              <a:prstGeom prst="triangle">
                <a:avLst/>
              </a:prstGeom>
              <a:solidFill>
                <a:srgbClr val="FFE864"/>
              </a:solidFill>
              <a:ln w="12700">
                <a:solidFill>
                  <a:srgbClr val="E5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470401" y="2625394"/>
              <a:ext cx="2113414" cy="1341077"/>
              <a:chOff x="4470401" y="2625394"/>
              <a:chExt cx="2113414" cy="1341077"/>
            </a:xfrm>
          </p:grpSpPr>
          <p:sp>
            <p:nvSpPr>
              <p:cNvPr id="5" name="Isosceles Triangle 4"/>
              <p:cNvSpPr/>
              <p:nvPr/>
            </p:nvSpPr>
            <p:spPr>
              <a:xfrm>
                <a:off x="4470401" y="2625394"/>
                <a:ext cx="1132285" cy="976108"/>
              </a:xfrm>
              <a:prstGeom prst="triangle">
                <a:avLst/>
              </a:prstGeom>
              <a:solidFill>
                <a:srgbClr val="FFE864"/>
              </a:solidFill>
              <a:ln w="12700">
                <a:solidFill>
                  <a:srgbClr val="E5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Flowchart: Data 5"/>
              <p:cNvSpPr/>
              <p:nvPr/>
            </p:nvSpPr>
            <p:spPr>
              <a:xfrm flipH="1">
                <a:off x="5412753" y="2625394"/>
                <a:ext cx="1171062" cy="976108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4227"/>
                  <a:gd name="connsiteY0" fmla="*/ 10000 h 10000"/>
                  <a:gd name="connsiteX1" fmla="*/ 2000 w 14227"/>
                  <a:gd name="connsiteY1" fmla="*/ 0 h 10000"/>
                  <a:gd name="connsiteX2" fmla="*/ 14227 w 14227"/>
                  <a:gd name="connsiteY2" fmla="*/ 0 h 10000"/>
                  <a:gd name="connsiteX3" fmla="*/ 8000 w 14227"/>
                  <a:gd name="connsiteY3" fmla="*/ 10000 h 10000"/>
                  <a:gd name="connsiteX4" fmla="*/ 0 w 14227"/>
                  <a:gd name="connsiteY4" fmla="*/ 10000 h 10000"/>
                  <a:gd name="connsiteX0" fmla="*/ 0 w 15567"/>
                  <a:gd name="connsiteY0" fmla="*/ 10000 h 10000"/>
                  <a:gd name="connsiteX1" fmla="*/ 2000 w 15567"/>
                  <a:gd name="connsiteY1" fmla="*/ 0 h 10000"/>
                  <a:gd name="connsiteX2" fmla="*/ 15567 w 15567"/>
                  <a:gd name="connsiteY2" fmla="*/ 76 h 10000"/>
                  <a:gd name="connsiteX3" fmla="*/ 8000 w 15567"/>
                  <a:gd name="connsiteY3" fmla="*/ 10000 h 10000"/>
                  <a:gd name="connsiteX4" fmla="*/ 0 w 15567"/>
                  <a:gd name="connsiteY4" fmla="*/ 10000 h 10000"/>
                  <a:gd name="connsiteX0" fmla="*/ 0 w 15567"/>
                  <a:gd name="connsiteY0" fmla="*/ 9924 h 9924"/>
                  <a:gd name="connsiteX1" fmla="*/ 8186 w 15567"/>
                  <a:gd name="connsiteY1" fmla="*/ 0 h 9924"/>
                  <a:gd name="connsiteX2" fmla="*/ 15567 w 15567"/>
                  <a:gd name="connsiteY2" fmla="*/ 0 h 9924"/>
                  <a:gd name="connsiteX3" fmla="*/ 8000 w 15567"/>
                  <a:gd name="connsiteY3" fmla="*/ 9924 h 9924"/>
                  <a:gd name="connsiteX4" fmla="*/ 0 w 15567"/>
                  <a:gd name="connsiteY4" fmla="*/ 9924 h 9924"/>
                  <a:gd name="connsiteX0" fmla="*/ 0 w 10000"/>
                  <a:gd name="connsiteY0" fmla="*/ 10000 h 10000"/>
                  <a:gd name="connsiteX1" fmla="*/ 5067 w 10000"/>
                  <a:gd name="connsiteY1" fmla="*/ 57 h 10000"/>
                  <a:gd name="connsiteX2" fmla="*/ 10000 w 10000"/>
                  <a:gd name="connsiteY2" fmla="*/ 0 h 10000"/>
                  <a:gd name="connsiteX3" fmla="*/ 5139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4971 w 10000"/>
                  <a:gd name="connsiteY1" fmla="*/ 57 h 10000"/>
                  <a:gd name="connsiteX2" fmla="*/ 10000 w 10000"/>
                  <a:gd name="connsiteY2" fmla="*/ 0 h 10000"/>
                  <a:gd name="connsiteX3" fmla="*/ 5139 w 10000"/>
                  <a:gd name="connsiteY3" fmla="*/ 10000 h 10000"/>
                  <a:gd name="connsiteX4" fmla="*/ 0 w 10000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lnTo>
                      <a:pt x="4971" y="57"/>
                    </a:lnTo>
                    <a:lnTo>
                      <a:pt x="10000" y="0"/>
                    </a:lnTo>
                    <a:lnTo>
                      <a:pt x="5139" y="10000"/>
                    </a:lnTo>
                    <a:lnTo>
                      <a:pt x="0" y="10000"/>
                    </a:lnTo>
                    <a:close/>
                  </a:path>
                </a:pathLst>
              </a:custGeom>
              <a:solidFill>
                <a:srgbClr val="FFE864"/>
              </a:solidFill>
              <a:ln w="12700">
                <a:solidFill>
                  <a:srgbClr val="E5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5036544" y="2720759"/>
                <a:ext cx="0" cy="84147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5998284" y="2680278"/>
                <a:ext cx="0" cy="864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 rot="16200000">
                <a:off x="4674036" y="3029485"/>
                <a:ext cx="518148" cy="31468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sz="1100" dirty="0"/>
                  <a:t>10cm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16200000">
                <a:off x="5628939" y="2896254"/>
                <a:ext cx="518148" cy="31468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sz="1100" dirty="0"/>
                  <a:t>10cm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783131" y="3651788"/>
                <a:ext cx="518148" cy="31468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sz="1100" dirty="0"/>
                  <a:t>8cm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023334" y="3651788"/>
                <a:ext cx="518148" cy="31468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sz="1100" dirty="0"/>
                  <a:t>5cm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4479836" y="3688763"/>
                <a:ext cx="110591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5998284" y="3688763"/>
                <a:ext cx="58553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755650" y="1765625"/>
            <a:ext cx="7632700" cy="710552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Next, let’s think about what </a:t>
            </a:r>
            <a:r>
              <a:rPr lang="en-GB" sz="1600" b="1" dirty="0"/>
              <a:t>we already know</a:t>
            </a:r>
            <a:r>
              <a:rPr lang="en-GB" sz="1600" dirty="0"/>
              <a:t> in </a:t>
            </a:r>
            <a:br>
              <a:rPr lang="en-GB" sz="1600" dirty="0"/>
            </a:br>
            <a:r>
              <a:rPr lang="en-GB" sz="1600" dirty="0"/>
              <a:t>order to help us answer the question correctly.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28611" y="697112"/>
            <a:ext cx="468677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Guided Maths</a:t>
            </a:r>
            <a:b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altLang="en-US" sz="2800" b="1" dirty="0">
                <a:solidFill>
                  <a:schemeClr val="bg1"/>
                </a:solidFill>
                <a:latin typeface="Twinkl" pitchFamily="50" charset="0"/>
              </a:rPr>
              <a:t>Question 3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755649" y="2555403"/>
            <a:ext cx="3138657" cy="3737729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t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/>
              <a:t>When placed next to each other, this </a:t>
            </a:r>
            <a:r>
              <a:rPr lang="en-GB" sz="1600" b="1" dirty="0">
                <a:solidFill>
                  <a:schemeClr val="bg1"/>
                </a:solidFill>
              </a:rPr>
              <a:t>equilateral triangle </a:t>
            </a:r>
            <a:r>
              <a:rPr lang="en-GB" sz="1600" dirty="0"/>
              <a:t>and </a:t>
            </a:r>
            <a:r>
              <a:rPr lang="en-GB" sz="1600" b="1" dirty="0">
                <a:solidFill>
                  <a:schemeClr val="bg1"/>
                </a:solidFill>
              </a:rPr>
              <a:t>parallelogram</a:t>
            </a:r>
            <a:r>
              <a:rPr lang="en-GB" sz="1600" dirty="0"/>
              <a:t> create a </a:t>
            </a:r>
            <a:r>
              <a:rPr lang="en-GB" sz="1600" b="1" dirty="0">
                <a:solidFill>
                  <a:schemeClr val="bg1"/>
                </a:solidFill>
              </a:rPr>
              <a:t>trapezium</a:t>
            </a:r>
            <a:r>
              <a:rPr lang="en-GB" sz="1600" dirty="0"/>
              <a:t>.</a:t>
            </a:r>
          </a:p>
          <a:p>
            <a:pPr lvl="0">
              <a:buNone/>
              <a:defRPr/>
            </a:pPr>
            <a:r>
              <a:rPr lang="en-GB" sz="1600" b="1" dirty="0">
                <a:solidFill>
                  <a:schemeClr val="bg1"/>
                </a:solidFill>
              </a:rPr>
              <a:t>Calculate</a:t>
            </a:r>
            <a:r>
              <a:rPr lang="en-GB" sz="1600" dirty="0"/>
              <a:t> the </a:t>
            </a:r>
            <a:r>
              <a:rPr lang="en-GB" sz="1600" b="1" dirty="0">
                <a:solidFill>
                  <a:schemeClr val="bg1"/>
                </a:solidFill>
              </a:rPr>
              <a:t>area</a:t>
            </a:r>
            <a:r>
              <a:rPr lang="en-GB" sz="1600" dirty="0"/>
              <a:t> of the trapezium.</a:t>
            </a:r>
          </a:p>
          <a:p>
            <a:pPr>
              <a:buNone/>
              <a:defRPr/>
            </a:pPr>
            <a:endParaRPr lang="en-GB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893195" y="5325099"/>
            <a:ext cx="1461458" cy="819729"/>
            <a:chOff x="2907765" y="5128174"/>
            <a:chExt cx="1740259" cy="976108"/>
          </a:xfrm>
        </p:grpSpPr>
        <p:sp>
          <p:nvSpPr>
            <p:cNvPr id="14" name="Flowchart: Data 5"/>
            <p:cNvSpPr/>
            <p:nvPr/>
          </p:nvSpPr>
          <p:spPr>
            <a:xfrm flipH="1">
              <a:off x="3476962" y="5128174"/>
              <a:ext cx="1171062" cy="97610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4227"/>
                <a:gd name="connsiteY0" fmla="*/ 10000 h 10000"/>
                <a:gd name="connsiteX1" fmla="*/ 2000 w 14227"/>
                <a:gd name="connsiteY1" fmla="*/ 0 h 10000"/>
                <a:gd name="connsiteX2" fmla="*/ 14227 w 14227"/>
                <a:gd name="connsiteY2" fmla="*/ 0 h 10000"/>
                <a:gd name="connsiteX3" fmla="*/ 8000 w 14227"/>
                <a:gd name="connsiteY3" fmla="*/ 10000 h 10000"/>
                <a:gd name="connsiteX4" fmla="*/ 0 w 14227"/>
                <a:gd name="connsiteY4" fmla="*/ 10000 h 10000"/>
                <a:gd name="connsiteX0" fmla="*/ 0 w 15567"/>
                <a:gd name="connsiteY0" fmla="*/ 10000 h 10000"/>
                <a:gd name="connsiteX1" fmla="*/ 2000 w 15567"/>
                <a:gd name="connsiteY1" fmla="*/ 0 h 10000"/>
                <a:gd name="connsiteX2" fmla="*/ 15567 w 15567"/>
                <a:gd name="connsiteY2" fmla="*/ 76 h 10000"/>
                <a:gd name="connsiteX3" fmla="*/ 8000 w 15567"/>
                <a:gd name="connsiteY3" fmla="*/ 10000 h 10000"/>
                <a:gd name="connsiteX4" fmla="*/ 0 w 15567"/>
                <a:gd name="connsiteY4" fmla="*/ 10000 h 10000"/>
                <a:gd name="connsiteX0" fmla="*/ 0 w 15567"/>
                <a:gd name="connsiteY0" fmla="*/ 9924 h 9924"/>
                <a:gd name="connsiteX1" fmla="*/ 8186 w 15567"/>
                <a:gd name="connsiteY1" fmla="*/ 0 h 9924"/>
                <a:gd name="connsiteX2" fmla="*/ 15567 w 15567"/>
                <a:gd name="connsiteY2" fmla="*/ 0 h 9924"/>
                <a:gd name="connsiteX3" fmla="*/ 8000 w 15567"/>
                <a:gd name="connsiteY3" fmla="*/ 9924 h 9924"/>
                <a:gd name="connsiteX4" fmla="*/ 0 w 15567"/>
                <a:gd name="connsiteY4" fmla="*/ 9924 h 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67" h="9924">
                  <a:moveTo>
                    <a:pt x="0" y="9924"/>
                  </a:moveTo>
                  <a:lnTo>
                    <a:pt x="8186" y="0"/>
                  </a:lnTo>
                  <a:lnTo>
                    <a:pt x="15567" y="0"/>
                  </a:lnTo>
                  <a:lnTo>
                    <a:pt x="8000" y="9924"/>
                  </a:lnTo>
                  <a:lnTo>
                    <a:pt x="0" y="9924"/>
                  </a:lnTo>
                  <a:close/>
                </a:path>
              </a:pathLst>
            </a:custGeom>
            <a:solidFill>
              <a:srgbClr val="FFE864"/>
            </a:solidFill>
            <a:ln w="12700">
              <a:solidFill>
                <a:srgbClr val="E5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2907765" y="5128174"/>
              <a:ext cx="1132285" cy="976108"/>
            </a:xfrm>
            <a:prstGeom prst="triangle">
              <a:avLst/>
            </a:prstGeom>
            <a:solidFill>
              <a:srgbClr val="FFE864"/>
            </a:solidFill>
            <a:ln w="12700">
              <a:solidFill>
                <a:srgbClr val="E5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82772" y="4100187"/>
            <a:ext cx="1930346" cy="1224911"/>
            <a:chOff x="914401" y="4242466"/>
            <a:chExt cx="2113414" cy="1341077"/>
          </a:xfrm>
        </p:grpSpPr>
        <p:sp>
          <p:nvSpPr>
            <p:cNvPr id="5" name="Isosceles Triangle 4"/>
            <p:cNvSpPr/>
            <p:nvPr/>
          </p:nvSpPr>
          <p:spPr>
            <a:xfrm>
              <a:off x="914401" y="4242466"/>
              <a:ext cx="1132285" cy="976108"/>
            </a:xfrm>
            <a:prstGeom prst="triangle">
              <a:avLst/>
            </a:prstGeom>
            <a:solidFill>
              <a:srgbClr val="FFE864"/>
            </a:solidFill>
            <a:ln w="12700">
              <a:solidFill>
                <a:srgbClr val="E5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lowchart: Data 5"/>
            <p:cNvSpPr/>
            <p:nvPr/>
          </p:nvSpPr>
          <p:spPr>
            <a:xfrm flipH="1">
              <a:off x="1856753" y="4242466"/>
              <a:ext cx="1171062" cy="97610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4227"/>
                <a:gd name="connsiteY0" fmla="*/ 10000 h 10000"/>
                <a:gd name="connsiteX1" fmla="*/ 2000 w 14227"/>
                <a:gd name="connsiteY1" fmla="*/ 0 h 10000"/>
                <a:gd name="connsiteX2" fmla="*/ 14227 w 14227"/>
                <a:gd name="connsiteY2" fmla="*/ 0 h 10000"/>
                <a:gd name="connsiteX3" fmla="*/ 8000 w 14227"/>
                <a:gd name="connsiteY3" fmla="*/ 10000 h 10000"/>
                <a:gd name="connsiteX4" fmla="*/ 0 w 14227"/>
                <a:gd name="connsiteY4" fmla="*/ 10000 h 10000"/>
                <a:gd name="connsiteX0" fmla="*/ 0 w 15567"/>
                <a:gd name="connsiteY0" fmla="*/ 10000 h 10000"/>
                <a:gd name="connsiteX1" fmla="*/ 2000 w 15567"/>
                <a:gd name="connsiteY1" fmla="*/ 0 h 10000"/>
                <a:gd name="connsiteX2" fmla="*/ 15567 w 15567"/>
                <a:gd name="connsiteY2" fmla="*/ 76 h 10000"/>
                <a:gd name="connsiteX3" fmla="*/ 8000 w 15567"/>
                <a:gd name="connsiteY3" fmla="*/ 10000 h 10000"/>
                <a:gd name="connsiteX4" fmla="*/ 0 w 15567"/>
                <a:gd name="connsiteY4" fmla="*/ 10000 h 10000"/>
                <a:gd name="connsiteX0" fmla="*/ 0 w 15567"/>
                <a:gd name="connsiteY0" fmla="*/ 9924 h 9924"/>
                <a:gd name="connsiteX1" fmla="*/ 8186 w 15567"/>
                <a:gd name="connsiteY1" fmla="*/ 0 h 9924"/>
                <a:gd name="connsiteX2" fmla="*/ 15567 w 15567"/>
                <a:gd name="connsiteY2" fmla="*/ 0 h 9924"/>
                <a:gd name="connsiteX3" fmla="*/ 8000 w 15567"/>
                <a:gd name="connsiteY3" fmla="*/ 9924 h 9924"/>
                <a:gd name="connsiteX4" fmla="*/ 0 w 15567"/>
                <a:gd name="connsiteY4" fmla="*/ 9924 h 9924"/>
                <a:gd name="connsiteX0" fmla="*/ 0 w 10000"/>
                <a:gd name="connsiteY0" fmla="*/ 10000 h 10000"/>
                <a:gd name="connsiteX1" fmla="*/ 5067 w 10000"/>
                <a:gd name="connsiteY1" fmla="*/ 57 h 10000"/>
                <a:gd name="connsiteX2" fmla="*/ 10000 w 10000"/>
                <a:gd name="connsiteY2" fmla="*/ 0 h 10000"/>
                <a:gd name="connsiteX3" fmla="*/ 5139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4971 w 10000"/>
                <a:gd name="connsiteY1" fmla="*/ 57 h 10000"/>
                <a:gd name="connsiteX2" fmla="*/ 10000 w 10000"/>
                <a:gd name="connsiteY2" fmla="*/ 0 h 10000"/>
                <a:gd name="connsiteX3" fmla="*/ 5139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4971" y="57"/>
                  </a:lnTo>
                  <a:lnTo>
                    <a:pt x="10000" y="0"/>
                  </a:lnTo>
                  <a:lnTo>
                    <a:pt x="5139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FE864"/>
            </a:solidFill>
            <a:ln w="12700">
              <a:solidFill>
                <a:srgbClr val="E5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480544" y="4337831"/>
              <a:ext cx="0" cy="84147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442284" y="4297350"/>
              <a:ext cx="0" cy="864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 rot="16200000">
              <a:off x="1099496" y="4646557"/>
              <a:ext cx="518148" cy="3146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100" dirty="0"/>
                <a:t>10cm</a:t>
              </a: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2054399" y="4513326"/>
              <a:ext cx="518148" cy="3146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100" dirty="0"/>
                <a:t>10cm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227131" y="5268860"/>
              <a:ext cx="518148" cy="3146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100" dirty="0"/>
                <a:t>8cm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467334" y="5268860"/>
              <a:ext cx="518148" cy="3146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100" dirty="0"/>
                <a:t>5cm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923836" y="5305835"/>
              <a:ext cx="110591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442284" y="5305835"/>
              <a:ext cx="58553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4006183" y="2555452"/>
            <a:ext cx="4382168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(base × height) ÷ 2 = area of triangle</a:t>
            </a: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4006183" y="3115560"/>
            <a:ext cx="4382168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base × height = area of parallelogram</a:t>
            </a: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4006183" y="3675668"/>
            <a:ext cx="4382168" cy="88290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area of triangle + area of parallelogram </a:t>
            </a:r>
            <a:br>
              <a:rPr lang="en-GB" sz="1600" dirty="0"/>
            </a:br>
            <a:r>
              <a:rPr lang="en-GB" sz="1600" dirty="0"/>
              <a:t>= </a:t>
            </a:r>
            <a:br>
              <a:rPr lang="en-GB" sz="1600" dirty="0"/>
            </a:br>
            <a:r>
              <a:rPr lang="en-GB" sz="1600" dirty="0"/>
              <a:t>area of trapezium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31" y="4292090"/>
            <a:ext cx="1676210" cy="21201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755102" y="4470374"/>
            <a:ext cx="3077314" cy="1973550"/>
            <a:chOff x="3755102" y="4304903"/>
            <a:chExt cx="3077314" cy="197355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102" y="4304903"/>
              <a:ext cx="3077314" cy="197355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4233926" y="4980529"/>
              <a:ext cx="211574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I know the formula for calculating the area of a triangle.</a:t>
              </a:r>
            </a:p>
          </p:txBody>
        </p:sp>
      </p:grpSp>
      <p:pic>
        <p:nvPicPr>
          <p:cNvPr id="29" name="Whole Clas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755102" y="4470374"/>
            <a:ext cx="3077314" cy="1973550"/>
            <a:chOff x="3755102" y="4304903"/>
            <a:chExt cx="3077314" cy="197355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102" y="4304903"/>
              <a:ext cx="3077314" cy="197355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4181449" y="4967324"/>
              <a:ext cx="2189084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I know the formula for calculating the area of a parallelogram.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25390" y="4470977"/>
            <a:ext cx="3535685" cy="1973550"/>
            <a:chOff x="3525916" y="4304903"/>
            <a:chExt cx="3535685" cy="197355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102" y="4304903"/>
              <a:ext cx="3077314" cy="197355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3525916" y="4797240"/>
              <a:ext cx="3535685" cy="113029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I know that the </a:t>
              </a:r>
              <a:br>
                <a:rPr lang="en-GB" sz="1600" dirty="0"/>
              </a:br>
              <a:r>
                <a:rPr lang="en-GB" sz="1600" dirty="0"/>
                <a:t>trapezium is created when </a:t>
              </a:r>
              <a:br>
                <a:rPr lang="en-GB" sz="1600" dirty="0"/>
              </a:br>
              <a:r>
                <a:rPr lang="en-GB" sz="1600" dirty="0"/>
                <a:t>the triangle and parallelogram </a:t>
              </a:r>
              <a:br>
                <a:rPr lang="en-GB" sz="1600" dirty="0"/>
              </a:br>
              <a:r>
                <a:rPr lang="en-GB" sz="1600" dirty="0"/>
                <a:t>are combined.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55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755650" y="1739498"/>
            <a:ext cx="7632700" cy="464331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Now, we are ready to </a:t>
            </a:r>
            <a:r>
              <a:rPr lang="en-GB" sz="1600" b="1" dirty="0"/>
              <a:t>apply our learning</a:t>
            </a:r>
            <a:r>
              <a:rPr lang="en-GB" sz="1600" dirty="0"/>
              <a:t> to </a:t>
            </a:r>
            <a:r>
              <a:rPr lang="en-GB" sz="1600" b="1" dirty="0"/>
              <a:t>solve</a:t>
            </a:r>
            <a:r>
              <a:rPr lang="en-GB" sz="1600" dirty="0"/>
              <a:t> the question.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28611" y="697112"/>
            <a:ext cx="468677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Guided Maths</a:t>
            </a:r>
            <a:b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altLang="en-US" sz="2800" b="1" dirty="0">
                <a:solidFill>
                  <a:schemeClr val="bg1"/>
                </a:solidFill>
                <a:latin typeface="Twinkl" pitchFamily="50" charset="0"/>
              </a:rPr>
              <a:t>Question 3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755649" y="2263968"/>
            <a:ext cx="3621618" cy="2367755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t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/>
              <a:t>When placed next to each other, this </a:t>
            </a:r>
            <a:r>
              <a:rPr lang="en-GB" sz="1600" b="1" dirty="0">
                <a:solidFill>
                  <a:schemeClr val="bg1"/>
                </a:solidFill>
              </a:rPr>
              <a:t>equilateral triangle </a:t>
            </a:r>
            <a:r>
              <a:rPr lang="en-GB" sz="1600" dirty="0"/>
              <a:t>and </a:t>
            </a:r>
            <a:r>
              <a:rPr lang="en-GB" sz="1600" b="1" dirty="0">
                <a:solidFill>
                  <a:schemeClr val="bg1"/>
                </a:solidFill>
              </a:rPr>
              <a:t>parallelogram</a:t>
            </a:r>
            <a:r>
              <a:rPr lang="en-GB" sz="1600" dirty="0"/>
              <a:t> create a </a:t>
            </a:r>
            <a:r>
              <a:rPr lang="en-GB" sz="1600" b="1" dirty="0">
                <a:solidFill>
                  <a:schemeClr val="bg1"/>
                </a:solidFill>
              </a:rPr>
              <a:t>trapezium</a:t>
            </a:r>
            <a:r>
              <a:rPr lang="en-GB" sz="1600" dirty="0"/>
              <a:t>.</a:t>
            </a:r>
          </a:p>
          <a:p>
            <a:pPr lvl="0">
              <a:buNone/>
              <a:defRPr/>
            </a:pPr>
            <a:r>
              <a:rPr lang="en-GB" sz="1600" b="1" dirty="0">
                <a:solidFill>
                  <a:schemeClr val="bg1"/>
                </a:solidFill>
              </a:rPr>
              <a:t>Calculate</a:t>
            </a:r>
            <a:r>
              <a:rPr lang="en-GB" sz="1600" dirty="0"/>
              <a:t> the </a:t>
            </a:r>
            <a:r>
              <a:rPr lang="en-GB" sz="1600" b="1" dirty="0">
                <a:solidFill>
                  <a:schemeClr val="bg1"/>
                </a:solidFill>
              </a:rPr>
              <a:t>area</a:t>
            </a:r>
            <a:r>
              <a:rPr lang="en-GB" sz="1600" dirty="0"/>
              <a:t> of the trapezium.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67794" y="3711537"/>
            <a:ext cx="1409340" cy="790496"/>
            <a:chOff x="2907765" y="5128174"/>
            <a:chExt cx="1740259" cy="976108"/>
          </a:xfrm>
        </p:grpSpPr>
        <p:sp>
          <p:nvSpPr>
            <p:cNvPr id="14" name="Flowchart: Data 5"/>
            <p:cNvSpPr/>
            <p:nvPr/>
          </p:nvSpPr>
          <p:spPr>
            <a:xfrm flipH="1">
              <a:off x="3476962" y="5128174"/>
              <a:ext cx="1171062" cy="97610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4227"/>
                <a:gd name="connsiteY0" fmla="*/ 10000 h 10000"/>
                <a:gd name="connsiteX1" fmla="*/ 2000 w 14227"/>
                <a:gd name="connsiteY1" fmla="*/ 0 h 10000"/>
                <a:gd name="connsiteX2" fmla="*/ 14227 w 14227"/>
                <a:gd name="connsiteY2" fmla="*/ 0 h 10000"/>
                <a:gd name="connsiteX3" fmla="*/ 8000 w 14227"/>
                <a:gd name="connsiteY3" fmla="*/ 10000 h 10000"/>
                <a:gd name="connsiteX4" fmla="*/ 0 w 14227"/>
                <a:gd name="connsiteY4" fmla="*/ 10000 h 10000"/>
                <a:gd name="connsiteX0" fmla="*/ 0 w 15567"/>
                <a:gd name="connsiteY0" fmla="*/ 10000 h 10000"/>
                <a:gd name="connsiteX1" fmla="*/ 2000 w 15567"/>
                <a:gd name="connsiteY1" fmla="*/ 0 h 10000"/>
                <a:gd name="connsiteX2" fmla="*/ 15567 w 15567"/>
                <a:gd name="connsiteY2" fmla="*/ 76 h 10000"/>
                <a:gd name="connsiteX3" fmla="*/ 8000 w 15567"/>
                <a:gd name="connsiteY3" fmla="*/ 10000 h 10000"/>
                <a:gd name="connsiteX4" fmla="*/ 0 w 15567"/>
                <a:gd name="connsiteY4" fmla="*/ 10000 h 10000"/>
                <a:gd name="connsiteX0" fmla="*/ 0 w 15567"/>
                <a:gd name="connsiteY0" fmla="*/ 9924 h 9924"/>
                <a:gd name="connsiteX1" fmla="*/ 8186 w 15567"/>
                <a:gd name="connsiteY1" fmla="*/ 0 h 9924"/>
                <a:gd name="connsiteX2" fmla="*/ 15567 w 15567"/>
                <a:gd name="connsiteY2" fmla="*/ 0 h 9924"/>
                <a:gd name="connsiteX3" fmla="*/ 8000 w 15567"/>
                <a:gd name="connsiteY3" fmla="*/ 9924 h 9924"/>
                <a:gd name="connsiteX4" fmla="*/ 0 w 15567"/>
                <a:gd name="connsiteY4" fmla="*/ 9924 h 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67" h="9924">
                  <a:moveTo>
                    <a:pt x="0" y="9924"/>
                  </a:moveTo>
                  <a:lnTo>
                    <a:pt x="8186" y="0"/>
                  </a:lnTo>
                  <a:lnTo>
                    <a:pt x="15567" y="0"/>
                  </a:lnTo>
                  <a:lnTo>
                    <a:pt x="8000" y="9924"/>
                  </a:lnTo>
                  <a:lnTo>
                    <a:pt x="0" y="9924"/>
                  </a:lnTo>
                  <a:close/>
                </a:path>
              </a:pathLst>
            </a:custGeom>
            <a:solidFill>
              <a:srgbClr val="FFE864"/>
            </a:solidFill>
            <a:ln w="12700">
              <a:solidFill>
                <a:srgbClr val="E5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2907765" y="5128174"/>
              <a:ext cx="1132285" cy="976108"/>
            </a:xfrm>
            <a:prstGeom prst="triangle">
              <a:avLst/>
            </a:prstGeom>
            <a:solidFill>
              <a:srgbClr val="FFE864"/>
            </a:solidFill>
            <a:ln w="12700">
              <a:solidFill>
                <a:srgbClr val="E5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491696" y="3495476"/>
            <a:ext cx="1715090" cy="1088319"/>
            <a:chOff x="914401" y="4242466"/>
            <a:chExt cx="2113414" cy="1341077"/>
          </a:xfrm>
        </p:grpSpPr>
        <p:sp>
          <p:nvSpPr>
            <p:cNvPr id="5" name="Isosceles Triangle 4"/>
            <p:cNvSpPr/>
            <p:nvPr/>
          </p:nvSpPr>
          <p:spPr>
            <a:xfrm>
              <a:off x="914401" y="4242466"/>
              <a:ext cx="1132285" cy="976108"/>
            </a:xfrm>
            <a:prstGeom prst="triangle">
              <a:avLst/>
            </a:prstGeom>
            <a:solidFill>
              <a:srgbClr val="FFE864"/>
            </a:solidFill>
            <a:ln w="12700">
              <a:solidFill>
                <a:srgbClr val="E5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lowchart: Data 5"/>
            <p:cNvSpPr/>
            <p:nvPr/>
          </p:nvSpPr>
          <p:spPr>
            <a:xfrm flipH="1">
              <a:off x="1856753" y="4242466"/>
              <a:ext cx="1171062" cy="97610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4227"/>
                <a:gd name="connsiteY0" fmla="*/ 10000 h 10000"/>
                <a:gd name="connsiteX1" fmla="*/ 2000 w 14227"/>
                <a:gd name="connsiteY1" fmla="*/ 0 h 10000"/>
                <a:gd name="connsiteX2" fmla="*/ 14227 w 14227"/>
                <a:gd name="connsiteY2" fmla="*/ 0 h 10000"/>
                <a:gd name="connsiteX3" fmla="*/ 8000 w 14227"/>
                <a:gd name="connsiteY3" fmla="*/ 10000 h 10000"/>
                <a:gd name="connsiteX4" fmla="*/ 0 w 14227"/>
                <a:gd name="connsiteY4" fmla="*/ 10000 h 10000"/>
                <a:gd name="connsiteX0" fmla="*/ 0 w 15567"/>
                <a:gd name="connsiteY0" fmla="*/ 10000 h 10000"/>
                <a:gd name="connsiteX1" fmla="*/ 2000 w 15567"/>
                <a:gd name="connsiteY1" fmla="*/ 0 h 10000"/>
                <a:gd name="connsiteX2" fmla="*/ 15567 w 15567"/>
                <a:gd name="connsiteY2" fmla="*/ 76 h 10000"/>
                <a:gd name="connsiteX3" fmla="*/ 8000 w 15567"/>
                <a:gd name="connsiteY3" fmla="*/ 10000 h 10000"/>
                <a:gd name="connsiteX4" fmla="*/ 0 w 15567"/>
                <a:gd name="connsiteY4" fmla="*/ 10000 h 10000"/>
                <a:gd name="connsiteX0" fmla="*/ 0 w 15567"/>
                <a:gd name="connsiteY0" fmla="*/ 9924 h 9924"/>
                <a:gd name="connsiteX1" fmla="*/ 8186 w 15567"/>
                <a:gd name="connsiteY1" fmla="*/ 0 h 9924"/>
                <a:gd name="connsiteX2" fmla="*/ 15567 w 15567"/>
                <a:gd name="connsiteY2" fmla="*/ 0 h 9924"/>
                <a:gd name="connsiteX3" fmla="*/ 8000 w 15567"/>
                <a:gd name="connsiteY3" fmla="*/ 9924 h 9924"/>
                <a:gd name="connsiteX4" fmla="*/ 0 w 15567"/>
                <a:gd name="connsiteY4" fmla="*/ 9924 h 9924"/>
                <a:gd name="connsiteX0" fmla="*/ 0 w 10000"/>
                <a:gd name="connsiteY0" fmla="*/ 10000 h 10000"/>
                <a:gd name="connsiteX1" fmla="*/ 5067 w 10000"/>
                <a:gd name="connsiteY1" fmla="*/ 57 h 10000"/>
                <a:gd name="connsiteX2" fmla="*/ 10000 w 10000"/>
                <a:gd name="connsiteY2" fmla="*/ 0 h 10000"/>
                <a:gd name="connsiteX3" fmla="*/ 5139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4971 w 10000"/>
                <a:gd name="connsiteY1" fmla="*/ 57 h 10000"/>
                <a:gd name="connsiteX2" fmla="*/ 10000 w 10000"/>
                <a:gd name="connsiteY2" fmla="*/ 0 h 10000"/>
                <a:gd name="connsiteX3" fmla="*/ 5139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4971" y="57"/>
                  </a:lnTo>
                  <a:lnTo>
                    <a:pt x="10000" y="0"/>
                  </a:lnTo>
                  <a:lnTo>
                    <a:pt x="5139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FE864"/>
            </a:solidFill>
            <a:ln w="12700">
              <a:solidFill>
                <a:srgbClr val="E5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480544" y="4337831"/>
              <a:ext cx="0" cy="84147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442284" y="4297350"/>
              <a:ext cx="0" cy="864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 rot="16200000">
              <a:off x="1086736" y="4646556"/>
              <a:ext cx="518148" cy="3146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100" dirty="0"/>
                <a:t>10cm</a:t>
              </a: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2041638" y="4513326"/>
              <a:ext cx="518148" cy="3146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100" dirty="0"/>
                <a:t>10cm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227131" y="5268860"/>
              <a:ext cx="518148" cy="3146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100" dirty="0"/>
                <a:t>8cm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467334" y="5268860"/>
              <a:ext cx="518148" cy="3146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100" dirty="0"/>
                <a:t>5cm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923836" y="5305835"/>
              <a:ext cx="110591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442284" y="5305835"/>
              <a:ext cx="58553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755650" y="4721045"/>
            <a:ext cx="3621617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/>
              </a:rPr>
              <a:t>(base </a:t>
            </a:r>
            <a:r>
              <a:rPr lang="en-GB" sz="1600" dirty="0"/>
              <a:t>× </a:t>
            </a:r>
            <a:r>
              <a:rPr lang="en-GB" sz="1600" dirty="0">
                <a:latin typeface="Twinkl"/>
              </a:rPr>
              <a:t>height) ÷ 2 = area of triangle</a:t>
            </a: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755650" y="5247285"/>
            <a:ext cx="3621617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(8cm </a:t>
            </a:r>
            <a:r>
              <a:rPr lang="en-GB" sz="1600" dirty="0"/>
              <a:t>×</a:t>
            </a:r>
            <a:r>
              <a:rPr lang="en-GB" sz="1600" dirty="0">
                <a:latin typeface="Twinkl" pitchFamily="50" charset="0"/>
              </a:rPr>
              <a:t> 10cm) ÷ 2 = area of triangle</a:t>
            </a: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757009" y="5780033"/>
            <a:ext cx="3620258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(8cm </a:t>
            </a:r>
            <a:r>
              <a:rPr lang="en-GB" sz="1600" dirty="0"/>
              <a:t>×</a:t>
            </a:r>
            <a:r>
              <a:rPr lang="en-GB" sz="1600" dirty="0">
                <a:latin typeface="Twinkl" pitchFamily="50" charset="0"/>
              </a:rPr>
              <a:t> 10cm) ÷ 2 = 40cm</a:t>
            </a:r>
            <a:r>
              <a:rPr lang="en-GB" sz="1600" baseline="30000" dirty="0">
                <a:latin typeface="Twinkl" pitchFamily="50" charset="0"/>
              </a:rPr>
              <a:t>2</a:t>
            </a:r>
            <a:endParaRPr lang="en-GB" sz="1600" dirty="0">
              <a:latin typeface="Twinkl" pitchFamily="50" charset="0"/>
            </a:endParaRPr>
          </a:p>
        </p:txBody>
      </p:sp>
      <p:sp>
        <p:nvSpPr>
          <p:cNvPr id="29" name="Rectangle 21"/>
          <p:cNvSpPr>
            <a:spLocks noChangeArrowheads="1"/>
          </p:cNvSpPr>
          <p:nvPr/>
        </p:nvSpPr>
        <p:spPr bwMode="auto">
          <a:xfrm>
            <a:off x="4468342" y="2263968"/>
            <a:ext cx="3920008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base </a:t>
            </a:r>
            <a:r>
              <a:rPr lang="en-GB" sz="1600" dirty="0"/>
              <a:t>×</a:t>
            </a:r>
            <a:r>
              <a:rPr lang="en-GB" sz="1600" dirty="0">
                <a:latin typeface="Twinkl" pitchFamily="50" charset="0"/>
              </a:rPr>
              <a:t> height = area of parallelogram</a:t>
            </a: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4468342" y="2792068"/>
            <a:ext cx="3920008" cy="43970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5cm </a:t>
            </a:r>
            <a:r>
              <a:rPr lang="en-GB" sz="1600" dirty="0"/>
              <a:t>×</a:t>
            </a:r>
            <a:r>
              <a:rPr lang="en-GB" sz="1600" dirty="0">
                <a:latin typeface="Twinkl" pitchFamily="50" charset="0"/>
              </a:rPr>
              <a:t> 10cm = area of parallelogram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63" y="4249555"/>
            <a:ext cx="1615580" cy="216923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19572" y="3823637"/>
            <a:ext cx="3020861" cy="1937345"/>
            <a:chOff x="5738106" y="4221444"/>
            <a:chExt cx="3020861" cy="193734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8106" y="4221444"/>
              <a:ext cx="3020861" cy="193734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5970709" y="4690768"/>
              <a:ext cx="2469500" cy="113029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First, substitute the </a:t>
              </a:r>
              <a:br>
                <a:rPr lang="en-GB" sz="1600" dirty="0"/>
              </a:br>
              <a:r>
                <a:rPr lang="en-GB" sz="1600" dirty="0"/>
                <a:t>values we know into the formula for calculating the area of the triangle.</a:t>
              </a:r>
            </a:p>
          </p:txBody>
        </p:sp>
      </p:grpSp>
      <p:sp>
        <p:nvSpPr>
          <p:cNvPr id="36" name="Rectangle 21"/>
          <p:cNvSpPr>
            <a:spLocks noChangeArrowheads="1"/>
          </p:cNvSpPr>
          <p:nvPr/>
        </p:nvSpPr>
        <p:spPr bwMode="auto">
          <a:xfrm>
            <a:off x="4468342" y="3316448"/>
            <a:ext cx="3920008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5cm </a:t>
            </a:r>
            <a:r>
              <a:rPr lang="en-GB" sz="1600" dirty="0"/>
              <a:t>×</a:t>
            </a:r>
            <a:r>
              <a:rPr lang="en-GB" sz="1600" dirty="0">
                <a:latin typeface="Twinkl" pitchFamily="50" charset="0"/>
              </a:rPr>
              <a:t> 10cm = 50cm</a:t>
            </a:r>
            <a:r>
              <a:rPr lang="en-GB" sz="1600" baseline="30000" dirty="0">
                <a:latin typeface="Twinkl" pitchFamily="50" charset="0"/>
              </a:rPr>
              <a:t>2</a:t>
            </a:r>
            <a:endParaRPr lang="en-GB" sz="1600" dirty="0">
              <a:latin typeface="Twinkl" pitchFamily="50" charset="0"/>
            </a:endParaRPr>
          </a:p>
        </p:txBody>
      </p:sp>
      <p:pic>
        <p:nvPicPr>
          <p:cNvPr id="37" name="Whole Clas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5613690" y="3828636"/>
            <a:ext cx="3020861" cy="1937345"/>
            <a:chOff x="5738106" y="4221444"/>
            <a:chExt cx="3020861" cy="193734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8106" y="4221444"/>
              <a:ext cx="3020861" cy="1937345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6002171" y="4954448"/>
              <a:ext cx="2469500" cy="637849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Now, I can calculate the area of the triangle.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894441" y="4797309"/>
            <a:ext cx="504000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1593534" y="4797895"/>
            <a:ext cx="648000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54784" y="5319359"/>
            <a:ext cx="470335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1619227" y="5319359"/>
            <a:ext cx="576000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3165972" y="5856297"/>
            <a:ext cx="612000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4746419" y="2860842"/>
            <a:ext cx="453378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5385149" y="2868627"/>
            <a:ext cx="504000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4706528" y="2336930"/>
            <a:ext cx="431854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5340603" y="2337516"/>
            <a:ext cx="630292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/>
          <p:cNvSpPr/>
          <p:nvPr/>
        </p:nvSpPr>
        <p:spPr>
          <a:xfrm>
            <a:off x="6780925" y="3395934"/>
            <a:ext cx="612000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/>
          <p:cNvGrpSpPr/>
          <p:nvPr/>
        </p:nvGrpSpPr>
        <p:grpSpPr>
          <a:xfrm>
            <a:off x="5619902" y="3826050"/>
            <a:ext cx="3020861" cy="1937345"/>
            <a:chOff x="5738106" y="4221444"/>
            <a:chExt cx="3020861" cy="193734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8106" y="4221444"/>
              <a:ext cx="3020861" cy="1937345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5995664" y="4536253"/>
              <a:ext cx="2469500" cy="137651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Now, I can </a:t>
              </a:r>
              <a:br>
                <a:rPr lang="en-GB" sz="1600" dirty="0"/>
              </a:br>
              <a:r>
                <a:rPr lang="en-GB" sz="1600" dirty="0"/>
                <a:t>substitute the known values into the formula for </a:t>
              </a:r>
              <a:br>
                <a:rPr lang="en-GB" sz="1600" dirty="0"/>
              </a:br>
              <a:r>
                <a:rPr lang="en-GB" sz="1600" dirty="0"/>
                <a:t>calculating the area of the </a:t>
              </a:r>
              <a:br>
                <a:rPr lang="en-GB" sz="1600" dirty="0"/>
              </a:br>
              <a:r>
                <a:rPr lang="en-GB" sz="1600" dirty="0"/>
                <a:t>parallelogram.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617341" y="3828635"/>
            <a:ext cx="3020861" cy="1937345"/>
            <a:chOff x="5738106" y="4221444"/>
            <a:chExt cx="3020861" cy="193734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8106" y="4221444"/>
              <a:ext cx="3020861" cy="1937345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5980234" y="4968928"/>
              <a:ext cx="2469500" cy="637849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Now, I can calculate the area of the parallelogram.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613690" y="3823637"/>
            <a:ext cx="3020861" cy="1937345"/>
            <a:chOff x="5738106" y="4221444"/>
            <a:chExt cx="3020861" cy="193734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8106" y="4221444"/>
              <a:ext cx="3020861" cy="193734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018334" y="4959159"/>
              <a:ext cx="2469500" cy="637849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Now, I can calculate the area of the trapezium.</a:t>
              </a:r>
            </a:p>
          </p:txBody>
        </p:sp>
      </p:grpSp>
      <p:sp>
        <p:nvSpPr>
          <p:cNvPr id="59" name="Rectangle 21"/>
          <p:cNvSpPr>
            <a:spLocks noChangeArrowheads="1"/>
          </p:cNvSpPr>
          <p:nvPr/>
        </p:nvSpPr>
        <p:spPr bwMode="auto">
          <a:xfrm>
            <a:off x="4460863" y="5781892"/>
            <a:ext cx="3920008" cy="439709"/>
          </a:xfrm>
          <a:prstGeom prst="rect">
            <a:avLst/>
          </a:prstGeom>
          <a:solidFill>
            <a:srgbClr val="2DB6BC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40cm</a:t>
            </a:r>
            <a:r>
              <a:rPr lang="en-GB" sz="1600" baseline="30000" dirty="0">
                <a:solidFill>
                  <a:schemeClr val="tx1"/>
                </a:solidFill>
                <a:latin typeface="Twinkl" pitchFamily="50" charset="0"/>
              </a:rPr>
              <a:t>2</a:t>
            </a: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×</a:t>
            </a: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 50cm</a:t>
            </a:r>
            <a:r>
              <a:rPr lang="en-GB" sz="1600" baseline="30000" dirty="0">
                <a:solidFill>
                  <a:schemeClr val="tx1"/>
                </a:solidFill>
                <a:latin typeface="Twinkl" pitchFamily="50" charset="0"/>
              </a:rPr>
              <a:t>2</a:t>
            </a: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 = 90cm</a:t>
            </a:r>
            <a:r>
              <a:rPr lang="en-GB" sz="1600" baseline="30000" dirty="0">
                <a:solidFill>
                  <a:schemeClr val="tx1"/>
                </a:solidFill>
                <a:latin typeface="Twinkl" pitchFamily="50" charset="0"/>
              </a:rPr>
              <a:t>2</a:t>
            </a:r>
            <a:endParaRPr lang="en-GB" sz="1600" dirty="0">
              <a:solidFill>
                <a:schemeClr val="tx1"/>
              </a:solidFill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6" grpId="0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755650" y="1774330"/>
            <a:ext cx="7632700" cy="710552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Finally, let’s </a:t>
            </a:r>
            <a:r>
              <a:rPr lang="en-GB" sz="1600" b="1" dirty="0"/>
              <a:t>check</a:t>
            </a:r>
            <a:r>
              <a:rPr lang="en-GB" sz="1600" dirty="0"/>
              <a:t> our answer with the information and key vocabulary </a:t>
            </a:r>
            <a:br>
              <a:rPr lang="en-GB" sz="1600" dirty="0"/>
            </a:br>
            <a:r>
              <a:rPr lang="en-GB" sz="1600" dirty="0"/>
              <a:t>in the question to </a:t>
            </a:r>
            <a:r>
              <a:rPr lang="en-GB" sz="1600" b="1" dirty="0"/>
              <a:t>check</a:t>
            </a:r>
            <a:r>
              <a:rPr lang="en-GB" sz="1600" dirty="0"/>
              <a:t> we have answered the question fully.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28611" y="697112"/>
            <a:ext cx="468677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Guided Maths</a:t>
            </a:r>
            <a:b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altLang="en-US" sz="2800" b="1" dirty="0">
                <a:solidFill>
                  <a:schemeClr val="bg1"/>
                </a:solidFill>
                <a:latin typeface="Twinkl" pitchFamily="50" charset="0"/>
              </a:rPr>
              <a:t>Question 3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755650" y="2607123"/>
            <a:ext cx="7632700" cy="2189127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t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/>
              <a:t>When placed next to each other, this </a:t>
            </a:r>
            <a:br>
              <a:rPr lang="en-GB" sz="1600" dirty="0"/>
            </a:br>
            <a:r>
              <a:rPr lang="en-GB" sz="1600" b="1" dirty="0">
                <a:solidFill>
                  <a:schemeClr val="bg1"/>
                </a:solidFill>
              </a:rPr>
              <a:t>equilateral triangle </a:t>
            </a:r>
            <a:r>
              <a:rPr lang="en-GB" sz="1600" dirty="0"/>
              <a:t>and </a:t>
            </a:r>
            <a:r>
              <a:rPr lang="en-GB" sz="1600" b="1" dirty="0">
                <a:solidFill>
                  <a:schemeClr val="bg1"/>
                </a:solidFill>
              </a:rPr>
              <a:t>parallelogram</a:t>
            </a:r>
            <a:r>
              <a:rPr lang="en-GB" sz="1600" dirty="0"/>
              <a:t> </a:t>
            </a:r>
            <a:br>
              <a:rPr lang="en-GB" sz="1600" dirty="0"/>
            </a:br>
            <a:r>
              <a:rPr lang="en-GB" sz="1600" dirty="0"/>
              <a:t>create a </a:t>
            </a:r>
            <a:r>
              <a:rPr lang="en-GB" sz="1600" b="1" dirty="0">
                <a:solidFill>
                  <a:schemeClr val="bg1"/>
                </a:solidFill>
              </a:rPr>
              <a:t>trapezium</a:t>
            </a:r>
            <a:r>
              <a:rPr lang="en-GB" sz="1600" dirty="0"/>
              <a:t>.</a:t>
            </a:r>
            <a:br>
              <a:rPr lang="en-GB" sz="1600" dirty="0"/>
            </a:br>
            <a:br>
              <a:rPr lang="en-GB" sz="1600" dirty="0"/>
            </a:br>
            <a:r>
              <a:rPr lang="en-GB" sz="1600" b="1" dirty="0">
                <a:solidFill>
                  <a:schemeClr val="bg1"/>
                </a:solidFill>
              </a:rPr>
              <a:t>Calculate</a:t>
            </a:r>
            <a:r>
              <a:rPr lang="en-GB" sz="1600" dirty="0"/>
              <a:t> the </a:t>
            </a:r>
            <a:r>
              <a:rPr lang="en-GB" sz="1600" b="1" dirty="0">
                <a:solidFill>
                  <a:schemeClr val="bg1"/>
                </a:solidFill>
              </a:rPr>
              <a:t>area</a:t>
            </a:r>
            <a:r>
              <a:rPr lang="en-GB" sz="1600" dirty="0"/>
              <a:t> of the trapezium.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20882" y="3706413"/>
            <a:ext cx="1740259" cy="976108"/>
            <a:chOff x="6520882" y="3567069"/>
            <a:chExt cx="1740259" cy="976108"/>
          </a:xfrm>
        </p:grpSpPr>
        <p:sp>
          <p:nvSpPr>
            <p:cNvPr id="14" name="Flowchart: Data 5"/>
            <p:cNvSpPr/>
            <p:nvPr/>
          </p:nvSpPr>
          <p:spPr>
            <a:xfrm flipH="1">
              <a:off x="7090079" y="3567069"/>
              <a:ext cx="1171062" cy="97610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4227"/>
                <a:gd name="connsiteY0" fmla="*/ 10000 h 10000"/>
                <a:gd name="connsiteX1" fmla="*/ 2000 w 14227"/>
                <a:gd name="connsiteY1" fmla="*/ 0 h 10000"/>
                <a:gd name="connsiteX2" fmla="*/ 14227 w 14227"/>
                <a:gd name="connsiteY2" fmla="*/ 0 h 10000"/>
                <a:gd name="connsiteX3" fmla="*/ 8000 w 14227"/>
                <a:gd name="connsiteY3" fmla="*/ 10000 h 10000"/>
                <a:gd name="connsiteX4" fmla="*/ 0 w 14227"/>
                <a:gd name="connsiteY4" fmla="*/ 10000 h 10000"/>
                <a:gd name="connsiteX0" fmla="*/ 0 w 15567"/>
                <a:gd name="connsiteY0" fmla="*/ 10000 h 10000"/>
                <a:gd name="connsiteX1" fmla="*/ 2000 w 15567"/>
                <a:gd name="connsiteY1" fmla="*/ 0 h 10000"/>
                <a:gd name="connsiteX2" fmla="*/ 15567 w 15567"/>
                <a:gd name="connsiteY2" fmla="*/ 76 h 10000"/>
                <a:gd name="connsiteX3" fmla="*/ 8000 w 15567"/>
                <a:gd name="connsiteY3" fmla="*/ 10000 h 10000"/>
                <a:gd name="connsiteX4" fmla="*/ 0 w 15567"/>
                <a:gd name="connsiteY4" fmla="*/ 10000 h 10000"/>
                <a:gd name="connsiteX0" fmla="*/ 0 w 15567"/>
                <a:gd name="connsiteY0" fmla="*/ 9924 h 9924"/>
                <a:gd name="connsiteX1" fmla="*/ 8186 w 15567"/>
                <a:gd name="connsiteY1" fmla="*/ 0 h 9924"/>
                <a:gd name="connsiteX2" fmla="*/ 15567 w 15567"/>
                <a:gd name="connsiteY2" fmla="*/ 0 h 9924"/>
                <a:gd name="connsiteX3" fmla="*/ 8000 w 15567"/>
                <a:gd name="connsiteY3" fmla="*/ 9924 h 9924"/>
                <a:gd name="connsiteX4" fmla="*/ 0 w 15567"/>
                <a:gd name="connsiteY4" fmla="*/ 9924 h 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67" h="9924">
                  <a:moveTo>
                    <a:pt x="0" y="9924"/>
                  </a:moveTo>
                  <a:lnTo>
                    <a:pt x="8186" y="0"/>
                  </a:lnTo>
                  <a:lnTo>
                    <a:pt x="15567" y="0"/>
                  </a:lnTo>
                  <a:lnTo>
                    <a:pt x="8000" y="9924"/>
                  </a:lnTo>
                  <a:lnTo>
                    <a:pt x="0" y="9924"/>
                  </a:lnTo>
                  <a:close/>
                </a:path>
              </a:pathLst>
            </a:custGeom>
            <a:solidFill>
              <a:srgbClr val="FFE864"/>
            </a:solidFill>
            <a:ln w="12700">
              <a:solidFill>
                <a:srgbClr val="E5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6520882" y="3567069"/>
              <a:ext cx="1132285" cy="976108"/>
            </a:xfrm>
            <a:prstGeom prst="triangle">
              <a:avLst/>
            </a:prstGeom>
            <a:solidFill>
              <a:srgbClr val="FFE864"/>
            </a:solidFill>
            <a:ln w="12700">
              <a:solidFill>
                <a:srgbClr val="E5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70401" y="2838424"/>
            <a:ext cx="2113414" cy="1341077"/>
            <a:chOff x="4470401" y="2699080"/>
            <a:chExt cx="2113414" cy="1341077"/>
          </a:xfrm>
        </p:grpSpPr>
        <p:sp>
          <p:nvSpPr>
            <p:cNvPr id="5" name="Isosceles Triangle 4"/>
            <p:cNvSpPr/>
            <p:nvPr/>
          </p:nvSpPr>
          <p:spPr>
            <a:xfrm>
              <a:off x="4470401" y="2699080"/>
              <a:ext cx="1132285" cy="976108"/>
            </a:xfrm>
            <a:prstGeom prst="triangle">
              <a:avLst/>
            </a:prstGeom>
            <a:solidFill>
              <a:srgbClr val="FFE864"/>
            </a:solidFill>
            <a:ln w="12700">
              <a:solidFill>
                <a:srgbClr val="E5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lowchart: Data 5"/>
            <p:cNvSpPr/>
            <p:nvPr/>
          </p:nvSpPr>
          <p:spPr>
            <a:xfrm flipH="1">
              <a:off x="5412753" y="2699080"/>
              <a:ext cx="1171062" cy="97610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4227"/>
                <a:gd name="connsiteY0" fmla="*/ 10000 h 10000"/>
                <a:gd name="connsiteX1" fmla="*/ 2000 w 14227"/>
                <a:gd name="connsiteY1" fmla="*/ 0 h 10000"/>
                <a:gd name="connsiteX2" fmla="*/ 14227 w 14227"/>
                <a:gd name="connsiteY2" fmla="*/ 0 h 10000"/>
                <a:gd name="connsiteX3" fmla="*/ 8000 w 14227"/>
                <a:gd name="connsiteY3" fmla="*/ 10000 h 10000"/>
                <a:gd name="connsiteX4" fmla="*/ 0 w 14227"/>
                <a:gd name="connsiteY4" fmla="*/ 10000 h 10000"/>
                <a:gd name="connsiteX0" fmla="*/ 0 w 15567"/>
                <a:gd name="connsiteY0" fmla="*/ 10000 h 10000"/>
                <a:gd name="connsiteX1" fmla="*/ 2000 w 15567"/>
                <a:gd name="connsiteY1" fmla="*/ 0 h 10000"/>
                <a:gd name="connsiteX2" fmla="*/ 15567 w 15567"/>
                <a:gd name="connsiteY2" fmla="*/ 76 h 10000"/>
                <a:gd name="connsiteX3" fmla="*/ 8000 w 15567"/>
                <a:gd name="connsiteY3" fmla="*/ 10000 h 10000"/>
                <a:gd name="connsiteX4" fmla="*/ 0 w 15567"/>
                <a:gd name="connsiteY4" fmla="*/ 10000 h 10000"/>
                <a:gd name="connsiteX0" fmla="*/ 0 w 15567"/>
                <a:gd name="connsiteY0" fmla="*/ 9924 h 9924"/>
                <a:gd name="connsiteX1" fmla="*/ 8186 w 15567"/>
                <a:gd name="connsiteY1" fmla="*/ 0 h 9924"/>
                <a:gd name="connsiteX2" fmla="*/ 15567 w 15567"/>
                <a:gd name="connsiteY2" fmla="*/ 0 h 9924"/>
                <a:gd name="connsiteX3" fmla="*/ 8000 w 15567"/>
                <a:gd name="connsiteY3" fmla="*/ 9924 h 9924"/>
                <a:gd name="connsiteX4" fmla="*/ 0 w 15567"/>
                <a:gd name="connsiteY4" fmla="*/ 9924 h 9924"/>
                <a:gd name="connsiteX0" fmla="*/ 0 w 10000"/>
                <a:gd name="connsiteY0" fmla="*/ 10000 h 10000"/>
                <a:gd name="connsiteX1" fmla="*/ 5067 w 10000"/>
                <a:gd name="connsiteY1" fmla="*/ 57 h 10000"/>
                <a:gd name="connsiteX2" fmla="*/ 10000 w 10000"/>
                <a:gd name="connsiteY2" fmla="*/ 0 h 10000"/>
                <a:gd name="connsiteX3" fmla="*/ 5139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4971 w 10000"/>
                <a:gd name="connsiteY1" fmla="*/ 57 h 10000"/>
                <a:gd name="connsiteX2" fmla="*/ 10000 w 10000"/>
                <a:gd name="connsiteY2" fmla="*/ 0 h 10000"/>
                <a:gd name="connsiteX3" fmla="*/ 5139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4971" y="57"/>
                  </a:lnTo>
                  <a:lnTo>
                    <a:pt x="10000" y="0"/>
                  </a:lnTo>
                  <a:lnTo>
                    <a:pt x="5139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FE864"/>
            </a:solidFill>
            <a:ln w="12700">
              <a:solidFill>
                <a:srgbClr val="E5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036544" y="2794445"/>
              <a:ext cx="0" cy="84147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998284" y="2753964"/>
              <a:ext cx="0" cy="864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 rot="16200000">
              <a:off x="4674036" y="3103171"/>
              <a:ext cx="518148" cy="3146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100" dirty="0"/>
                <a:t>10cm</a:t>
              </a: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5628939" y="2969940"/>
              <a:ext cx="518148" cy="3146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100" dirty="0"/>
                <a:t>10cm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783131" y="3725474"/>
              <a:ext cx="518148" cy="3146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100" dirty="0"/>
                <a:t>8cm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23334" y="3725474"/>
              <a:ext cx="518148" cy="3146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100" dirty="0"/>
                <a:t>5cm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479836" y="3762449"/>
              <a:ext cx="110591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998284" y="3762449"/>
              <a:ext cx="58553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755650" y="4926347"/>
            <a:ext cx="3621617" cy="43970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40cm</a:t>
            </a:r>
            <a:r>
              <a:rPr lang="en-GB" sz="1600" baseline="30000" dirty="0"/>
              <a:t>2 </a:t>
            </a:r>
            <a:r>
              <a:rPr lang="en-GB" sz="1600" dirty="0"/>
              <a:t>+ 50cm</a:t>
            </a:r>
            <a:r>
              <a:rPr lang="en-GB" sz="1600" baseline="30000" dirty="0"/>
              <a:t>2</a:t>
            </a:r>
            <a:r>
              <a:rPr lang="en-GB" sz="1600" dirty="0"/>
              <a:t> = 90cm</a:t>
            </a:r>
            <a:r>
              <a:rPr lang="en-GB" sz="1600" baseline="30000" dirty="0"/>
              <a:t>2</a:t>
            </a:r>
            <a:endParaRPr lang="en-GB" sz="1600" dirty="0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755650" y="5498011"/>
            <a:ext cx="3621617" cy="43970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area of trapezium = 90cm</a:t>
            </a:r>
            <a:r>
              <a:rPr lang="en-GB" sz="1600" baseline="30000" dirty="0"/>
              <a:t>2</a:t>
            </a:r>
            <a:endParaRPr lang="en-GB" sz="1600" dirty="0"/>
          </a:p>
        </p:txBody>
      </p:sp>
      <p:pic>
        <p:nvPicPr>
          <p:cNvPr id="25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sp>
        <p:nvSpPr>
          <p:cNvPr id="8" name="Rectangle 7"/>
          <p:cNvSpPr/>
          <p:nvPr/>
        </p:nvSpPr>
        <p:spPr>
          <a:xfrm>
            <a:off x="2228611" y="697112"/>
            <a:ext cx="468677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Partner Maths</a:t>
            </a:r>
            <a:b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altLang="en-US" sz="2800" b="1" dirty="0">
                <a:solidFill>
                  <a:schemeClr val="bg1"/>
                </a:solidFill>
                <a:latin typeface="Twinkl" pitchFamily="50" charset="0"/>
              </a:rPr>
              <a:t>Question 3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770013" y="4201314"/>
            <a:ext cx="4667287" cy="43970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24cm</a:t>
            </a:r>
            <a:r>
              <a:rPr lang="en-GB" sz="1600" baseline="30000" dirty="0"/>
              <a:t>2 </a:t>
            </a:r>
            <a:r>
              <a:rPr lang="en-GB" sz="1600" dirty="0"/>
              <a:t>+ 82.5cm</a:t>
            </a:r>
            <a:r>
              <a:rPr lang="en-GB" sz="1600" baseline="30000" dirty="0"/>
              <a:t>2</a:t>
            </a:r>
            <a:r>
              <a:rPr lang="en-GB" sz="1600" dirty="0"/>
              <a:t> = 106.5cm</a:t>
            </a:r>
            <a:r>
              <a:rPr lang="en-GB" sz="1600" baseline="30000" dirty="0"/>
              <a:t>2</a:t>
            </a:r>
            <a:endParaRPr lang="en-GB" sz="1600" dirty="0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770013" y="4761422"/>
            <a:ext cx="4667287" cy="43970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area of trapezium = 106.5cm</a:t>
            </a:r>
            <a:r>
              <a:rPr lang="en-GB" sz="1600" baseline="30000" dirty="0"/>
              <a:t>2</a:t>
            </a:r>
            <a:endParaRPr lang="en-GB" sz="1600" dirty="0"/>
          </a:p>
        </p:txBody>
      </p:sp>
      <p:sp>
        <p:nvSpPr>
          <p:cNvPr id="29" name="Rectangle 28"/>
          <p:cNvSpPr/>
          <p:nvPr/>
        </p:nvSpPr>
        <p:spPr>
          <a:xfrm>
            <a:off x="755650" y="1789308"/>
            <a:ext cx="7632700" cy="464331"/>
          </a:xfrm>
          <a:prstGeom prst="rect">
            <a:avLst/>
          </a:prstGeom>
          <a:solidFill>
            <a:srgbClr val="2DB6BC"/>
          </a:solidFill>
          <a:ln w="28575">
            <a:solidFill>
              <a:srgbClr val="009384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ea typeface="Sassoon Infant Rg" panose="02000503030000020003" pitchFamily="50" charset="0"/>
              </a:rPr>
              <a:t>Working </a:t>
            </a:r>
            <a:r>
              <a:rPr lang="en-GB" sz="1600" b="1" dirty="0">
                <a:solidFill>
                  <a:schemeClr val="bg1"/>
                </a:solidFill>
                <a:ea typeface="Sassoon Infant Rg" panose="02000503030000020003" pitchFamily="50" charset="0"/>
              </a:rPr>
              <a:t>with a partner</a:t>
            </a:r>
            <a:r>
              <a:rPr lang="en-GB" sz="1600" dirty="0">
                <a:ea typeface="Sassoon Infant Rg" panose="02000503030000020003" pitchFamily="50" charset="0"/>
              </a:rPr>
              <a:t>, use your reasoning skills to answer this question.</a:t>
            </a:r>
          </a:p>
        </p:txBody>
      </p:sp>
      <p:pic>
        <p:nvPicPr>
          <p:cNvPr id="30" name="Talking Partn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97682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21"/>
          <p:cNvSpPr>
            <a:spLocks noChangeArrowheads="1"/>
          </p:cNvSpPr>
          <p:nvPr/>
        </p:nvSpPr>
        <p:spPr bwMode="auto">
          <a:xfrm>
            <a:off x="755650" y="2371007"/>
            <a:ext cx="7632700" cy="1712939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t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/>
              <a:t>When placed next to each other, </a:t>
            </a:r>
            <a:br>
              <a:rPr lang="en-GB" sz="1600" dirty="0"/>
            </a:br>
            <a:r>
              <a:rPr lang="en-GB" sz="1600" dirty="0"/>
              <a:t>this </a:t>
            </a:r>
            <a:r>
              <a:rPr lang="en-GB" sz="1600" b="1" dirty="0">
                <a:solidFill>
                  <a:schemeClr val="bg1"/>
                </a:solidFill>
              </a:rPr>
              <a:t>equilateral triangle </a:t>
            </a:r>
            <a:r>
              <a:rPr lang="en-GB" sz="1600" dirty="0"/>
              <a:t>and </a:t>
            </a:r>
            <a:br>
              <a:rPr lang="en-GB" sz="1600" dirty="0"/>
            </a:br>
            <a:r>
              <a:rPr lang="en-GB" sz="1600" b="1" dirty="0">
                <a:solidFill>
                  <a:schemeClr val="bg1"/>
                </a:solidFill>
              </a:rPr>
              <a:t>parallelogram</a:t>
            </a:r>
            <a:r>
              <a:rPr lang="en-GB" sz="1600" dirty="0"/>
              <a:t> create a </a:t>
            </a:r>
            <a:br>
              <a:rPr lang="en-GB" sz="1600" dirty="0"/>
            </a:br>
            <a:r>
              <a:rPr lang="en-GB" sz="1600" b="1" dirty="0">
                <a:solidFill>
                  <a:schemeClr val="bg1"/>
                </a:solidFill>
              </a:rPr>
              <a:t>trapezium</a:t>
            </a:r>
            <a:r>
              <a:rPr lang="en-GB" sz="1600" dirty="0"/>
              <a:t>.</a:t>
            </a:r>
            <a:br>
              <a:rPr lang="en-GB" sz="1600" dirty="0"/>
            </a:br>
            <a:br>
              <a:rPr lang="en-GB" sz="1600" dirty="0"/>
            </a:br>
            <a:r>
              <a:rPr lang="en-GB" sz="1600" b="1" dirty="0">
                <a:solidFill>
                  <a:schemeClr val="bg1"/>
                </a:solidFill>
              </a:rPr>
              <a:t>Calculate</a:t>
            </a:r>
            <a:r>
              <a:rPr lang="en-GB" sz="1600" dirty="0"/>
              <a:t> the </a:t>
            </a:r>
            <a:r>
              <a:rPr lang="en-GB" sz="1600" b="1" dirty="0">
                <a:solidFill>
                  <a:schemeClr val="bg1"/>
                </a:solidFill>
              </a:rPr>
              <a:t>area</a:t>
            </a:r>
            <a:r>
              <a:rPr lang="en-GB" sz="1600" dirty="0"/>
              <a:t> of </a:t>
            </a:r>
            <a:br>
              <a:rPr lang="en-GB" sz="1600" dirty="0"/>
            </a:br>
            <a:r>
              <a:rPr lang="en-GB" sz="1600" dirty="0"/>
              <a:t>the trapezium.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73709" y="2850760"/>
            <a:ext cx="2615765" cy="1250401"/>
            <a:chOff x="3173709" y="2850760"/>
            <a:chExt cx="2615765" cy="1250401"/>
          </a:xfrm>
        </p:grpSpPr>
        <p:sp>
          <p:nvSpPr>
            <p:cNvPr id="33" name="Isosceles Triangle 32"/>
            <p:cNvSpPr/>
            <p:nvPr/>
          </p:nvSpPr>
          <p:spPr>
            <a:xfrm>
              <a:off x="3173709" y="2850760"/>
              <a:ext cx="1032255" cy="889875"/>
            </a:xfrm>
            <a:prstGeom prst="triangle">
              <a:avLst/>
            </a:prstGeom>
            <a:solidFill>
              <a:srgbClr val="FFE864"/>
            </a:solidFill>
            <a:ln w="12700">
              <a:solidFill>
                <a:srgbClr val="E5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lowchart: Data 5"/>
            <p:cNvSpPr/>
            <p:nvPr/>
          </p:nvSpPr>
          <p:spPr>
            <a:xfrm flipH="1">
              <a:off x="3806513" y="2850760"/>
              <a:ext cx="1982961" cy="889875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4227"/>
                <a:gd name="connsiteY0" fmla="*/ 10000 h 10000"/>
                <a:gd name="connsiteX1" fmla="*/ 2000 w 14227"/>
                <a:gd name="connsiteY1" fmla="*/ 0 h 10000"/>
                <a:gd name="connsiteX2" fmla="*/ 14227 w 14227"/>
                <a:gd name="connsiteY2" fmla="*/ 0 h 10000"/>
                <a:gd name="connsiteX3" fmla="*/ 8000 w 14227"/>
                <a:gd name="connsiteY3" fmla="*/ 10000 h 10000"/>
                <a:gd name="connsiteX4" fmla="*/ 0 w 14227"/>
                <a:gd name="connsiteY4" fmla="*/ 10000 h 10000"/>
                <a:gd name="connsiteX0" fmla="*/ 0 w 15567"/>
                <a:gd name="connsiteY0" fmla="*/ 10000 h 10000"/>
                <a:gd name="connsiteX1" fmla="*/ 2000 w 15567"/>
                <a:gd name="connsiteY1" fmla="*/ 0 h 10000"/>
                <a:gd name="connsiteX2" fmla="*/ 15567 w 15567"/>
                <a:gd name="connsiteY2" fmla="*/ 76 h 10000"/>
                <a:gd name="connsiteX3" fmla="*/ 8000 w 15567"/>
                <a:gd name="connsiteY3" fmla="*/ 10000 h 10000"/>
                <a:gd name="connsiteX4" fmla="*/ 0 w 15567"/>
                <a:gd name="connsiteY4" fmla="*/ 10000 h 10000"/>
                <a:gd name="connsiteX0" fmla="*/ 0 w 15567"/>
                <a:gd name="connsiteY0" fmla="*/ 9924 h 9924"/>
                <a:gd name="connsiteX1" fmla="*/ 8186 w 15567"/>
                <a:gd name="connsiteY1" fmla="*/ 0 h 9924"/>
                <a:gd name="connsiteX2" fmla="*/ 15567 w 15567"/>
                <a:gd name="connsiteY2" fmla="*/ 0 h 9924"/>
                <a:gd name="connsiteX3" fmla="*/ 8000 w 15567"/>
                <a:gd name="connsiteY3" fmla="*/ 9924 h 9924"/>
                <a:gd name="connsiteX4" fmla="*/ 0 w 15567"/>
                <a:gd name="connsiteY4" fmla="*/ 9924 h 9924"/>
                <a:gd name="connsiteX0" fmla="*/ 0 w 10000"/>
                <a:gd name="connsiteY0" fmla="*/ 10000 h 10000"/>
                <a:gd name="connsiteX1" fmla="*/ 5067 w 10000"/>
                <a:gd name="connsiteY1" fmla="*/ 57 h 10000"/>
                <a:gd name="connsiteX2" fmla="*/ 10000 w 10000"/>
                <a:gd name="connsiteY2" fmla="*/ 0 h 10000"/>
                <a:gd name="connsiteX3" fmla="*/ 5139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4971 w 10000"/>
                <a:gd name="connsiteY1" fmla="*/ 57 h 10000"/>
                <a:gd name="connsiteX2" fmla="*/ 10000 w 10000"/>
                <a:gd name="connsiteY2" fmla="*/ 0 h 10000"/>
                <a:gd name="connsiteX3" fmla="*/ 5139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4971 w 10000"/>
                <a:gd name="connsiteY1" fmla="*/ 57 h 10000"/>
                <a:gd name="connsiteX2" fmla="*/ 10000 w 10000"/>
                <a:gd name="connsiteY2" fmla="*/ 0 h 10000"/>
                <a:gd name="connsiteX3" fmla="*/ 8198 w 10000"/>
                <a:gd name="connsiteY3" fmla="*/ 10000 h 10000"/>
                <a:gd name="connsiteX4" fmla="*/ 0 w 10000"/>
                <a:gd name="connsiteY4" fmla="*/ 10000 h 10000"/>
                <a:gd name="connsiteX0" fmla="*/ 0 w 7021"/>
                <a:gd name="connsiteY0" fmla="*/ 10000 h 10000"/>
                <a:gd name="connsiteX1" fmla="*/ 1992 w 7021"/>
                <a:gd name="connsiteY1" fmla="*/ 57 h 10000"/>
                <a:gd name="connsiteX2" fmla="*/ 7021 w 7021"/>
                <a:gd name="connsiteY2" fmla="*/ 0 h 10000"/>
                <a:gd name="connsiteX3" fmla="*/ 5219 w 7021"/>
                <a:gd name="connsiteY3" fmla="*/ 10000 h 10000"/>
                <a:gd name="connsiteX4" fmla="*/ 0 w 7021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1" h="10000">
                  <a:moveTo>
                    <a:pt x="0" y="10000"/>
                  </a:moveTo>
                  <a:lnTo>
                    <a:pt x="1992" y="57"/>
                  </a:lnTo>
                  <a:lnTo>
                    <a:pt x="7021" y="0"/>
                  </a:lnTo>
                  <a:lnTo>
                    <a:pt x="5219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FE864"/>
            </a:solidFill>
            <a:ln w="12700">
              <a:solidFill>
                <a:srgbClr val="E5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689837" y="2937700"/>
              <a:ext cx="0" cy="76713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4325108" y="2900795"/>
              <a:ext cx="0" cy="78767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 rot="16200000">
              <a:off x="3359354" y="3205252"/>
              <a:ext cx="472373" cy="3146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100" dirty="0"/>
                <a:t>7.5cm</a:t>
              </a:r>
            </a:p>
          </p:txBody>
        </p:sp>
        <p:sp>
          <p:nvSpPr>
            <p:cNvPr id="40" name="Rectangle 39"/>
            <p:cNvSpPr/>
            <p:nvPr/>
          </p:nvSpPr>
          <p:spPr>
            <a:xfrm rot="16200000">
              <a:off x="3988392" y="3083791"/>
              <a:ext cx="472373" cy="3146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100" dirty="0"/>
                <a:t>7.5cm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458811" y="3786478"/>
              <a:ext cx="472373" cy="3146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100" dirty="0"/>
                <a:t>6.4cm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97993" y="3786478"/>
              <a:ext cx="472373" cy="3146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100" dirty="0"/>
                <a:t>11cm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3182310" y="3820187"/>
              <a:ext cx="100821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4325108" y="3820187"/>
              <a:ext cx="146436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4976" y="4276113"/>
            <a:ext cx="1691040" cy="2136119"/>
          </a:xfrm>
          <a:prstGeom prst="rect">
            <a:avLst/>
          </a:prstGeom>
        </p:spPr>
      </p:pic>
      <p:sp>
        <p:nvSpPr>
          <p:cNvPr id="45" name="Rectangle: Rounded Corners 46"/>
          <p:cNvSpPr/>
          <p:nvPr/>
        </p:nvSpPr>
        <p:spPr>
          <a:xfrm>
            <a:off x="6883399" y="4083946"/>
            <a:ext cx="1504951" cy="338554"/>
          </a:xfrm>
          <a:prstGeom prst="rect">
            <a:avLst/>
          </a:prstGeom>
          <a:solidFill>
            <a:srgbClr val="E02E41"/>
          </a:solidFill>
          <a:ln w="28575">
            <a:solidFill>
              <a:srgbClr val="E02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Show answers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89474" y="2477102"/>
            <a:ext cx="2496990" cy="889875"/>
            <a:chOff x="5789474" y="2477102"/>
            <a:chExt cx="2496990" cy="889875"/>
          </a:xfrm>
        </p:grpSpPr>
        <p:sp>
          <p:nvSpPr>
            <p:cNvPr id="26" name="Isosceles Triangle 25"/>
            <p:cNvSpPr/>
            <p:nvPr/>
          </p:nvSpPr>
          <p:spPr>
            <a:xfrm>
              <a:off x="5789474" y="2477102"/>
              <a:ext cx="1032255" cy="889875"/>
            </a:xfrm>
            <a:prstGeom prst="triangle">
              <a:avLst/>
            </a:prstGeom>
            <a:solidFill>
              <a:srgbClr val="FFE864"/>
            </a:solidFill>
            <a:ln w="12700">
              <a:solidFill>
                <a:srgbClr val="E5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lowchart: Data 5"/>
            <p:cNvSpPr/>
            <p:nvPr/>
          </p:nvSpPr>
          <p:spPr>
            <a:xfrm flipH="1">
              <a:off x="6303503" y="2477102"/>
              <a:ext cx="1982961" cy="889875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4227"/>
                <a:gd name="connsiteY0" fmla="*/ 10000 h 10000"/>
                <a:gd name="connsiteX1" fmla="*/ 2000 w 14227"/>
                <a:gd name="connsiteY1" fmla="*/ 0 h 10000"/>
                <a:gd name="connsiteX2" fmla="*/ 14227 w 14227"/>
                <a:gd name="connsiteY2" fmla="*/ 0 h 10000"/>
                <a:gd name="connsiteX3" fmla="*/ 8000 w 14227"/>
                <a:gd name="connsiteY3" fmla="*/ 10000 h 10000"/>
                <a:gd name="connsiteX4" fmla="*/ 0 w 14227"/>
                <a:gd name="connsiteY4" fmla="*/ 10000 h 10000"/>
                <a:gd name="connsiteX0" fmla="*/ 0 w 15567"/>
                <a:gd name="connsiteY0" fmla="*/ 10000 h 10000"/>
                <a:gd name="connsiteX1" fmla="*/ 2000 w 15567"/>
                <a:gd name="connsiteY1" fmla="*/ 0 h 10000"/>
                <a:gd name="connsiteX2" fmla="*/ 15567 w 15567"/>
                <a:gd name="connsiteY2" fmla="*/ 76 h 10000"/>
                <a:gd name="connsiteX3" fmla="*/ 8000 w 15567"/>
                <a:gd name="connsiteY3" fmla="*/ 10000 h 10000"/>
                <a:gd name="connsiteX4" fmla="*/ 0 w 15567"/>
                <a:gd name="connsiteY4" fmla="*/ 10000 h 10000"/>
                <a:gd name="connsiteX0" fmla="*/ 0 w 15567"/>
                <a:gd name="connsiteY0" fmla="*/ 9924 h 9924"/>
                <a:gd name="connsiteX1" fmla="*/ 8186 w 15567"/>
                <a:gd name="connsiteY1" fmla="*/ 0 h 9924"/>
                <a:gd name="connsiteX2" fmla="*/ 15567 w 15567"/>
                <a:gd name="connsiteY2" fmla="*/ 0 h 9924"/>
                <a:gd name="connsiteX3" fmla="*/ 8000 w 15567"/>
                <a:gd name="connsiteY3" fmla="*/ 9924 h 9924"/>
                <a:gd name="connsiteX4" fmla="*/ 0 w 15567"/>
                <a:gd name="connsiteY4" fmla="*/ 9924 h 9924"/>
                <a:gd name="connsiteX0" fmla="*/ 0 w 10000"/>
                <a:gd name="connsiteY0" fmla="*/ 10000 h 10000"/>
                <a:gd name="connsiteX1" fmla="*/ 5067 w 10000"/>
                <a:gd name="connsiteY1" fmla="*/ 57 h 10000"/>
                <a:gd name="connsiteX2" fmla="*/ 10000 w 10000"/>
                <a:gd name="connsiteY2" fmla="*/ 0 h 10000"/>
                <a:gd name="connsiteX3" fmla="*/ 5139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4971 w 10000"/>
                <a:gd name="connsiteY1" fmla="*/ 57 h 10000"/>
                <a:gd name="connsiteX2" fmla="*/ 10000 w 10000"/>
                <a:gd name="connsiteY2" fmla="*/ 0 h 10000"/>
                <a:gd name="connsiteX3" fmla="*/ 5139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4971 w 10000"/>
                <a:gd name="connsiteY1" fmla="*/ 57 h 10000"/>
                <a:gd name="connsiteX2" fmla="*/ 10000 w 10000"/>
                <a:gd name="connsiteY2" fmla="*/ 0 h 10000"/>
                <a:gd name="connsiteX3" fmla="*/ 8198 w 10000"/>
                <a:gd name="connsiteY3" fmla="*/ 10000 h 10000"/>
                <a:gd name="connsiteX4" fmla="*/ 0 w 10000"/>
                <a:gd name="connsiteY4" fmla="*/ 10000 h 10000"/>
                <a:gd name="connsiteX0" fmla="*/ 0 w 7021"/>
                <a:gd name="connsiteY0" fmla="*/ 10000 h 10000"/>
                <a:gd name="connsiteX1" fmla="*/ 1992 w 7021"/>
                <a:gd name="connsiteY1" fmla="*/ 57 h 10000"/>
                <a:gd name="connsiteX2" fmla="*/ 7021 w 7021"/>
                <a:gd name="connsiteY2" fmla="*/ 0 h 10000"/>
                <a:gd name="connsiteX3" fmla="*/ 5219 w 7021"/>
                <a:gd name="connsiteY3" fmla="*/ 10000 h 10000"/>
                <a:gd name="connsiteX4" fmla="*/ 0 w 7021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1" h="10000">
                  <a:moveTo>
                    <a:pt x="0" y="10000"/>
                  </a:moveTo>
                  <a:lnTo>
                    <a:pt x="1992" y="57"/>
                  </a:lnTo>
                  <a:lnTo>
                    <a:pt x="7021" y="0"/>
                  </a:lnTo>
                  <a:lnTo>
                    <a:pt x="5219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FE864"/>
            </a:solidFill>
            <a:ln w="12700">
              <a:solidFill>
                <a:srgbClr val="E5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3726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2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755650" y="1538105"/>
            <a:ext cx="7632700" cy="4554719"/>
          </a:xfrm>
          <a:prstGeom prst="rect">
            <a:avLst/>
          </a:prstGeom>
          <a:solidFill>
            <a:srgbClr val="EA707C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35" y="1630941"/>
            <a:ext cx="3690407" cy="2608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0" y="1630943"/>
            <a:ext cx="3690407" cy="2608953"/>
          </a:xfrm>
          <a:prstGeom prst="rect">
            <a:avLst/>
          </a:prstGeom>
        </p:spPr>
      </p:pic>
      <p:pic>
        <p:nvPicPr>
          <p:cNvPr id="6" name="Individual Wor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30504" y="697112"/>
            <a:ext cx="5883021" cy="5847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800" b="1" dirty="0">
                <a:solidFill>
                  <a:schemeClr val="bg1"/>
                </a:solidFill>
                <a:latin typeface="Twinkl" pitchFamily="50" charset="0"/>
              </a:rPr>
              <a:t>Reasoning Using Formulae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63" y="3388276"/>
            <a:ext cx="3690407" cy="26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7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sp>
        <p:nvSpPr>
          <p:cNvPr id="8" name="Rectangle 7"/>
          <p:cNvSpPr/>
          <p:nvPr/>
        </p:nvSpPr>
        <p:spPr>
          <a:xfrm>
            <a:off x="2228611" y="697112"/>
            <a:ext cx="4686777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Reasoning Answers</a:t>
            </a:r>
            <a:endParaRPr lang="en-GB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5650" y="1356210"/>
            <a:ext cx="7632700" cy="464331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Did you answer the first reasoning question correctly?</a:t>
            </a: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755650" y="1868795"/>
            <a:ext cx="2496608" cy="3553506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none" lIns="108000" tIns="108000" rIns="108000" bIns="108000"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      Isla picks tomatoes from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      her vegetable patch and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      then sells them in boxes.</a:t>
            </a:r>
          </a:p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She charges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14p for each </a:t>
            </a:r>
            <a:br>
              <a:rPr lang="en-GB" sz="14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tomato </a:t>
            </a:r>
            <a:r>
              <a:rPr lang="en-GB" sz="1400" dirty="0">
                <a:latin typeface="Twinkl" pitchFamily="50" charset="0"/>
              </a:rPr>
              <a:t>and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25p for each box</a:t>
            </a:r>
            <a:r>
              <a:rPr lang="en-GB" sz="1400" dirty="0">
                <a:latin typeface="Twinkl" pitchFamily="50" charset="0"/>
              </a:rPr>
              <a:t>.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A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box can hold 12 tomatoes</a:t>
            </a:r>
            <a:r>
              <a:rPr lang="en-GB" sz="1400" dirty="0">
                <a:latin typeface="Twinkl" pitchFamily="50" charset="0"/>
              </a:rPr>
              <a:t>.</a:t>
            </a:r>
          </a:p>
          <a:p>
            <a:pPr lvl="0">
              <a:buNone/>
              <a:defRPr/>
            </a:pP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Use a formula </a:t>
            </a:r>
            <a:r>
              <a:rPr lang="en-GB" sz="1400" dirty="0">
                <a:latin typeface="Twinkl" pitchFamily="50" charset="0"/>
              </a:rPr>
              <a:t>to answer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these questions:</a:t>
            </a:r>
            <a:endParaRPr lang="en-GB" sz="1400" dirty="0">
              <a:solidFill>
                <a:schemeClr val="bg1"/>
              </a:solidFill>
              <a:latin typeface="Twinkl" pitchFamily="50" charset="0"/>
            </a:endParaRPr>
          </a:p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a) How much does it cost to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    buy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18 tomatoes </a:t>
            </a:r>
            <a:r>
              <a:rPr lang="en-GB" sz="1400" dirty="0">
                <a:latin typeface="Twinkl" pitchFamily="50" charset="0"/>
              </a:rPr>
              <a:t>in boxes?</a:t>
            </a:r>
          </a:p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b) How many tomatoes are in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   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3 boxes </a:t>
            </a:r>
            <a:r>
              <a:rPr lang="en-GB" sz="1400" dirty="0">
                <a:latin typeface="Twinkl" pitchFamily="50" charset="0"/>
              </a:rPr>
              <a:t>costing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£4.39</a:t>
            </a:r>
            <a:r>
              <a:rPr lang="en-GB" sz="1400" dirty="0">
                <a:latin typeface="Twinkl" pitchFamily="50" charset="0"/>
              </a:rPr>
              <a:t>?</a:t>
            </a:r>
          </a:p>
        </p:txBody>
      </p:sp>
      <p:sp>
        <p:nvSpPr>
          <p:cNvPr id="46" name="Rectangle 21"/>
          <p:cNvSpPr>
            <a:spLocks noChangeArrowheads="1"/>
          </p:cNvSpPr>
          <p:nvPr/>
        </p:nvSpPr>
        <p:spPr bwMode="auto">
          <a:xfrm>
            <a:off x="3328457" y="1868796"/>
            <a:ext cx="2496608" cy="3553506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none" lIns="108000" tIns="108000" rIns="108000" bIns="10800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      </a:t>
            </a:r>
            <a:r>
              <a:rPr lang="en-GB" sz="1400" dirty="0" err="1">
                <a:latin typeface="Twinkl" pitchFamily="50" charset="0"/>
              </a:rPr>
              <a:t>Amena</a:t>
            </a:r>
            <a:r>
              <a:rPr lang="en-GB" sz="1400" dirty="0">
                <a:latin typeface="Twinkl" pitchFamily="50" charset="0"/>
              </a:rPr>
              <a:t> bakes cupcakes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      and then sells them in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      boxes.</a:t>
            </a:r>
          </a:p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She charges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£1.25 for each </a:t>
            </a:r>
            <a:br>
              <a:rPr lang="en-GB" sz="14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cupcake </a:t>
            </a:r>
            <a:r>
              <a:rPr lang="en-GB" sz="1400" dirty="0">
                <a:latin typeface="Twinkl" pitchFamily="50" charset="0"/>
              </a:rPr>
              <a:t>and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35p for </a:t>
            </a:r>
            <a:br>
              <a:rPr lang="en-GB" sz="14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each box</a:t>
            </a:r>
            <a:r>
              <a:rPr lang="en-GB" sz="1400" dirty="0">
                <a:latin typeface="Twinkl" pitchFamily="50" charset="0"/>
              </a:rPr>
              <a:t>. </a:t>
            </a:r>
          </a:p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A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box can hold 6 cupcakes</a:t>
            </a:r>
            <a:r>
              <a:rPr lang="en-GB" sz="1400" dirty="0">
                <a:latin typeface="Twinkl" pitchFamily="50" charset="0"/>
              </a:rPr>
              <a:t>.</a:t>
            </a:r>
          </a:p>
          <a:p>
            <a:pPr lvl="0">
              <a:buNone/>
              <a:defRPr/>
            </a:pP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Use a formula </a:t>
            </a:r>
            <a:r>
              <a:rPr lang="en-GB" sz="1400" dirty="0">
                <a:latin typeface="Twinkl" pitchFamily="50" charset="0"/>
              </a:rPr>
              <a:t>to answer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these questions:</a:t>
            </a:r>
            <a:endParaRPr lang="en-GB" sz="1400" dirty="0">
              <a:solidFill>
                <a:schemeClr val="bg1"/>
              </a:solidFill>
              <a:latin typeface="Twinkl" pitchFamily="50" charset="0"/>
            </a:endParaRPr>
          </a:p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a) How much does it cost to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buy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24 cupcakes </a:t>
            </a:r>
            <a:r>
              <a:rPr lang="en-GB" sz="1400" dirty="0">
                <a:latin typeface="Twinkl" pitchFamily="50" charset="0"/>
              </a:rPr>
              <a:t>in boxes?</a:t>
            </a:r>
          </a:p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b) How many cupcakes are in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5 boxes </a:t>
            </a:r>
            <a:r>
              <a:rPr lang="en-GB" sz="1400" dirty="0">
                <a:latin typeface="Twinkl" pitchFamily="50" charset="0"/>
              </a:rPr>
              <a:t>costing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£35.50</a:t>
            </a:r>
            <a:r>
              <a:rPr lang="en-GB" sz="1400" dirty="0">
                <a:latin typeface="Twinkl" pitchFamily="50" charset="0"/>
              </a:rPr>
              <a:t>?</a:t>
            </a:r>
          </a:p>
        </p:txBody>
      </p:sp>
      <p:sp>
        <p:nvSpPr>
          <p:cNvPr id="47" name="Rectangle 21"/>
          <p:cNvSpPr>
            <a:spLocks noChangeArrowheads="1"/>
          </p:cNvSpPr>
          <p:nvPr/>
        </p:nvSpPr>
        <p:spPr bwMode="auto">
          <a:xfrm>
            <a:off x="5901264" y="1868796"/>
            <a:ext cx="2496608" cy="3553506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none"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      Marcin is having a car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      boot sale and selling his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      old clothes.</a:t>
            </a:r>
          </a:p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He charges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£2.60 for each </a:t>
            </a:r>
            <a:br>
              <a:rPr lang="en-GB" sz="14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item of clothing </a:t>
            </a:r>
            <a:r>
              <a:rPr lang="en-GB" sz="1400" dirty="0">
                <a:latin typeface="Twinkl" pitchFamily="50" charset="0"/>
              </a:rPr>
              <a:t>and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20p for </a:t>
            </a:r>
            <a:br>
              <a:rPr lang="en-GB" sz="14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a bag </a:t>
            </a:r>
            <a:r>
              <a:rPr lang="en-GB" sz="1400" dirty="0">
                <a:latin typeface="Twinkl" pitchFamily="50" charset="0"/>
              </a:rPr>
              <a:t>to carry them in. A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bag </a:t>
            </a:r>
            <a:br>
              <a:rPr lang="en-GB" sz="14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can hold 3 items of clothing</a:t>
            </a:r>
            <a:r>
              <a:rPr lang="en-GB" sz="1400" dirty="0">
                <a:latin typeface="Twinkl" pitchFamily="50" charset="0"/>
              </a:rPr>
              <a:t>.</a:t>
            </a:r>
          </a:p>
          <a:p>
            <a:pPr lvl="0">
              <a:buNone/>
              <a:defRPr/>
            </a:pP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Use a formula </a:t>
            </a:r>
            <a:r>
              <a:rPr lang="en-GB" sz="1400" dirty="0">
                <a:latin typeface="Twinkl" pitchFamily="50" charset="0"/>
              </a:rPr>
              <a:t>to answer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these questions:</a:t>
            </a:r>
            <a:endParaRPr lang="en-GB" sz="1400" dirty="0">
              <a:solidFill>
                <a:schemeClr val="bg1"/>
              </a:solidFill>
              <a:latin typeface="Twinkl" pitchFamily="50" charset="0"/>
            </a:endParaRPr>
          </a:p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a) How much does it cost to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buy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13 items of clothing </a:t>
            </a:r>
            <a:r>
              <a:rPr lang="en-GB" sz="1400" dirty="0">
                <a:latin typeface="Twinkl" pitchFamily="50" charset="0"/>
              </a:rPr>
              <a:t>with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bags to carry them?</a:t>
            </a:r>
          </a:p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b) How many items of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clothing are sold in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10 </a:t>
            </a:r>
            <a:br>
              <a:rPr lang="en-GB" sz="14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bags </a:t>
            </a:r>
            <a:r>
              <a:rPr lang="en-GB" sz="1400" dirty="0">
                <a:latin typeface="Twinkl" pitchFamily="50" charset="0"/>
              </a:rPr>
              <a:t>costing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£77.40</a:t>
            </a:r>
            <a:r>
              <a:rPr lang="en-GB" sz="1400" dirty="0">
                <a:latin typeface="Twinkl" pitchFamily="50" charset="0"/>
              </a:rPr>
              <a:t>?</a:t>
            </a:r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755649" y="5510113"/>
            <a:ext cx="2496609" cy="789548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marL="342900" indent="-342900">
              <a:buAutoNum type="alphaLcParenR"/>
              <a:defRPr/>
            </a:pPr>
            <a:r>
              <a:rPr lang="en-GB" sz="1600" dirty="0"/>
              <a:t>£3.02</a:t>
            </a:r>
          </a:p>
          <a:p>
            <a:pPr marL="342900" indent="-342900">
              <a:buAutoNum type="alphaLcParenR"/>
              <a:defRPr/>
            </a:pPr>
            <a:r>
              <a:rPr lang="en-GB" sz="1600" dirty="0"/>
              <a:t>26 tomatoes</a:t>
            </a:r>
          </a:p>
        </p:txBody>
      </p:sp>
      <p:sp>
        <p:nvSpPr>
          <p:cNvPr id="49" name="Rectangle 21"/>
          <p:cNvSpPr>
            <a:spLocks noChangeArrowheads="1"/>
          </p:cNvSpPr>
          <p:nvPr/>
        </p:nvSpPr>
        <p:spPr bwMode="auto">
          <a:xfrm>
            <a:off x="3328457" y="5515405"/>
            <a:ext cx="2496609" cy="789548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marL="342900" indent="-342900">
              <a:buAutoNum type="alphaLcParenR"/>
              <a:defRPr/>
            </a:pPr>
            <a:r>
              <a:rPr lang="en-GB" sz="1600" dirty="0"/>
              <a:t>£31.40</a:t>
            </a:r>
          </a:p>
          <a:p>
            <a:pPr marL="342900" indent="-342900">
              <a:buAutoNum type="alphaLcParenR"/>
              <a:defRPr/>
            </a:pPr>
            <a:r>
              <a:rPr lang="en-GB" sz="1600" dirty="0"/>
              <a:t>27 cupcakes</a:t>
            </a:r>
          </a:p>
        </p:txBody>
      </p:sp>
      <p:sp>
        <p:nvSpPr>
          <p:cNvPr id="50" name="Rectangle 21"/>
          <p:cNvSpPr>
            <a:spLocks noChangeArrowheads="1"/>
          </p:cNvSpPr>
          <p:nvPr/>
        </p:nvSpPr>
        <p:spPr bwMode="auto">
          <a:xfrm>
            <a:off x="5900208" y="5510112"/>
            <a:ext cx="2496609" cy="789548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marL="342900" indent="-342900">
              <a:buAutoNum type="alphaLcParenR"/>
              <a:defRPr/>
            </a:pPr>
            <a:r>
              <a:rPr lang="en-GB" sz="1600" dirty="0"/>
              <a:t>£34.80</a:t>
            </a:r>
          </a:p>
          <a:p>
            <a:pPr marL="342900" indent="-342900">
              <a:buAutoNum type="alphaLcParenR"/>
              <a:defRPr/>
            </a:pPr>
            <a:r>
              <a:rPr lang="en-GB" sz="1600" dirty="0"/>
              <a:t>29 items of clothing</a:t>
            </a:r>
          </a:p>
        </p:txBody>
      </p:sp>
      <p:pic>
        <p:nvPicPr>
          <p:cNvPr id="5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65847" y="1884697"/>
            <a:ext cx="298326" cy="56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344359" y="1884697"/>
            <a:ext cx="311883" cy="5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916110" y="1884254"/>
            <a:ext cx="305979" cy="57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4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sp>
        <p:nvSpPr>
          <p:cNvPr id="8" name="Rectangle 7"/>
          <p:cNvSpPr/>
          <p:nvPr/>
        </p:nvSpPr>
        <p:spPr>
          <a:xfrm>
            <a:off x="2228611" y="697112"/>
            <a:ext cx="4686777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Reasoning Answers</a:t>
            </a:r>
            <a:endParaRPr lang="en-GB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5650" y="1356210"/>
            <a:ext cx="7632700" cy="464331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Did you answer the second reasoning question correctly?</a:t>
            </a: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755650" y="1877504"/>
            <a:ext cx="2496608" cy="3206372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none" lIns="108000" tIns="108000" rIns="108000" bIns="10800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      The base of Jack’s rabbit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      hutch is a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rectangle</a:t>
            </a:r>
            <a:r>
              <a:rPr lang="en-GB" sz="1400" dirty="0">
                <a:latin typeface="Twinkl" pitchFamily="50" charset="0"/>
              </a:rPr>
              <a:t>.</a:t>
            </a:r>
          </a:p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The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length</a:t>
            </a:r>
            <a:r>
              <a:rPr lang="en-GB" sz="1400" dirty="0">
                <a:latin typeface="Twinkl" pitchFamily="50" charset="0"/>
              </a:rPr>
              <a:t> measures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2.8m</a:t>
            </a:r>
            <a:r>
              <a:rPr lang="en-GB" sz="1400" dirty="0">
                <a:latin typeface="Twinkl" pitchFamily="50" charset="0"/>
              </a:rPr>
              <a:t>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and the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width</a:t>
            </a:r>
            <a:r>
              <a:rPr lang="en-GB" sz="1400" dirty="0">
                <a:latin typeface="Twinkl" pitchFamily="50" charset="0"/>
              </a:rPr>
              <a:t> measures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1.7m</a:t>
            </a:r>
            <a:r>
              <a:rPr lang="en-GB" sz="1400" dirty="0">
                <a:latin typeface="Twinkl" pitchFamily="50" charset="0"/>
              </a:rPr>
              <a:t>.</a:t>
            </a:r>
          </a:p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Calculate the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area</a:t>
            </a:r>
            <a:r>
              <a:rPr lang="en-GB" sz="1400" dirty="0">
                <a:latin typeface="Twinkl" pitchFamily="50" charset="0"/>
              </a:rPr>
              <a:t> and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perimeter</a:t>
            </a:r>
            <a:r>
              <a:rPr lang="en-GB" sz="1400" dirty="0">
                <a:latin typeface="Twinkl" pitchFamily="50" charset="0"/>
              </a:rPr>
              <a:t> of the base of the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rabbit hutch.</a:t>
            </a:r>
          </a:p>
        </p:txBody>
      </p:sp>
      <p:sp>
        <p:nvSpPr>
          <p:cNvPr id="46" name="Rectangle 21"/>
          <p:cNvSpPr>
            <a:spLocks noChangeArrowheads="1"/>
          </p:cNvSpPr>
          <p:nvPr/>
        </p:nvSpPr>
        <p:spPr bwMode="auto">
          <a:xfrm>
            <a:off x="3328457" y="1877505"/>
            <a:ext cx="2496608" cy="3206372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none" lIns="108000" tIns="108000" rIns="108000" bIns="10800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      The base of Ola’s tent is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      a rectangle.</a:t>
            </a:r>
          </a:p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The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length</a:t>
            </a:r>
            <a:r>
              <a:rPr lang="en-GB" sz="1400" dirty="0">
                <a:latin typeface="Twinkl" pitchFamily="50" charset="0"/>
              </a:rPr>
              <a:t> measures </a:t>
            </a:r>
            <a:r>
              <a:rPr lang="en-GB" sz="1400" dirty="0">
                <a:solidFill>
                  <a:srgbClr val="FFFFFF"/>
                </a:solidFill>
                <a:latin typeface="Twinkl" pitchFamily="50" charset="0"/>
              </a:rPr>
              <a:t>2.45m</a:t>
            </a:r>
            <a:r>
              <a:rPr lang="en-GB" sz="1400" dirty="0">
                <a:latin typeface="Twinkl" pitchFamily="50" charset="0"/>
              </a:rPr>
              <a:t>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and the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width</a:t>
            </a:r>
            <a:r>
              <a:rPr lang="en-GB" sz="1400" dirty="0">
                <a:latin typeface="Twinkl" pitchFamily="50" charset="0"/>
              </a:rPr>
              <a:t> measures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solidFill>
                  <a:srgbClr val="FFFFFF"/>
                </a:solidFill>
                <a:latin typeface="Twinkl" pitchFamily="50" charset="0"/>
              </a:rPr>
              <a:t>1.75m</a:t>
            </a:r>
            <a:r>
              <a:rPr lang="en-GB" sz="1400" dirty="0">
                <a:latin typeface="Twinkl" pitchFamily="50" charset="0"/>
              </a:rPr>
              <a:t>.</a:t>
            </a:r>
          </a:p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Calculate the </a:t>
            </a:r>
            <a:r>
              <a:rPr lang="en-GB" sz="1400" dirty="0">
                <a:solidFill>
                  <a:srgbClr val="FFFFFF"/>
                </a:solidFill>
                <a:latin typeface="Twinkl" pitchFamily="50" charset="0"/>
              </a:rPr>
              <a:t>area</a:t>
            </a:r>
            <a:r>
              <a:rPr lang="en-GB" sz="1400" dirty="0">
                <a:latin typeface="Twinkl" pitchFamily="50" charset="0"/>
              </a:rPr>
              <a:t> and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solidFill>
                  <a:srgbClr val="FFFFFF"/>
                </a:solidFill>
                <a:latin typeface="Twinkl" pitchFamily="50" charset="0"/>
              </a:rPr>
              <a:t>perimeter</a:t>
            </a:r>
            <a:r>
              <a:rPr lang="en-GB" sz="1400" dirty="0">
                <a:latin typeface="Twinkl" pitchFamily="50" charset="0"/>
              </a:rPr>
              <a:t> of the base of the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tent. Round your answers to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the nearest cm.</a:t>
            </a:r>
          </a:p>
        </p:txBody>
      </p:sp>
      <p:sp>
        <p:nvSpPr>
          <p:cNvPr id="47" name="Rectangle 21"/>
          <p:cNvSpPr>
            <a:spLocks noChangeArrowheads="1"/>
          </p:cNvSpPr>
          <p:nvPr/>
        </p:nvSpPr>
        <p:spPr bwMode="auto">
          <a:xfrm>
            <a:off x="5901264" y="1877505"/>
            <a:ext cx="2496608" cy="3206372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none" lIns="108000" tIns="108000" rIns="108000" bIns="10800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      Sami’s climbing frame is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      a cuboid.</a:t>
            </a:r>
          </a:p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The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length</a:t>
            </a:r>
            <a:r>
              <a:rPr lang="en-GB" sz="1400" dirty="0">
                <a:latin typeface="Twinkl" pitchFamily="50" charset="0"/>
              </a:rPr>
              <a:t> measures </a:t>
            </a:r>
            <a:r>
              <a:rPr lang="en-GB" sz="1400" dirty="0">
                <a:solidFill>
                  <a:srgbClr val="FFFFFF"/>
                </a:solidFill>
                <a:latin typeface="Twinkl" pitchFamily="50" charset="0"/>
              </a:rPr>
              <a:t>2.35m</a:t>
            </a:r>
            <a:r>
              <a:rPr lang="en-GB" sz="1400" dirty="0">
                <a:latin typeface="Twinkl" pitchFamily="50" charset="0"/>
              </a:rPr>
              <a:t>,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the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width</a:t>
            </a:r>
            <a:r>
              <a:rPr lang="en-GB" sz="1400" dirty="0">
                <a:latin typeface="Twinkl" pitchFamily="50" charset="0"/>
              </a:rPr>
              <a:t> measures </a:t>
            </a:r>
            <a:r>
              <a:rPr lang="en-GB" sz="1400" dirty="0">
                <a:solidFill>
                  <a:srgbClr val="FFFFFF"/>
                </a:solidFill>
                <a:latin typeface="Twinkl" pitchFamily="50" charset="0"/>
              </a:rPr>
              <a:t>1.65m</a:t>
            </a:r>
            <a:r>
              <a:rPr lang="en-GB" sz="1400" dirty="0">
                <a:latin typeface="Twinkl" pitchFamily="50" charset="0"/>
              </a:rPr>
              <a:t>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and the </a:t>
            </a: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height</a:t>
            </a:r>
            <a:r>
              <a:rPr lang="en-GB" sz="1400" dirty="0">
                <a:latin typeface="Twinkl" pitchFamily="50" charset="0"/>
              </a:rPr>
              <a:t> measures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1.9m</a:t>
            </a:r>
            <a:r>
              <a:rPr lang="en-GB" sz="1400" dirty="0">
                <a:latin typeface="Twinkl" pitchFamily="50" charset="0"/>
              </a:rPr>
              <a:t>.</a:t>
            </a:r>
          </a:p>
          <a:p>
            <a:pPr lvl="0">
              <a:buNone/>
              <a:defRPr/>
            </a:pPr>
            <a:r>
              <a:rPr lang="en-GB" sz="1400" dirty="0">
                <a:latin typeface="Twinkl" pitchFamily="50" charset="0"/>
              </a:rPr>
              <a:t>Calculate the </a:t>
            </a:r>
            <a:r>
              <a:rPr lang="en-GB" sz="1400" dirty="0">
                <a:solidFill>
                  <a:srgbClr val="FFFFFF"/>
                </a:solidFill>
                <a:latin typeface="Twinkl" pitchFamily="50" charset="0"/>
              </a:rPr>
              <a:t>area</a:t>
            </a:r>
            <a:r>
              <a:rPr lang="en-GB" sz="1400" dirty="0">
                <a:latin typeface="Twinkl" pitchFamily="50" charset="0"/>
              </a:rPr>
              <a:t> and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solidFill>
                  <a:srgbClr val="FFFFFF"/>
                </a:solidFill>
                <a:latin typeface="Twinkl" pitchFamily="50" charset="0"/>
              </a:rPr>
              <a:t>perimeter</a:t>
            </a:r>
            <a:r>
              <a:rPr lang="en-GB" sz="1400" dirty="0">
                <a:latin typeface="Twinkl" pitchFamily="50" charset="0"/>
              </a:rPr>
              <a:t> of the base and the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solidFill>
                  <a:schemeClr val="bg1"/>
                </a:solidFill>
                <a:latin typeface="Twinkl" pitchFamily="50" charset="0"/>
              </a:rPr>
              <a:t>volume</a:t>
            </a:r>
            <a:r>
              <a:rPr lang="en-GB" sz="1400" dirty="0">
                <a:latin typeface="Twinkl" pitchFamily="50" charset="0"/>
              </a:rPr>
              <a:t> of the whole climbing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frame. Round your answers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to the nearest cm.</a:t>
            </a:r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755649" y="5163691"/>
            <a:ext cx="2496609" cy="114467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marL="342900" indent="-342900">
              <a:buAutoNum type="alphaLcParenR"/>
              <a:defRPr/>
            </a:pPr>
            <a:r>
              <a:rPr lang="en-GB" sz="1600" dirty="0"/>
              <a:t>area = 4.76m</a:t>
            </a:r>
            <a:r>
              <a:rPr lang="en-GB" sz="1600" baseline="30000" dirty="0"/>
              <a:t>2</a:t>
            </a:r>
            <a:endParaRPr lang="en-GB" sz="1600" dirty="0"/>
          </a:p>
          <a:p>
            <a:pPr marL="342900" indent="-342900">
              <a:buAutoNum type="alphaLcParenR"/>
              <a:defRPr/>
            </a:pPr>
            <a:r>
              <a:rPr lang="en-GB" sz="1600" dirty="0"/>
              <a:t>perimeter = 9m</a:t>
            </a:r>
          </a:p>
        </p:txBody>
      </p:sp>
      <p:sp>
        <p:nvSpPr>
          <p:cNvPr id="49" name="Rectangle 21"/>
          <p:cNvSpPr>
            <a:spLocks noChangeArrowheads="1"/>
          </p:cNvSpPr>
          <p:nvPr/>
        </p:nvSpPr>
        <p:spPr bwMode="auto">
          <a:xfrm>
            <a:off x="3328457" y="5168983"/>
            <a:ext cx="2496609" cy="114467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marL="342900" indent="-342900">
              <a:buAutoNum type="alphaLcParenR"/>
              <a:defRPr/>
            </a:pPr>
            <a:r>
              <a:rPr lang="en-GB" sz="1600" dirty="0"/>
              <a:t>area = 4.29m</a:t>
            </a:r>
            <a:r>
              <a:rPr lang="en-GB" sz="1600" baseline="30000" dirty="0"/>
              <a:t>2</a:t>
            </a:r>
            <a:endParaRPr lang="en-GB" sz="1600" dirty="0"/>
          </a:p>
          <a:p>
            <a:pPr marL="342900" indent="-342900">
              <a:buAutoNum type="alphaLcParenR"/>
              <a:defRPr/>
            </a:pPr>
            <a:r>
              <a:rPr lang="en-GB" sz="1600" dirty="0"/>
              <a:t>perimeter = 8.40m</a:t>
            </a:r>
          </a:p>
        </p:txBody>
      </p:sp>
      <p:sp>
        <p:nvSpPr>
          <p:cNvPr id="50" name="Rectangle 21"/>
          <p:cNvSpPr>
            <a:spLocks noChangeArrowheads="1"/>
          </p:cNvSpPr>
          <p:nvPr/>
        </p:nvSpPr>
        <p:spPr bwMode="auto">
          <a:xfrm>
            <a:off x="5900208" y="5168983"/>
            <a:ext cx="2496609" cy="113938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marL="342900" indent="-342900">
              <a:buAutoNum type="alphaLcParenR"/>
              <a:defRPr/>
            </a:pPr>
            <a:r>
              <a:rPr lang="en-GB" sz="1600" dirty="0"/>
              <a:t>area = 3.88m</a:t>
            </a:r>
            <a:r>
              <a:rPr lang="en-GB" sz="1600" baseline="30000" dirty="0"/>
              <a:t>2</a:t>
            </a:r>
            <a:endParaRPr lang="en-GB" sz="1600" dirty="0"/>
          </a:p>
          <a:p>
            <a:pPr marL="342900" indent="-342900">
              <a:buAutoNum type="alphaLcParenR"/>
              <a:defRPr/>
            </a:pPr>
            <a:r>
              <a:rPr lang="en-GB" sz="1600" dirty="0"/>
              <a:t>perimeter = 8m</a:t>
            </a:r>
          </a:p>
          <a:p>
            <a:pPr marL="342900" indent="-342900">
              <a:buAutoNum type="alphaLcParenR"/>
              <a:defRPr/>
            </a:pPr>
            <a:r>
              <a:rPr lang="en-GB" sz="1600" dirty="0"/>
              <a:t>volume = 7.37m</a:t>
            </a:r>
            <a:r>
              <a:rPr lang="en-GB" sz="1600" baseline="30000" dirty="0"/>
              <a:t>3</a:t>
            </a:r>
            <a:endParaRPr lang="en-GB" sz="1600" dirty="0"/>
          </a:p>
        </p:txBody>
      </p:sp>
      <p:pic>
        <p:nvPicPr>
          <p:cNvPr id="5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71552" y="1898585"/>
            <a:ext cx="298326" cy="56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344359" y="1898585"/>
            <a:ext cx="311883" cy="5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916110" y="1898142"/>
            <a:ext cx="305979" cy="57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9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sp>
        <p:nvSpPr>
          <p:cNvPr id="8" name="Rectangle 7"/>
          <p:cNvSpPr/>
          <p:nvPr/>
        </p:nvSpPr>
        <p:spPr>
          <a:xfrm>
            <a:off x="2228611" y="697112"/>
            <a:ext cx="4686777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Reasoning Answers</a:t>
            </a:r>
            <a:endParaRPr lang="en-GB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5650" y="1356210"/>
            <a:ext cx="7632700" cy="464331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Did you answer the third reasoning question correctly?</a:t>
            </a: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755650" y="1886201"/>
            <a:ext cx="2496608" cy="3553506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none" lIns="108000" tIns="108000" rIns="108000" bIns="10800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400" dirty="0">
                <a:latin typeface="Twinkl"/>
              </a:rPr>
              <a:t>      When an </a:t>
            </a:r>
            <a:r>
              <a:rPr lang="en-GB" sz="1400" b="1" dirty="0">
                <a:solidFill>
                  <a:srgbClr val="FFFFFF"/>
                </a:solidFill>
                <a:latin typeface="Twinkl"/>
              </a:rPr>
              <a:t>equilateral </a:t>
            </a:r>
            <a:br>
              <a:rPr lang="en-GB" sz="1400" b="1" dirty="0">
                <a:solidFill>
                  <a:srgbClr val="FFFFFF"/>
                </a:solidFill>
                <a:latin typeface="Twinkl"/>
              </a:rPr>
            </a:br>
            <a:r>
              <a:rPr lang="en-GB" sz="1400" b="1" dirty="0">
                <a:solidFill>
                  <a:srgbClr val="FFFFFF"/>
                </a:solidFill>
                <a:latin typeface="Twinkl"/>
              </a:rPr>
              <a:t>       triangle </a:t>
            </a:r>
            <a:r>
              <a:rPr lang="en-GB" sz="1400" dirty="0">
                <a:latin typeface="Twinkl"/>
              </a:rPr>
              <a:t>and </a:t>
            </a:r>
            <a:br>
              <a:rPr lang="en-GB" sz="1400" dirty="0">
                <a:latin typeface="Twinkl"/>
              </a:rPr>
            </a:br>
            <a:r>
              <a:rPr lang="en-GB" sz="1400" dirty="0">
                <a:latin typeface="Twinkl"/>
              </a:rPr>
              <a:t>      </a:t>
            </a:r>
            <a:r>
              <a:rPr lang="en-GB" sz="1400" b="1" dirty="0">
                <a:solidFill>
                  <a:srgbClr val="FFFFFF"/>
                </a:solidFill>
                <a:latin typeface="Twinkl"/>
              </a:rPr>
              <a:t>parallelogram </a:t>
            </a:r>
            <a:r>
              <a:rPr lang="en-GB" sz="1400" dirty="0">
                <a:latin typeface="Twinkl"/>
              </a:rPr>
              <a:t>are</a:t>
            </a:r>
            <a:r>
              <a:rPr lang="en-GB" sz="1400" b="1" dirty="0">
                <a:solidFill>
                  <a:srgbClr val="FFFFFF"/>
                </a:solidFill>
                <a:latin typeface="Twinkl"/>
              </a:rPr>
              <a:t> </a:t>
            </a:r>
            <a:r>
              <a:rPr lang="en-GB" sz="1400" dirty="0">
                <a:latin typeface="Twinkl"/>
              </a:rPr>
              <a:t>placed </a:t>
            </a:r>
            <a:br>
              <a:rPr lang="en-GB" sz="1400" dirty="0">
                <a:latin typeface="Twinkl"/>
              </a:rPr>
            </a:br>
            <a:r>
              <a:rPr lang="en-GB" sz="1400" dirty="0">
                <a:latin typeface="Twinkl"/>
              </a:rPr>
              <a:t>next to each other, they </a:t>
            </a:r>
            <a:br>
              <a:rPr lang="en-GB" sz="1400" dirty="0">
                <a:latin typeface="Twinkl"/>
              </a:rPr>
            </a:br>
            <a:r>
              <a:rPr lang="en-GB" sz="1400" dirty="0">
                <a:latin typeface="Twinkl"/>
              </a:rPr>
              <a:t>create a </a:t>
            </a:r>
            <a:r>
              <a:rPr lang="en-GB" sz="1400" b="1" dirty="0">
                <a:solidFill>
                  <a:srgbClr val="FFFFFF"/>
                </a:solidFill>
                <a:latin typeface="Twinkl"/>
              </a:rPr>
              <a:t>trapezium</a:t>
            </a:r>
            <a:r>
              <a:rPr lang="en-GB" sz="1400" dirty="0">
                <a:latin typeface="Twinkl"/>
              </a:rPr>
              <a:t>.</a:t>
            </a:r>
          </a:p>
          <a:p>
            <a:pPr lvl="0">
              <a:buNone/>
              <a:defRPr/>
            </a:pPr>
            <a:r>
              <a:rPr lang="en-GB" sz="1400" b="1" dirty="0">
                <a:solidFill>
                  <a:srgbClr val="FFFFFF"/>
                </a:solidFill>
                <a:latin typeface="Twinkl"/>
              </a:rPr>
              <a:t>Calculate</a:t>
            </a:r>
            <a:r>
              <a:rPr lang="en-GB" sz="1400" dirty="0">
                <a:latin typeface="Twinkl"/>
              </a:rPr>
              <a:t> the </a:t>
            </a:r>
            <a:r>
              <a:rPr lang="en-GB" sz="1400" b="1" dirty="0">
                <a:solidFill>
                  <a:srgbClr val="FFFFFF"/>
                </a:solidFill>
                <a:latin typeface="Twinkl"/>
              </a:rPr>
              <a:t>area</a:t>
            </a:r>
            <a:r>
              <a:rPr lang="en-GB" sz="1400" dirty="0">
                <a:latin typeface="Twinkl"/>
              </a:rPr>
              <a:t> of the </a:t>
            </a:r>
            <a:br>
              <a:rPr lang="en-GB" sz="1400" dirty="0">
                <a:latin typeface="Twinkl"/>
              </a:rPr>
            </a:br>
            <a:r>
              <a:rPr lang="en-GB" sz="1400" dirty="0">
                <a:latin typeface="Twinkl"/>
              </a:rPr>
              <a:t>trapezium. Round your final </a:t>
            </a:r>
            <a:br>
              <a:rPr lang="en-GB" sz="1400" dirty="0">
                <a:latin typeface="Twinkl"/>
              </a:rPr>
            </a:br>
            <a:r>
              <a:rPr lang="en-GB" sz="1400" dirty="0">
                <a:latin typeface="Twinkl"/>
              </a:rPr>
              <a:t>answer to the nearest cm².</a:t>
            </a:r>
          </a:p>
        </p:txBody>
      </p:sp>
      <p:sp>
        <p:nvSpPr>
          <p:cNvPr id="46" name="Rectangle 21"/>
          <p:cNvSpPr>
            <a:spLocks noChangeArrowheads="1"/>
          </p:cNvSpPr>
          <p:nvPr/>
        </p:nvSpPr>
        <p:spPr bwMode="auto">
          <a:xfrm>
            <a:off x="3328457" y="1886202"/>
            <a:ext cx="2496608" cy="3553506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none" lIns="108000" tIns="108000" rIns="108000" bIns="10800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400" dirty="0">
                <a:latin typeface="Twinkl"/>
              </a:rPr>
              <a:t>      When </a:t>
            </a:r>
            <a:r>
              <a:rPr lang="en-GB" sz="1400" b="1" dirty="0">
                <a:solidFill>
                  <a:schemeClr val="bg1"/>
                </a:solidFill>
                <a:latin typeface="Twinkl"/>
              </a:rPr>
              <a:t>two</a:t>
            </a:r>
            <a:r>
              <a:rPr lang="en-GB" sz="1400" dirty="0">
                <a:latin typeface="Twinkl"/>
              </a:rPr>
              <a:t> </a:t>
            </a:r>
            <a:r>
              <a:rPr lang="en-GB" sz="1400" b="1" dirty="0">
                <a:solidFill>
                  <a:srgbClr val="FFFFFF"/>
                </a:solidFill>
                <a:latin typeface="Twinkl"/>
              </a:rPr>
              <a:t>equilateral </a:t>
            </a:r>
            <a:br>
              <a:rPr lang="en-GB" sz="1400" b="1" dirty="0">
                <a:solidFill>
                  <a:srgbClr val="FFFFFF"/>
                </a:solidFill>
                <a:latin typeface="Twinkl"/>
              </a:rPr>
            </a:br>
            <a:r>
              <a:rPr lang="en-GB" sz="1400" b="1" dirty="0">
                <a:solidFill>
                  <a:srgbClr val="FFFFFF"/>
                </a:solidFill>
                <a:latin typeface="Twinkl"/>
              </a:rPr>
              <a:t>      triangles </a:t>
            </a:r>
            <a:r>
              <a:rPr lang="en-GB" sz="1400" dirty="0">
                <a:latin typeface="Twinkl"/>
              </a:rPr>
              <a:t>are placed at </a:t>
            </a:r>
            <a:br>
              <a:rPr lang="en-GB" sz="1400" dirty="0">
                <a:latin typeface="Twinkl"/>
              </a:rPr>
            </a:br>
            <a:r>
              <a:rPr lang="en-GB" sz="1400" dirty="0">
                <a:latin typeface="Twinkl"/>
              </a:rPr>
              <a:t>      either end of a </a:t>
            </a:r>
            <a:br>
              <a:rPr lang="en-GB" sz="1400" dirty="0">
                <a:latin typeface="Twinkl"/>
              </a:rPr>
            </a:br>
            <a:r>
              <a:rPr lang="en-GB" sz="1400" b="1" dirty="0">
                <a:solidFill>
                  <a:srgbClr val="FFFFFF"/>
                </a:solidFill>
                <a:latin typeface="Twinkl"/>
              </a:rPr>
              <a:t>parallelogram</a:t>
            </a:r>
            <a:r>
              <a:rPr lang="en-GB" sz="1400" dirty="0">
                <a:latin typeface="Twinkl"/>
              </a:rPr>
              <a:t>, a larger </a:t>
            </a:r>
            <a:br>
              <a:rPr lang="en-GB" sz="1400" dirty="0">
                <a:latin typeface="Twinkl"/>
              </a:rPr>
            </a:br>
            <a:r>
              <a:rPr lang="en-GB" sz="1400" b="1" dirty="0">
                <a:solidFill>
                  <a:schemeClr val="bg1"/>
                </a:solidFill>
                <a:latin typeface="Twinkl"/>
              </a:rPr>
              <a:t>parallelogram</a:t>
            </a:r>
            <a:r>
              <a:rPr lang="en-GB" sz="1400" dirty="0">
                <a:latin typeface="Twinkl"/>
              </a:rPr>
              <a:t> is created.</a:t>
            </a:r>
          </a:p>
          <a:p>
            <a:pPr>
              <a:buNone/>
              <a:defRPr/>
            </a:pPr>
            <a:r>
              <a:rPr lang="en-GB" sz="1400" b="1" dirty="0">
                <a:solidFill>
                  <a:srgbClr val="FFFFFF"/>
                </a:solidFill>
                <a:latin typeface="Twinkl"/>
              </a:rPr>
              <a:t>Calculate</a:t>
            </a:r>
            <a:r>
              <a:rPr lang="en-GB" sz="1400" dirty="0">
                <a:latin typeface="Twinkl"/>
              </a:rPr>
              <a:t> the </a:t>
            </a:r>
            <a:r>
              <a:rPr lang="en-GB" sz="1400" b="1" dirty="0">
                <a:solidFill>
                  <a:srgbClr val="FFFFFF"/>
                </a:solidFill>
                <a:latin typeface="Twinkl"/>
              </a:rPr>
              <a:t>area</a:t>
            </a:r>
            <a:r>
              <a:rPr lang="en-GB" sz="1400" dirty="0">
                <a:latin typeface="Twinkl"/>
              </a:rPr>
              <a:t> of the </a:t>
            </a:r>
            <a:br>
              <a:rPr lang="en-GB" sz="1400" dirty="0">
                <a:latin typeface="Twinkl"/>
              </a:rPr>
            </a:br>
            <a:r>
              <a:rPr lang="en-GB" sz="1400" b="1" dirty="0">
                <a:solidFill>
                  <a:schemeClr val="bg1"/>
                </a:solidFill>
                <a:latin typeface="Twinkl"/>
              </a:rPr>
              <a:t>larger</a:t>
            </a:r>
            <a:r>
              <a:rPr lang="en-GB" sz="1400" dirty="0">
                <a:latin typeface="Twinkl"/>
              </a:rPr>
              <a:t> </a:t>
            </a:r>
            <a:r>
              <a:rPr lang="en-GB" sz="1400" b="1" dirty="0">
                <a:solidFill>
                  <a:schemeClr val="bg1"/>
                </a:solidFill>
                <a:latin typeface="Twinkl"/>
              </a:rPr>
              <a:t>parallelogram</a:t>
            </a:r>
            <a:r>
              <a:rPr lang="en-GB" sz="1400" dirty="0">
                <a:latin typeface="Twinkl"/>
              </a:rPr>
              <a:t>.</a:t>
            </a:r>
            <a:r>
              <a:rPr lang="en-GB" sz="1400" dirty="0">
                <a:latin typeface="Twinkl" pitchFamily="50" charset="0"/>
              </a:rPr>
              <a:t>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Round your answers to the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nearest cm</a:t>
            </a:r>
            <a:r>
              <a:rPr lang="en-GB" sz="1400" dirty="0">
                <a:latin typeface="Twinkl"/>
              </a:rPr>
              <a:t>²</a:t>
            </a:r>
            <a:r>
              <a:rPr lang="en-GB" sz="1400" dirty="0">
                <a:latin typeface="Twinkl" pitchFamily="50" charset="0"/>
              </a:rPr>
              <a:t>.</a:t>
            </a:r>
            <a:endParaRPr lang="en-GB" sz="1400" dirty="0">
              <a:latin typeface="Twinkl"/>
            </a:endParaRPr>
          </a:p>
        </p:txBody>
      </p:sp>
      <p:sp>
        <p:nvSpPr>
          <p:cNvPr id="47" name="Rectangle 21"/>
          <p:cNvSpPr>
            <a:spLocks noChangeArrowheads="1"/>
          </p:cNvSpPr>
          <p:nvPr/>
        </p:nvSpPr>
        <p:spPr bwMode="auto">
          <a:xfrm>
            <a:off x="5901264" y="1886202"/>
            <a:ext cx="2496608" cy="3553506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none" lIns="108000" tIns="108000" rIns="108000" bIns="10800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400" dirty="0">
                <a:latin typeface="Twinkl"/>
              </a:rPr>
              <a:t>      When </a:t>
            </a:r>
            <a:r>
              <a:rPr lang="en-GB" sz="1400" b="1" dirty="0">
                <a:solidFill>
                  <a:schemeClr val="bg1"/>
                </a:solidFill>
                <a:latin typeface="Twinkl"/>
              </a:rPr>
              <a:t>three</a:t>
            </a:r>
            <a:r>
              <a:rPr lang="en-GB" sz="1400" dirty="0">
                <a:latin typeface="Twinkl"/>
              </a:rPr>
              <a:t> </a:t>
            </a:r>
            <a:r>
              <a:rPr lang="en-GB" sz="1400" b="1" dirty="0">
                <a:solidFill>
                  <a:srgbClr val="FFFFFF"/>
                </a:solidFill>
                <a:latin typeface="Twinkl"/>
              </a:rPr>
              <a:t>equilateral </a:t>
            </a:r>
            <a:br>
              <a:rPr lang="en-GB" sz="1400" b="1" dirty="0">
                <a:solidFill>
                  <a:srgbClr val="FFFFFF"/>
                </a:solidFill>
                <a:latin typeface="Twinkl"/>
              </a:rPr>
            </a:br>
            <a:r>
              <a:rPr lang="en-GB" sz="1400" b="1" dirty="0">
                <a:solidFill>
                  <a:srgbClr val="FFFFFF"/>
                </a:solidFill>
                <a:latin typeface="Twinkl"/>
              </a:rPr>
              <a:t>      triangles </a:t>
            </a:r>
            <a:r>
              <a:rPr lang="en-GB" sz="1400" dirty="0">
                <a:latin typeface="Twinkl"/>
              </a:rPr>
              <a:t>are placed at </a:t>
            </a:r>
            <a:br>
              <a:rPr lang="en-GB" sz="1400" dirty="0">
                <a:latin typeface="Twinkl"/>
              </a:rPr>
            </a:br>
            <a:r>
              <a:rPr lang="en-GB" sz="1400" dirty="0">
                <a:latin typeface="Twinkl"/>
              </a:rPr>
              <a:t>      either end of a </a:t>
            </a:r>
            <a:br>
              <a:rPr lang="en-GB" sz="1400" dirty="0">
                <a:latin typeface="Twinkl"/>
              </a:rPr>
            </a:br>
            <a:r>
              <a:rPr lang="en-GB" sz="1400" b="1" dirty="0">
                <a:solidFill>
                  <a:srgbClr val="FFFFFF"/>
                </a:solidFill>
                <a:latin typeface="Twinkl"/>
              </a:rPr>
              <a:t>parallelogram</a:t>
            </a:r>
            <a:r>
              <a:rPr lang="en-GB" sz="1400" dirty="0">
                <a:latin typeface="Twinkl"/>
              </a:rPr>
              <a:t>, a </a:t>
            </a:r>
            <a:r>
              <a:rPr lang="en-GB" sz="1400" b="1" dirty="0">
                <a:solidFill>
                  <a:schemeClr val="bg1"/>
                </a:solidFill>
                <a:latin typeface="Twinkl"/>
              </a:rPr>
              <a:t>trapezium</a:t>
            </a:r>
            <a:r>
              <a:rPr lang="en-GB" sz="1400" dirty="0">
                <a:latin typeface="Twinkl"/>
              </a:rPr>
              <a:t> </a:t>
            </a:r>
            <a:br>
              <a:rPr lang="en-GB" sz="1400" dirty="0">
                <a:latin typeface="Twinkl"/>
              </a:rPr>
            </a:br>
            <a:r>
              <a:rPr lang="en-GB" sz="1400" dirty="0">
                <a:latin typeface="Twinkl"/>
              </a:rPr>
              <a:t>is created.</a:t>
            </a:r>
          </a:p>
          <a:p>
            <a:pPr lvl="0">
              <a:buNone/>
              <a:defRPr/>
            </a:pPr>
            <a:r>
              <a:rPr lang="en-GB" sz="1400" b="1" dirty="0">
                <a:solidFill>
                  <a:srgbClr val="FFFFFF"/>
                </a:solidFill>
                <a:latin typeface="Twinkl"/>
              </a:rPr>
              <a:t>Calculate</a:t>
            </a:r>
            <a:r>
              <a:rPr lang="en-GB" sz="1400" dirty="0">
                <a:latin typeface="Twinkl"/>
              </a:rPr>
              <a:t> the </a:t>
            </a:r>
            <a:r>
              <a:rPr lang="en-GB" sz="1400" b="1" dirty="0">
                <a:solidFill>
                  <a:srgbClr val="FFFFFF"/>
                </a:solidFill>
                <a:latin typeface="Twinkl"/>
              </a:rPr>
              <a:t>area</a:t>
            </a:r>
            <a:r>
              <a:rPr lang="en-GB" sz="1400" dirty="0">
                <a:latin typeface="Twinkl"/>
              </a:rPr>
              <a:t> of the </a:t>
            </a:r>
            <a:br>
              <a:rPr lang="en-GB" sz="1400" dirty="0">
                <a:latin typeface="Twinkl"/>
              </a:rPr>
            </a:br>
            <a:r>
              <a:rPr lang="en-GB" sz="1400" b="1" dirty="0">
                <a:solidFill>
                  <a:schemeClr val="bg1"/>
                </a:solidFill>
                <a:latin typeface="Twinkl"/>
              </a:rPr>
              <a:t>trapezium</a:t>
            </a:r>
            <a:r>
              <a:rPr lang="en-GB" sz="1400" dirty="0">
                <a:latin typeface="Twinkl"/>
              </a:rPr>
              <a:t>.</a:t>
            </a:r>
            <a:r>
              <a:rPr lang="en-GB" sz="1400" dirty="0">
                <a:latin typeface="Twinkl" pitchFamily="50" charset="0"/>
              </a:rPr>
              <a:t> Round your </a:t>
            </a:r>
            <a:br>
              <a:rPr lang="en-GB" sz="1400" dirty="0">
                <a:latin typeface="Twinkl" pitchFamily="50" charset="0"/>
              </a:rPr>
            </a:br>
            <a:r>
              <a:rPr lang="en-GB" sz="1400" dirty="0">
                <a:latin typeface="Twinkl" pitchFamily="50" charset="0"/>
              </a:rPr>
              <a:t>answers to the nearest cm</a:t>
            </a:r>
            <a:r>
              <a:rPr lang="en-GB" sz="1400" dirty="0">
                <a:latin typeface="Twinkl"/>
              </a:rPr>
              <a:t>²</a:t>
            </a:r>
            <a:r>
              <a:rPr lang="en-GB" sz="1400" dirty="0">
                <a:latin typeface="Twinkl" pitchFamily="50" charset="0"/>
              </a:rPr>
              <a:t>.</a:t>
            </a:r>
            <a:endParaRPr lang="en-GB" sz="1400" dirty="0">
              <a:latin typeface="Twinkl"/>
            </a:endParaRPr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755649" y="5523532"/>
            <a:ext cx="2496609" cy="443694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260" dirty="0"/>
              <a:t>a)  area of trapezium = 110cm</a:t>
            </a:r>
            <a:r>
              <a:rPr lang="en-GB" sz="1260" baseline="30000" dirty="0"/>
              <a:t>2</a:t>
            </a:r>
            <a:endParaRPr lang="en-GB" sz="1260" dirty="0"/>
          </a:p>
        </p:txBody>
      </p:sp>
      <p:sp>
        <p:nvSpPr>
          <p:cNvPr id="49" name="Rectangle 21"/>
          <p:cNvSpPr>
            <a:spLocks noChangeArrowheads="1"/>
          </p:cNvSpPr>
          <p:nvPr/>
        </p:nvSpPr>
        <p:spPr bwMode="auto">
          <a:xfrm>
            <a:off x="3328457" y="5527518"/>
            <a:ext cx="2496609" cy="43970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>
              <a:buNone/>
              <a:defRPr/>
            </a:pPr>
            <a:r>
              <a:rPr lang="en-GB" sz="1600" dirty="0"/>
              <a:t>a)  area = 309cm</a:t>
            </a:r>
            <a:r>
              <a:rPr lang="en-GB" sz="1600" baseline="30000" dirty="0"/>
              <a:t>2</a:t>
            </a:r>
            <a:endParaRPr lang="en-GB" sz="1600" dirty="0"/>
          </a:p>
        </p:txBody>
      </p:sp>
      <p:sp>
        <p:nvSpPr>
          <p:cNvPr id="50" name="Rectangle 21"/>
          <p:cNvSpPr>
            <a:spLocks noChangeArrowheads="1"/>
          </p:cNvSpPr>
          <p:nvPr/>
        </p:nvSpPr>
        <p:spPr bwMode="auto">
          <a:xfrm>
            <a:off x="5900208" y="5527517"/>
            <a:ext cx="2496609" cy="43970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>
              <a:buNone/>
              <a:defRPr/>
            </a:pPr>
            <a:r>
              <a:rPr lang="en-GB" sz="1600" dirty="0"/>
              <a:t>a)  area = 468cm</a:t>
            </a:r>
            <a:r>
              <a:rPr lang="en-GB" sz="1600" baseline="30000" dirty="0"/>
              <a:t>2</a:t>
            </a:r>
            <a:endParaRPr lang="en-GB" sz="1600" dirty="0"/>
          </a:p>
        </p:txBody>
      </p:sp>
      <p:pic>
        <p:nvPicPr>
          <p:cNvPr id="5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71552" y="1907282"/>
            <a:ext cx="298326" cy="56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344717" y="1905546"/>
            <a:ext cx="311883" cy="5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916400" y="1897634"/>
            <a:ext cx="305979" cy="57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15624" y="4072809"/>
            <a:ext cx="2668895" cy="1180098"/>
            <a:chOff x="4233824" y="2591612"/>
            <a:chExt cx="5518315" cy="2440016"/>
          </a:xfrm>
        </p:grpSpPr>
        <p:sp>
          <p:nvSpPr>
            <p:cNvPr id="15" name="Isosceles Triangle 14"/>
            <p:cNvSpPr/>
            <p:nvPr/>
          </p:nvSpPr>
          <p:spPr>
            <a:xfrm>
              <a:off x="5517968" y="2600902"/>
              <a:ext cx="1109360" cy="956345"/>
            </a:xfrm>
            <a:prstGeom prst="triangle">
              <a:avLst/>
            </a:prstGeom>
            <a:solidFill>
              <a:srgbClr val="FFE86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6" name="Parallelogram 15"/>
            <p:cNvSpPr/>
            <p:nvPr/>
          </p:nvSpPr>
          <p:spPr>
            <a:xfrm flipH="1">
              <a:off x="6287829" y="2619479"/>
              <a:ext cx="2334875" cy="956345"/>
            </a:xfrm>
            <a:prstGeom prst="parallelogram">
              <a:avLst>
                <a:gd name="adj" fmla="val 59194"/>
              </a:avLst>
            </a:prstGeom>
            <a:solidFill>
              <a:srgbClr val="FFE86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5521567" y="4075283"/>
              <a:ext cx="1109359" cy="956345"/>
            </a:xfrm>
            <a:prstGeom prst="triangle">
              <a:avLst/>
            </a:prstGeom>
            <a:solidFill>
              <a:srgbClr val="FFE86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06826" y="3538533"/>
              <a:ext cx="1113475" cy="50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>
                  <a:latin typeface="+mn-lt"/>
                </a:rPr>
                <a:t>5.3cm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33824" y="2840047"/>
              <a:ext cx="1550370" cy="50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latin typeface="+mn-lt"/>
                </a:rPr>
                <a:t>8.2cm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13691" y="3574392"/>
              <a:ext cx="1197430" cy="50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latin typeface="+mn-lt"/>
                </a:rPr>
                <a:t>10.7cm</a:t>
              </a:r>
            </a:p>
          </p:txBody>
        </p:sp>
        <p:sp>
          <p:nvSpPr>
            <p:cNvPr id="21" name="Parallelogram 20"/>
            <p:cNvSpPr/>
            <p:nvPr/>
          </p:nvSpPr>
          <p:spPr>
            <a:xfrm flipH="1">
              <a:off x="6076247" y="4075283"/>
              <a:ext cx="2334875" cy="956345"/>
            </a:xfrm>
            <a:prstGeom prst="parallelogram">
              <a:avLst>
                <a:gd name="adj" fmla="val 59194"/>
              </a:avLst>
            </a:prstGeom>
            <a:solidFill>
              <a:srgbClr val="FFE86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556158" y="2844106"/>
              <a:ext cx="1195981" cy="50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latin typeface="+mn-lt"/>
                </a:rPr>
                <a:t>8.2cm</a:t>
              </a:r>
            </a:p>
          </p:txBody>
        </p:sp>
        <p:cxnSp>
          <p:nvCxnSpPr>
            <p:cNvPr id="23" name="Straight Arrow Connector 22"/>
            <p:cNvCxnSpPr>
              <a:cxnSpLocks/>
            </p:cNvCxnSpPr>
            <p:nvPr/>
          </p:nvCxnSpPr>
          <p:spPr>
            <a:xfrm flipH="1">
              <a:off x="5407173" y="2619480"/>
              <a:ext cx="0" cy="97492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8692642" y="2591612"/>
              <a:ext cx="0" cy="97492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cxnSpLocks/>
            </p:cNvCxnSpPr>
            <p:nvPr/>
          </p:nvCxnSpPr>
          <p:spPr>
            <a:xfrm flipH="1">
              <a:off x="5477199" y="3631942"/>
              <a:ext cx="1150128" cy="343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cxnSpLocks/>
            </p:cNvCxnSpPr>
            <p:nvPr/>
          </p:nvCxnSpPr>
          <p:spPr>
            <a:xfrm flipH="1">
              <a:off x="6837053" y="3658253"/>
              <a:ext cx="181302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3191382" y="4086287"/>
            <a:ext cx="2686273" cy="1171631"/>
            <a:chOff x="3153440" y="4263105"/>
            <a:chExt cx="2686273" cy="1171631"/>
          </a:xfrm>
        </p:grpSpPr>
        <p:grpSp>
          <p:nvGrpSpPr>
            <p:cNvPr id="31" name="Group 30"/>
            <p:cNvGrpSpPr/>
            <p:nvPr/>
          </p:nvGrpSpPr>
          <p:grpSpPr>
            <a:xfrm>
              <a:off x="3153440" y="4263105"/>
              <a:ext cx="2686273" cy="1171631"/>
              <a:chOff x="4198810" y="2591612"/>
              <a:chExt cx="5554245" cy="2422510"/>
            </a:xfrm>
          </p:grpSpPr>
          <p:sp>
            <p:nvSpPr>
              <p:cNvPr id="33" name="Isosceles Triangle 32"/>
              <p:cNvSpPr/>
              <p:nvPr/>
            </p:nvSpPr>
            <p:spPr>
              <a:xfrm>
                <a:off x="5517968" y="2600902"/>
                <a:ext cx="1109360" cy="956345"/>
              </a:xfrm>
              <a:prstGeom prst="triangle">
                <a:avLst/>
              </a:prstGeom>
              <a:solidFill>
                <a:srgbClr val="FFE86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34" name="Parallelogram 33"/>
              <p:cNvSpPr/>
              <p:nvPr/>
            </p:nvSpPr>
            <p:spPr>
              <a:xfrm flipH="1">
                <a:off x="6287829" y="2619479"/>
                <a:ext cx="2334875" cy="956345"/>
              </a:xfrm>
              <a:prstGeom prst="parallelogram">
                <a:avLst>
                  <a:gd name="adj" fmla="val 59194"/>
                </a:avLst>
              </a:prstGeom>
              <a:solidFill>
                <a:srgbClr val="FFE86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35" name="Isosceles Triangle 34"/>
              <p:cNvSpPr/>
              <p:nvPr/>
            </p:nvSpPr>
            <p:spPr>
              <a:xfrm>
                <a:off x="5311486" y="4057777"/>
                <a:ext cx="1109359" cy="956345"/>
              </a:xfrm>
              <a:prstGeom prst="triangle">
                <a:avLst/>
              </a:prstGeom>
              <a:solidFill>
                <a:srgbClr val="FFE86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506826" y="3538533"/>
                <a:ext cx="1113475" cy="509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latin typeface="+mn-lt"/>
                  </a:rPr>
                  <a:t>9.8cm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198810" y="2840047"/>
                <a:ext cx="1550370" cy="509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+mn-lt"/>
                  </a:rPr>
                  <a:t>10.2cm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7213691" y="3574392"/>
                <a:ext cx="1275444" cy="509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latin typeface="+mn-lt"/>
                  </a:rPr>
                  <a:t>20.5cm</a:t>
                </a:r>
              </a:p>
            </p:txBody>
          </p:sp>
          <p:sp>
            <p:nvSpPr>
              <p:cNvPr id="39" name="Parallelogram 38"/>
              <p:cNvSpPr/>
              <p:nvPr/>
            </p:nvSpPr>
            <p:spPr>
              <a:xfrm flipH="1">
                <a:off x="5866165" y="4057777"/>
                <a:ext cx="2334874" cy="956345"/>
              </a:xfrm>
              <a:prstGeom prst="parallelogram">
                <a:avLst>
                  <a:gd name="adj" fmla="val 59194"/>
                </a:avLst>
              </a:prstGeom>
              <a:solidFill>
                <a:srgbClr val="FFE86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557075" y="2844106"/>
                <a:ext cx="1195980" cy="509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latin typeface="+mn-lt"/>
                  </a:rPr>
                  <a:t>10.2cm</a:t>
                </a:r>
              </a:p>
            </p:txBody>
          </p:sp>
          <p:cxnSp>
            <p:nvCxnSpPr>
              <p:cNvPr id="41" name="Straight Arrow Connector 40"/>
              <p:cNvCxnSpPr>
                <a:cxnSpLocks/>
              </p:cNvCxnSpPr>
              <p:nvPr/>
            </p:nvCxnSpPr>
            <p:spPr>
              <a:xfrm flipH="1">
                <a:off x="5424678" y="2619480"/>
                <a:ext cx="0" cy="9749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H="1">
                <a:off x="8692642" y="2591612"/>
                <a:ext cx="0" cy="9749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cxnSpLocks/>
              </p:cNvCxnSpPr>
              <p:nvPr/>
            </p:nvCxnSpPr>
            <p:spPr>
              <a:xfrm flipH="1">
                <a:off x="5477199" y="3631942"/>
                <a:ext cx="1150128" cy="34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cxnSpLocks/>
              </p:cNvCxnSpPr>
              <p:nvPr/>
            </p:nvCxnSpPr>
            <p:spPr>
              <a:xfrm flipH="1">
                <a:off x="6837053" y="3658253"/>
                <a:ext cx="181302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Isosceles Triangle 31"/>
            <p:cNvSpPr/>
            <p:nvPr/>
          </p:nvSpPr>
          <p:spPr>
            <a:xfrm flipV="1">
              <a:off x="4820824" y="4972206"/>
              <a:ext cx="536535" cy="462530"/>
            </a:xfrm>
            <a:prstGeom prst="triangle">
              <a:avLst/>
            </a:prstGeom>
            <a:solidFill>
              <a:srgbClr val="FFE86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761332" y="4054017"/>
            <a:ext cx="2685252" cy="1199748"/>
            <a:chOff x="5795545" y="4271072"/>
            <a:chExt cx="2685252" cy="1199748"/>
          </a:xfrm>
        </p:grpSpPr>
        <p:grpSp>
          <p:nvGrpSpPr>
            <p:cNvPr id="54" name="Group 53"/>
            <p:cNvGrpSpPr/>
            <p:nvPr/>
          </p:nvGrpSpPr>
          <p:grpSpPr>
            <a:xfrm>
              <a:off x="5795545" y="4271072"/>
              <a:ext cx="2685252" cy="1199152"/>
              <a:chOff x="4216317" y="2591612"/>
              <a:chExt cx="5552134" cy="2479414"/>
            </a:xfrm>
          </p:grpSpPr>
          <p:sp>
            <p:nvSpPr>
              <p:cNvPr id="57" name="Isosceles Triangle 56"/>
              <p:cNvSpPr/>
              <p:nvPr/>
            </p:nvSpPr>
            <p:spPr>
              <a:xfrm>
                <a:off x="5517968" y="2600902"/>
                <a:ext cx="1109360" cy="956345"/>
              </a:xfrm>
              <a:prstGeom prst="triangle">
                <a:avLst/>
              </a:prstGeom>
              <a:solidFill>
                <a:srgbClr val="FFE86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58" name="Parallelogram 57"/>
              <p:cNvSpPr/>
              <p:nvPr/>
            </p:nvSpPr>
            <p:spPr>
              <a:xfrm flipH="1">
                <a:off x="6287829" y="2619479"/>
                <a:ext cx="2334875" cy="956345"/>
              </a:xfrm>
              <a:prstGeom prst="parallelogram">
                <a:avLst>
                  <a:gd name="adj" fmla="val 59194"/>
                </a:avLst>
              </a:prstGeom>
              <a:solidFill>
                <a:srgbClr val="FFE86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59" name="Isosceles Triangle 58"/>
              <p:cNvSpPr/>
              <p:nvPr/>
            </p:nvSpPr>
            <p:spPr>
              <a:xfrm>
                <a:off x="5114936" y="4114681"/>
                <a:ext cx="1109359" cy="956345"/>
              </a:xfrm>
              <a:prstGeom prst="triangle">
                <a:avLst/>
              </a:prstGeom>
              <a:solidFill>
                <a:srgbClr val="FFE86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407507" y="3541843"/>
                <a:ext cx="1359071" cy="509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latin typeface="+mn-lt"/>
                  </a:rPr>
                  <a:t>11.6cm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216317" y="2840047"/>
                <a:ext cx="1550370" cy="509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+mn-lt"/>
                  </a:rPr>
                  <a:t>12.6cm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7213691" y="3574392"/>
                <a:ext cx="1197430" cy="509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latin typeface="+mn-lt"/>
                  </a:rPr>
                  <a:t>19.8cm</a:t>
                </a:r>
              </a:p>
            </p:txBody>
          </p:sp>
          <p:sp>
            <p:nvSpPr>
              <p:cNvPr id="63" name="Parallelogram 62"/>
              <p:cNvSpPr/>
              <p:nvPr/>
            </p:nvSpPr>
            <p:spPr>
              <a:xfrm flipH="1">
                <a:off x="5669616" y="4114681"/>
                <a:ext cx="2334874" cy="956345"/>
              </a:xfrm>
              <a:prstGeom prst="parallelogram">
                <a:avLst>
                  <a:gd name="adj" fmla="val 59194"/>
                </a:avLst>
              </a:prstGeom>
              <a:solidFill>
                <a:srgbClr val="FFE86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8572471" y="2844106"/>
                <a:ext cx="1195980" cy="509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latin typeface="+mn-lt"/>
                  </a:rPr>
                  <a:t>12.6cm</a:t>
                </a:r>
              </a:p>
            </p:txBody>
          </p:sp>
          <p:cxnSp>
            <p:nvCxnSpPr>
              <p:cNvPr id="65" name="Straight Arrow Connector 64"/>
              <p:cNvCxnSpPr>
                <a:cxnSpLocks/>
              </p:cNvCxnSpPr>
              <p:nvPr/>
            </p:nvCxnSpPr>
            <p:spPr>
              <a:xfrm flipH="1">
                <a:off x="5442186" y="2601973"/>
                <a:ext cx="0" cy="9749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flipH="1">
                <a:off x="8692642" y="2591612"/>
                <a:ext cx="0" cy="9749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>
                <a:cxnSpLocks/>
              </p:cNvCxnSpPr>
              <p:nvPr/>
            </p:nvCxnSpPr>
            <p:spPr>
              <a:xfrm flipH="1">
                <a:off x="5477199" y="3631942"/>
                <a:ext cx="1150128" cy="34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>
                <a:cxnSpLocks/>
              </p:cNvCxnSpPr>
              <p:nvPr/>
            </p:nvCxnSpPr>
            <p:spPr>
              <a:xfrm flipH="1">
                <a:off x="6837053" y="3658253"/>
                <a:ext cx="181302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Isosceles Triangle 54"/>
            <p:cNvSpPr/>
            <p:nvPr/>
          </p:nvSpPr>
          <p:spPr>
            <a:xfrm flipV="1">
              <a:off x="7350414" y="5007694"/>
              <a:ext cx="536535" cy="462530"/>
            </a:xfrm>
            <a:prstGeom prst="triangle">
              <a:avLst/>
            </a:prstGeom>
            <a:solidFill>
              <a:srgbClr val="FFE86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56" name="Isosceles Triangle 55"/>
            <p:cNvSpPr/>
            <p:nvPr/>
          </p:nvSpPr>
          <p:spPr>
            <a:xfrm>
              <a:off x="7625093" y="5008290"/>
              <a:ext cx="536535" cy="462530"/>
            </a:xfrm>
            <a:prstGeom prst="triangle">
              <a:avLst/>
            </a:prstGeom>
            <a:solidFill>
              <a:srgbClr val="FFE86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</p:grpSp>
      <p:pic>
        <p:nvPicPr>
          <p:cNvPr id="26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4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sp>
        <p:nvSpPr>
          <p:cNvPr id="8" name="Rectangle 7"/>
          <p:cNvSpPr/>
          <p:nvPr/>
        </p:nvSpPr>
        <p:spPr>
          <a:xfrm>
            <a:off x="2228611" y="697112"/>
            <a:ext cx="4686777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Reasoning Answers</a:t>
            </a:r>
            <a:endParaRPr lang="en-GB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6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55650" y="1476000"/>
            <a:ext cx="7632700" cy="710552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How confident do you feel about </a:t>
            </a:r>
            <a:r>
              <a:rPr lang="en-GB" altLang="en-US" sz="1600" dirty="0">
                <a:cs typeface="Twinkl" pitchFamily="50" charset="0"/>
              </a:rPr>
              <a:t>solving reasoning </a:t>
            </a:r>
            <a:br>
              <a:rPr lang="en-GB" altLang="en-US" sz="1600" dirty="0">
                <a:cs typeface="Twinkl" pitchFamily="50" charset="0"/>
              </a:rPr>
            </a:br>
            <a:r>
              <a:rPr lang="en-GB" altLang="en-US" sz="1600" dirty="0">
                <a:cs typeface="Twinkl" pitchFamily="50" charset="0"/>
              </a:rPr>
              <a:t>questions using simple formulae?</a:t>
            </a:r>
            <a:endParaRPr lang="en-GB" sz="1600" dirty="0"/>
          </a:p>
        </p:txBody>
      </p:sp>
      <p:sp>
        <p:nvSpPr>
          <p:cNvPr id="69" name="Rectangle 21"/>
          <p:cNvSpPr>
            <a:spLocks noChangeArrowheads="1"/>
          </p:cNvSpPr>
          <p:nvPr/>
        </p:nvSpPr>
        <p:spPr bwMode="auto">
          <a:xfrm>
            <a:off x="755650" y="2766481"/>
            <a:ext cx="7632700" cy="439709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Show me using a silent signal: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920317" y="3518528"/>
            <a:ext cx="2243138" cy="2243138"/>
            <a:chOff x="5920317" y="3061759"/>
            <a:chExt cx="2243138" cy="2243138"/>
          </a:xfrm>
        </p:grpSpPr>
        <p:sp>
          <p:nvSpPr>
            <p:cNvPr id="72" name="Oval 71"/>
            <p:cNvSpPr/>
            <p:nvPr/>
          </p:nvSpPr>
          <p:spPr>
            <a:xfrm>
              <a:off x="5920317" y="3061759"/>
              <a:ext cx="2243138" cy="2243138"/>
            </a:xfrm>
            <a:prstGeom prst="ellipse">
              <a:avLst/>
            </a:prstGeom>
            <a:solidFill>
              <a:srgbClr val="88CBC2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157" y="3281362"/>
              <a:ext cx="882594" cy="181733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987955" y="3518528"/>
            <a:ext cx="2243137" cy="2243138"/>
            <a:chOff x="987955" y="3061759"/>
            <a:chExt cx="2243137" cy="2243138"/>
          </a:xfrm>
        </p:grpSpPr>
        <p:sp>
          <p:nvSpPr>
            <p:cNvPr id="70" name="Oval 69"/>
            <p:cNvSpPr/>
            <p:nvPr/>
          </p:nvSpPr>
          <p:spPr>
            <a:xfrm>
              <a:off x="987955" y="3061759"/>
              <a:ext cx="2243137" cy="2243138"/>
            </a:xfrm>
            <a:prstGeom prst="ellipse">
              <a:avLst/>
            </a:prstGeom>
            <a:solidFill>
              <a:srgbClr val="88CBC2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68226" y="3274663"/>
              <a:ext cx="882594" cy="181733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454930" y="3518528"/>
            <a:ext cx="2241550" cy="2243138"/>
            <a:chOff x="3454930" y="3061759"/>
            <a:chExt cx="2241550" cy="2243138"/>
          </a:xfrm>
        </p:grpSpPr>
        <p:sp>
          <p:nvSpPr>
            <p:cNvPr id="71" name="Oval 70"/>
            <p:cNvSpPr/>
            <p:nvPr/>
          </p:nvSpPr>
          <p:spPr>
            <a:xfrm>
              <a:off x="3454930" y="3061759"/>
              <a:ext cx="2241550" cy="2243138"/>
            </a:xfrm>
            <a:prstGeom prst="ellipse">
              <a:avLst/>
            </a:prstGeom>
            <a:solidFill>
              <a:srgbClr val="88CBC2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60246" y="3274663"/>
              <a:ext cx="882594" cy="1817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376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+mn-lt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dirty="0">
                <a:cs typeface="Twinkl" pitchFamily="50" charset="0"/>
              </a:rPr>
              <a:t>I can solve reasoning questions using simple formulae.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altLang="en-US" dirty="0"/>
              <a:t>I can break down complex problems into smaller steps.</a:t>
            </a:r>
          </a:p>
          <a:p>
            <a:r>
              <a:rPr lang="en-GB" altLang="en-US" dirty="0"/>
              <a:t>I can use mathematical language to explain solutions to problems.</a:t>
            </a:r>
          </a:p>
          <a:p>
            <a:r>
              <a:rPr lang="en-GB" dirty="0"/>
              <a:t>I can apply my understanding of simple formulae.</a:t>
            </a:r>
            <a:endParaRPr lang="en-GB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89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+mn-lt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dirty="0">
                <a:cs typeface="Twinkl" pitchFamily="50" charset="0"/>
              </a:rPr>
              <a:t>I can solve reasoning questions using simple formulae.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altLang="en-US" dirty="0"/>
              <a:t>I can break down complex problems into smaller steps.</a:t>
            </a:r>
          </a:p>
          <a:p>
            <a:r>
              <a:rPr lang="en-GB" altLang="en-US" dirty="0"/>
              <a:t>I can use mathematical language to explain solutions to problems.</a:t>
            </a:r>
          </a:p>
          <a:p>
            <a:r>
              <a:rPr lang="en-GB" dirty="0"/>
              <a:t>I can apply my understanding of simple formulae.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755649" y="2310803"/>
            <a:ext cx="7632700" cy="2282264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Barney picks apples from his apple tree and then sells them in bags.</a:t>
            </a:r>
          </a:p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He charges 35p for each apple and 45p for each bag.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A bag can hold 10 apples. </a:t>
            </a:r>
          </a:p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Use a formula to answer these questions:</a:t>
            </a:r>
          </a:p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a) How much does it cost to buy 15 apples?</a:t>
            </a:r>
          </a:p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b) How many apples are there when 2 bags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    of apples sell for £7.20?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0" y="1791748"/>
            <a:ext cx="7632700" cy="464331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b="1" dirty="0"/>
              <a:t>Read</a:t>
            </a:r>
            <a:r>
              <a:rPr lang="en-GB" sz="1600" dirty="0"/>
              <a:t> this reasoning question carefully.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28611" y="697112"/>
            <a:ext cx="468677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Guided Maths</a:t>
            </a:r>
            <a:b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altLang="en-US" sz="2800" b="1" dirty="0">
                <a:solidFill>
                  <a:schemeClr val="bg1"/>
                </a:solidFill>
                <a:latin typeface="Twinkl" pitchFamily="50" charset="0"/>
              </a:rPr>
              <a:t>Question 1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750363" y="2310803"/>
            <a:ext cx="7632700" cy="2282264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Barney picks apples from his apple tree and then sells them in bags.</a:t>
            </a:r>
          </a:p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He charges </a:t>
            </a:r>
            <a:r>
              <a:rPr lang="en-GB" sz="1600" b="1" dirty="0">
                <a:solidFill>
                  <a:schemeClr val="bg1"/>
                </a:solidFill>
              </a:rPr>
              <a:t>35p for each apple </a:t>
            </a:r>
            <a:r>
              <a:rPr lang="en-GB" sz="1600" dirty="0">
                <a:solidFill>
                  <a:schemeClr val="tx1"/>
                </a:solidFill>
              </a:rPr>
              <a:t>and </a:t>
            </a:r>
            <a:r>
              <a:rPr lang="en-GB" sz="1600" b="1" dirty="0">
                <a:solidFill>
                  <a:schemeClr val="bg1"/>
                </a:solidFill>
              </a:rPr>
              <a:t>45p for each bag</a:t>
            </a:r>
            <a:r>
              <a:rPr lang="en-GB" sz="1600" dirty="0">
                <a:solidFill>
                  <a:schemeClr val="tx1"/>
                </a:solidFill>
              </a:rPr>
              <a:t>.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A </a:t>
            </a:r>
            <a:r>
              <a:rPr lang="en-GB" sz="1600" b="1" dirty="0">
                <a:solidFill>
                  <a:schemeClr val="bg1"/>
                </a:solidFill>
              </a:rPr>
              <a:t>bag can hold 10 apples</a:t>
            </a:r>
            <a:r>
              <a:rPr lang="en-GB" sz="1600" dirty="0">
                <a:solidFill>
                  <a:schemeClr val="tx1"/>
                </a:solidFill>
              </a:rPr>
              <a:t>. </a:t>
            </a:r>
          </a:p>
          <a:p>
            <a:pPr lvl="0">
              <a:buNone/>
              <a:defRPr/>
            </a:pPr>
            <a:r>
              <a:rPr lang="en-GB" sz="1600" b="1" dirty="0">
                <a:solidFill>
                  <a:schemeClr val="bg1"/>
                </a:solidFill>
              </a:rPr>
              <a:t>Use a formula </a:t>
            </a:r>
            <a:r>
              <a:rPr lang="en-GB" sz="1600" dirty="0">
                <a:solidFill>
                  <a:schemeClr val="tx1"/>
                </a:solidFill>
              </a:rPr>
              <a:t>to answer these questions:</a:t>
            </a:r>
            <a:endParaRPr lang="en-GB" sz="1600" b="1" dirty="0">
              <a:solidFill>
                <a:schemeClr val="bg1"/>
              </a:solidFill>
            </a:endParaRPr>
          </a:p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a) How much does it cost to buy </a:t>
            </a:r>
            <a:r>
              <a:rPr lang="en-GB" sz="1600" b="1" dirty="0">
                <a:solidFill>
                  <a:schemeClr val="bg1"/>
                </a:solidFill>
              </a:rPr>
              <a:t>15 apples</a:t>
            </a:r>
            <a:r>
              <a:rPr lang="en-GB" sz="1600" dirty="0">
                <a:solidFill>
                  <a:schemeClr val="tx1"/>
                </a:solidFill>
              </a:rPr>
              <a:t>?</a:t>
            </a:r>
          </a:p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b) How many apples are there when he has </a:t>
            </a:r>
            <a:r>
              <a:rPr lang="en-GB" sz="1600" b="1" dirty="0">
                <a:solidFill>
                  <a:schemeClr val="bg1"/>
                </a:solidFill>
              </a:rPr>
              <a:t>2 bags </a:t>
            </a:r>
            <a:br>
              <a:rPr lang="en-GB" sz="1600" b="1" dirty="0">
                <a:solidFill>
                  <a:schemeClr val="bg1"/>
                </a:solidFill>
              </a:rPr>
            </a:br>
            <a:r>
              <a:rPr lang="en-GB" sz="1600" b="1" dirty="0">
                <a:solidFill>
                  <a:schemeClr val="bg1"/>
                </a:solidFill>
              </a:rPr>
              <a:t>    </a:t>
            </a:r>
            <a:r>
              <a:rPr lang="en-GB" sz="1600" dirty="0">
                <a:solidFill>
                  <a:schemeClr val="tx1"/>
                </a:solidFill>
              </a:rPr>
              <a:t>of apples and the total cost is </a:t>
            </a:r>
            <a:r>
              <a:rPr lang="en-GB" sz="1600" b="1" dirty="0">
                <a:solidFill>
                  <a:schemeClr val="bg1"/>
                </a:solidFill>
              </a:rPr>
              <a:t>£7.20</a:t>
            </a:r>
            <a:r>
              <a:rPr lang="en-GB" sz="1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755649" y="4837524"/>
            <a:ext cx="4451351" cy="882907"/>
          </a:xfrm>
          <a:prstGeom prst="rect">
            <a:avLst/>
          </a:prstGeom>
          <a:solidFill>
            <a:srgbClr val="2DB6BC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Let’s </a:t>
            </a:r>
            <a:r>
              <a:rPr lang="en-GB" sz="1600" b="1" dirty="0">
                <a:solidFill>
                  <a:schemeClr val="bg1"/>
                </a:solidFill>
              </a:rPr>
              <a:t>highlight</a:t>
            </a:r>
            <a:r>
              <a:rPr lang="en-GB" sz="1600" dirty="0">
                <a:solidFill>
                  <a:schemeClr val="tx1"/>
                </a:solidFill>
              </a:rPr>
              <a:t> the important information and key vocabulary to make sure that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we </a:t>
            </a:r>
            <a:r>
              <a:rPr lang="en-GB" sz="1600" b="1" dirty="0">
                <a:solidFill>
                  <a:schemeClr val="tx1"/>
                </a:solidFill>
              </a:rPr>
              <a:t>understand</a:t>
            </a:r>
            <a:r>
              <a:rPr lang="en-GB" sz="1600" dirty="0">
                <a:solidFill>
                  <a:schemeClr val="tx1"/>
                </a:solidFill>
              </a:rPr>
              <a:t> the question.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"/>
          <a:stretch/>
        </p:blipFill>
        <p:spPr>
          <a:xfrm>
            <a:off x="5410200" y="3366367"/>
            <a:ext cx="3145137" cy="3042900"/>
          </a:xfrm>
          <a:prstGeom prst="rect">
            <a:avLst/>
          </a:prstGeom>
        </p:spPr>
      </p:pic>
      <p:pic>
        <p:nvPicPr>
          <p:cNvPr id="9" name="Whole Clas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"/>
          <a:stretch/>
        </p:blipFill>
        <p:spPr>
          <a:xfrm>
            <a:off x="5593144" y="3639162"/>
            <a:ext cx="2962193" cy="2865903"/>
          </a:xfrm>
          <a:prstGeom prst="rect">
            <a:avLst/>
          </a:prstGeom>
        </p:spPr>
      </p:pic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755650" y="2527160"/>
            <a:ext cx="4713817" cy="2154024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Barney picks apples from his apple tree and then sells them in bags. He charges </a:t>
            </a:r>
            <a:r>
              <a:rPr lang="en-GB" sz="1600" b="1" dirty="0">
                <a:solidFill>
                  <a:schemeClr val="bg1"/>
                </a:solidFill>
              </a:rPr>
              <a:t>35p for each apple </a:t>
            </a:r>
            <a:r>
              <a:rPr lang="en-GB" sz="1600" dirty="0">
                <a:solidFill>
                  <a:schemeClr val="tx1"/>
                </a:solidFill>
              </a:rPr>
              <a:t>and </a:t>
            </a:r>
            <a:r>
              <a:rPr lang="en-GB" sz="1600" b="1" dirty="0">
                <a:solidFill>
                  <a:schemeClr val="bg1"/>
                </a:solidFill>
              </a:rPr>
              <a:t>45p for each bag</a:t>
            </a:r>
            <a:r>
              <a:rPr lang="en-GB" sz="1600" dirty="0">
                <a:solidFill>
                  <a:schemeClr val="tx1"/>
                </a:solidFill>
              </a:rPr>
              <a:t>. A </a:t>
            </a:r>
            <a:r>
              <a:rPr lang="en-GB" sz="1600" b="1" dirty="0">
                <a:solidFill>
                  <a:schemeClr val="bg1"/>
                </a:solidFill>
              </a:rPr>
              <a:t>bag can hold 10 apples</a:t>
            </a:r>
            <a:r>
              <a:rPr lang="en-GB" sz="1600" dirty="0">
                <a:solidFill>
                  <a:schemeClr val="tx1"/>
                </a:solidFill>
              </a:rPr>
              <a:t>. </a:t>
            </a:r>
          </a:p>
          <a:p>
            <a:pPr lvl="0">
              <a:buNone/>
              <a:defRPr/>
            </a:pPr>
            <a:r>
              <a:rPr lang="en-GB" sz="1600" b="1" dirty="0">
                <a:solidFill>
                  <a:schemeClr val="bg1"/>
                </a:solidFill>
              </a:rPr>
              <a:t>Use a formula </a:t>
            </a:r>
            <a:r>
              <a:rPr lang="en-GB" sz="1600" dirty="0">
                <a:solidFill>
                  <a:schemeClr val="tx1"/>
                </a:solidFill>
              </a:rPr>
              <a:t>to answer these questions:</a:t>
            </a:r>
          </a:p>
          <a:p>
            <a:pPr>
              <a:buNone/>
              <a:defRPr/>
            </a:pPr>
            <a:r>
              <a:rPr lang="en-GB" sz="1400" dirty="0">
                <a:latin typeface="Twinkl" pitchFamily="50" charset="0"/>
              </a:rPr>
              <a:t>a</a:t>
            </a:r>
            <a:r>
              <a:rPr lang="en-GB" sz="1600" dirty="0">
                <a:latin typeface="Twinkl" pitchFamily="50" charset="0"/>
              </a:rPr>
              <a:t>) How much does it cost to buy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15 apples</a:t>
            </a:r>
            <a:r>
              <a:rPr lang="en-GB" sz="1600" dirty="0">
                <a:latin typeface="Twinkl" pitchFamily="50" charset="0"/>
              </a:rPr>
              <a:t>?</a:t>
            </a:r>
            <a:endParaRPr lang="en-GB" sz="1400" dirty="0">
              <a:latin typeface="Twinkl" pitchFamily="50" charset="0"/>
            </a:endParaRPr>
          </a:p>
          <a:p>
            <a:pPr>
              <a:buNone/>
              <a:defRPr/>
            </a:pPr>
            <a:r>
              <a:rPr lang="en-GB" sz="1400" dirty="0">
                <a:latin typeface="Twinkl" pitchFamily="50" charset="0"/>
              </a:rPr>
              <a:t>b</a:t>
            </a:r>
            <a:r>
              <a:rPr lang="en-GB" sz="1600" dirty="0">
                <a:latin typeface="Twinkl" pitchFamily="50" charset="0"/>
              </a:rPr>
              <a:t>) How many apples are there when he has 2   </a:t>
            </a:r>
            <a:r>
              <a:rPr lang="en-GB" sz="1600" b="1" dirty="0">
                <a:solidFill>
                  <a:schemeClr val="bg1"/>
                </a:solidFill>
              </a:rPr>
              <a:t>    </a:t>
            </a:r>
            <a:r>
              <a:rPr lang="en-GB" sz="1600" dirty="0">
                <a:latin typeface="Twinkl" pitchFamily="50" charset="0"/>
              </a:rPr>
              <a:t>bags of apples and the total cost is £7.20?</a:t>
            </a:r>
            <a:endParaRPr lang="en-GB" sz="1400" dirty="0">
              <a:latin typeface="Twinkl" pitchFamily="50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64757" y="2502439"/>
            <a:ext cx="3535685" cy="2267514"/>
            <a:chOff x="5286522" y="2312262"/>
            <a:chExt cx="3535685" cy="22675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522" y="2312262"/>
              <a:ext cx="3535685" cy="226751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49196" y="2948644"/>
              <a:ext cx="2924967" cy="113029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I know that the cost is dependent on the number of apples and the number of bags. I can write this as a formula.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55650" y="1750012"/>
            <a:ext cx="7632700" cy="710552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Next, let’s think about what </a:t>
            </a:r>
            <a:r>
              <a:rPr lang="en-GB" sz="1600" b="1" dirty="0"/>
              <a:t>we already know</a:t>
            </a:r>
            <a:r>
              <a:rPr lang="en-GB" sz="1600" dirty="0"/>
              <a:t> in </a:t>
            </a:r>
            <a:br>
              <a:rPr lang="en-GB" sz="1600" dirty="0"/>
            </a:br>
            <a:r>
              <a:rPr lang="en-GB" sz="1600" dirty="0"/>
              <a:t>order to help us answer the question correctly.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28611" y="697112"/>
            <a:ext cx="468677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Guided Maths</a:t>
            </a:r>
            <a:b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altLang="en-US" sz="2800" b="1" dirty="0">
                <a:solidFill>
                  <a:schemeClr val="bg1"/>
                </a:solidFill>
                <a:latin typeface="Twinkl" pitchFamily="50" charset="0"/>
              </a:rPr>
              <a:t>Question 1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755649" y="4749780"/>
            <a:ext cx="5550261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(number of apples × 35p) + (number of bags × 45p) = cost</a:t>
            </a: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755648" y="5248836"/>
            <a:ext cx="5550261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(15 apples × 35p) + (2 bags × 45p) = cost</a:t>
            </a: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755647" y="5747892"/>
            <a:ext cx="5550261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(number of apples × 35p) + (2 bags × 45p) = £7.20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064756" y="2502439"/>
            <a:ext cx="3535685" cy="2267514"/>
            <a:chOff x="5286522" y="2312262"/>
            <a:chExt cx="3535685" cy="226751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522" y="2312262"/>
              <a:ext cx="3535685" cy="226751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691764" y="2839517"/>
              <a:ext cx="2703827" cy="137651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To answer the first </a:t>
              </a:r>
              <a:br>
                <a:rPr lang="en-GB" sz="1600" dirty="0"/>
              </a:br>
              <a:r>
                <a:rPr lang="en-GB" sz="1600" dirty="0"/>
                <a:t>question, I know that 2 bags will be needed to carry 15 apples. I can substitute these numbers into the formula.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64756" y="2502439"/>
            <a:ext cx="3535685" cy="2267514"/>
            <a:chOff x="5286522" y="2312262"/>
            <a:chExt cx="3535685" cy="226751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522" y="2312262"/>
              <a:ext cx="3535685" cy="22675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617814" y="2894909"/>
              <a:ext cx="2703827" cy="137651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To answer the second question, I know that 2 bags of apples cost £7.20. I can substitute these numbers </a:t>
              </a:r>
              <a:br>
                <a:rPr lang="en-GB" sz="1600" dirty="0"/>
              </a:br>
              <a:r>
                <a:rPr lang="en-GB" sz="1600" dirty="0"/>
                <a:t>into the formula.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755650" y="3703966"/>
            <a:ext cx="4109648" cy="3599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657350" y="5323051"/>
            <a:ext cx="958850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3441702" y="5328937"/>
            <a:ext cx="717548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3759532" y="5824156"/>
            <a:ext cx="698168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289331" y="5824156"/>
            <a:ext cx="576000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755119" y="4071323"/>
            <a:ext cx="4267818" cy="5546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4276113"/>
            <a:ext cx="1691040" cy="2136119"/>
          </a:xfrm>
          <a:prstGeom prst="rect">
            <a:avLst/>
          </a:prstGeom>
        </p:spPr>
      </p:pic>
      <p:pic>
        <p:nvPicPr>
          <p:cNvPr id="29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6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9" grpId="0" animBg="1"/>
      <p:bldP spid="9" grpId="1" animBg="1"/>
      <p:bldP spid="11" grpId="0" animBg="1"/>
      <p:bldP spid="11" grpId="1" animBg="1"/>
      <p:bldP spid="24" grpId="0" animBg="1"/>
      <p:bldP spid="24" grpId="1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"/>
          <a:stretch/>
        </p:blipFill>
        <p:spPr>
          <a:xfrm>
            <a:off x="5593144" y="3543363"/>
            <a:ext cx="2962193" cy="28659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727805"/>
            <a:ext cx="7632700" cy="464331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Now, we are ready to </a:t>
            </a:r>
            <a:r>
              <a:rPr lang="en-GB" sz="1600" b="1" dirty="0"/>
              <a:t>apply our learning</a:t>
            </a:r>
            <a:r>
              <a:rPr lang="en-GB" sz="1600" dirty="0"/>
              <a:t> to </a:t>
            </a:r>
            <a:r>
              <a:rPr lang="en-GB" sz="1600" b="1" dirty="0"/>
              <a:t>solve</a:t>
            </a:r>
            <a:r>
              <a:rPr lang="en-GB" sz="1600" dirty="0"/>
              <a:t> the first question.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28611" y="697112"/>
            <a:ext cx="468677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Guided Maths</a:t>
            </a:r>
            <a:b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altLang="en-US" sz="2800" b="1" dirty="0">
                <a:solidFill>
                  <a:schemeClr val="bg1"/>
                </a:solidFill>
                <a:latin typeface="Twinkl" pitchFamily="50" charset="0"/>
              </a:rPr>
              <a:t>Question 1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755650" y="2225154"/>
            <a:ext cx="4713817" cy="2154024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Barney picks apples from his apple tree and then sells them in bags. He charges </a:t>
            </a:r>
            <a:r>
              <a:rPr lang="en-GB" sz="1600" b="1" dirty="0">
                <a:solidFill>
                  <a:schemeClr val="bg1"/>
                </a:solidFill>
              </a:rPr>
              <a:t>35p for each apple </a:t>
            </a:r>
            <a:r>
              <a:rPr lang="en-GB" sz="1600" dirty="0">
                <a:solidFill>
                  <a:schemeClr val="tx1"/>
                </a:solidFill>
              </a:rPr>
              <a:t>and </a:t>
            </a:r>
            <a:r>
              <a:rPr lang="en-GB" sz="1600" b="1" dirty="0">
                <a:solidFill>
                  <a:schemeClr val="bg1"/>
                </a:solidFill>
              </a:rPr>
              <a:t>45p for each bag</a:t>
            </a:r>
            <a:r>
              <a:rPr lang="en-GB" sz="1600" dirty="0">
                <a:solidFill>
                  <a:schemeClr val="tx1"/>
                </a:solidFill>
              </a:rPr>
              <a:t>. A </a:t>
            </a:r>
            <a:r>
              <a:rPr lang="en-GB" sz="1600" b="1" dirty="0">
                <a:solidFill>
                  <a:schemeClr val="bg1"/>
                </a:solidFill>
              </a:rPr>
              <a:t>bag can hold 10 apples</a:t>
            </a:r>
            <a:r>
              <a:rPr lang="en-GB" sz="1600" dirty="0">
                <a:solidFill>
                  <a:schemeClr val="tx1"/>
                </a:solidFill>
              </a:rPr>
              <a:t>. </a:t>
            </a:r>
          </a:p>
          <a:p>
            <a:pPr lvl="0">
              <a:buNone/>
              <a:defRPr/>
            </a:pPr>
            <a:r>
              <a:rPr lang="en-GB" sz="1600" b="1" dirty="0">
                <a:solidFill>
                  <a:schemeClr val="bg1"/>
                </a:solidFill>
              </a:rPr>
              <a:t>Use a formula </a:t>
            </a:r>
            <a:r>
              <a:rPr lang="en-GB" sz="1600" dirty="0">
                <a:solidFill>
                  <a:schemeClr val="tx1"/>
                </a:solidFill>
              </a:rPr>
              <a:t>to answer these questions:</a:t>
            </a:r>
            <a:endParaRPr lang="en-GB" sz="1600" dirty="0">
              <a:latin typeface="Twinkl" pitchFamily="50" charset="0"/>
            </a:endParaRPr>
          </a:p>
          <a:p>
            <a:pPr>
              <a:buNone/>
              <a:defRPr/>
            </a:pPr>
            <a:r>
              <a:rPr lang="en-GB" sz="1600" dirty="0">
                <a:latin typeface="Twinkl" pitchFamily="50" charset="0"/>
              </a:rPr>
              <a:t>a) How much does it cost to buy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15 apples</a:t>
            </a:r>
            <a:r>
              <a:rPr lang="en-GB" sz="1600" dirty="0">
                <a:latin typeface="Twinkl" pitchFamily="50" charset="0"/>
              </a:rPr>
              <a:t>?</a:t>
            </a:r>
          </a:p>
          <a:p>
            <a:pPr>
              <a:buNone/>
              <a:defRPr/>
            </a:pPr>
            <a:r>
              <a:rPr lang="en-GB" sz="1600" dirty="0">
                <a:latin typeface="Twinkl" pitchFamily="50" charset="0"/>
              </a:rPr>
              <a:t>b) How many apples are there when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2 bags </a:t>
            </a:r>
            <a:r>
              <a:rPr lang="en-GB" sz="1600" dirty="0">
                <a:latin typeface="Twinkl" pitchFamily="50" charset="0"/>
              </a:rPr>
              <a:t>of apples sell for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£7.20</a:t>
            </a:r>
            <a:r>
              <a:rPr lang="en-GB" sz="1600" dirty="0">
                <a:latin typeface="Twinkl" pitchFamily="50" charset="0"/>
              </a:rPr>
              <a:t>?</a:t>
            </a: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755649" y="4433739"/>
            <a:ext cx="4713819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(15 apples × 35p) + (2 bags × 45p) = cost</a:t>
            </a: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755648" y="4932553"/>
            <a:ext cx="4713819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£5.25 + (2 bags × 45p) = cost</a:t>
            </a: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755647" y="5424760"/>
            <a:ext cx="4713819" cy="43970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£5.25 + 90p = cost</a:t>
            </a: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755650" y="5914364"/>
            <a:ext cx="4713819" cy="43970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£5.25 + 90p = £6.15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4" y="4430740"/>
            <a:ext cx="1910014" cy="197852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286522" y="2128541"/>
            <a:ext cx="3535685" cy="2267514"/>
            <a:chOff x="5286522" y="2124940"/>
            <a:chExt cx="3535685" cy="226751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522" y="2124940"/>
              <a:ext cx="3535685" cy="226751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5789183" y="2904781"/>
              <a:ext cx="2492261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First, calculate the cost of the apples using a written method of multiplication.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242465" y="4513307"/>
            <a:ext cx="1568974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/>
          <p:cNvGrpSpPr/>
          <p:nvPr/>
        </p:nvGrpSpPr>
        <p:grpSpPr>
          <a:xfrm>
            <a:off x="5286522" y="2138064"/>
            <a:ext cx="3535685" cy="2267514"/>
            <a:chOff x="5286522" y="2124940"/>
            <a:chExt cx="3535685" cy="226751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522" y="2124940"/>
              <a:ext cx="3535685" cy="22675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5634754" y="2845566"/>
              <a:ext cx="2794871" cy="113029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Second, calculate the cost </a:t>
              </a:r>
              <a:br>
                <a:rPr lang="en-GB" sz="1600" dirty="0"/>
              </a:br>
              <a:r>
                <a:rPr lang="en-GB" sz="1600" dirty="0"/>
                <a:t>of the bags using either a mental or written method </a:t>
              </a:r>
              <a:br>
                <a:rPr lang="en-GB" sz="1600" dirty="0"/>
              </a:br>
              <a:r>
                <a:rPr lang="en-GB" sz="1600" dirty="0"/>
                <a:t>of multiplication.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744722" y="5017526"/>
            <a:ext cx="569108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503031" y="5017526"/>
            <a:ext cx="1345399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2962738" y="5517141"/>
            <a:ext cx="432469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5225179" y="2137351"/>
            <a:ext cx="3597028" cy="2267514"/>
            <a:chOff x="5225179" y="2124940"/>
            <a:chExt cx="3597028" cy="226751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522" y="2124940"/>
              <a:ext cx="3535685" cy="22675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225179" y="2686605"/>
              <a:ext cx="3535685" cy="137651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Finally, add the </a:t>
              </a:r>
              <a:br>
                <a:rPr lang="en-GB" sz="1600" dirty="0"/>
              </a:br>
              <a:r>
                <a:rPr lang="en-GB" sz="1600" dirty="0"/>
                <a:t>cost of the apples and bags </a:t>
              </a:r>
              <a:br>
                <a:rPr lang="en-GB" sz="1600" dirty="0"/>
              </a:br>
              <a:r>
                <a:rPr lang="en-GB" sz="1600" dirty="0"/>
                <a:t>together using either a mental </a:t>
              </a:r>
              <a:br>
                <a:rPr lang="en-GB" sz="1600" dirty="0"/>
              </a:br>
              <a:r>
                <a:rPr lang="en-GB" sz="1600" dirty="0"/>
                <a:t>or written method </a:t>
              </a:r>
              <a:br>
                <a:rPr lang="en-GB" sz="1600" dirty="0"/>
              </a:br>
              <a:r>
                <a:rPr lang="en-GB" sz="1600" dirty="0"/>
                <a:t>of addition.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236562" y="5515194"/>
            <a:ext cx="540000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3512704" y="6014896"/>
            <a:ext cx="550413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3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1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6" grpId="2" animBg="1"/>
      <p:bldP spid="36" grpId="3" animBg="1"/>
      <p:bldP spid="37" grpId="0" animBg="1"/>
      <p:bldP spid="37" grpId="1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752307" y="5409638"/>
            <a:ext cx="4837497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(number of apples × 35p) = £7.20 - 90p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"/>
          <a:stretch/>
        </p:blipFill>
        <p:spPr>
          <a:xfrm>
            <a:off x="5593144" y="3543363"/>
            <a:ext cx="2962193" cy="2865903"/>
          </a:xfrm>
          <a:prstGeom prst="rect">
            <a:avLst/>
          </a:prstGeom>
        </p:spPr>
      </p:pic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755650" y="2216641"/>
            <a:ext cx="4834154" cy="2154024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Barney picks apples from his apple tree and then sells them in bags. He charges </a:t>
            </a:r>
            <a:r>
              <a:rPr lang="en-GB" sz="1600" b="1" dirty="0">
                <a:solidFill>
                  <a:schemeClr val="bg1"/>
                </a:solidFill>
              </a:rPr>
              <a:t>35p for each apple </a:t>
            </a:r>
            <a:r>
              <a:rPr lang="en-GB" sz="1600" dirty="0">
                <a:solidFill>
                  <a:schemeClr val="tx1"/>
                </a:solidFill>
              </a:rPr>
              <a:t>and </a:t>
            </a:r>
            <a:r>
              <a:rPr lang="en-GB" sz="1600" b="1" dirty="0">
                <a:solidFill>
                  <a:schemeClr val="bg1"/>
                </a:solidFill>
              </a:rPr>
              <a:t>45p for each bag</a:t>
            </a:r>
            <a:r>
              <a:rPr lang="en-GB" sz="1600" dirty="0">
                <a:solidFill>
                  <a:schemeClr val="tx1"/>
                </a:solidFill>
              </a:rPr>
              <a:t>. A </a:t>
            </a:r>
            <a:r>
              <a:rPr lang="en-GB" sz="1600" b="1" dirty="0">
                <a:solidFill>
                  <a:schemeClr val="bg1"/>
                </a:solidFill>
              </a:rPr>
              <a:t>bag can hold 10 apples</a:t>
            </a:r>
            <a:r>
              <a:rPr lang="en-GB" sz="1600" dirty="0">
                <a:solidFill>
                  <a:schemeClr val="tx1"/>
                </a:solidFill>
              </a:rPr>
              <a:t>. </a:t>
            </a:r>
          </a:p>
          <a:p>
            <a:pPr lvl="0">
              <a:buNone/>
              <a:defRPr/>
            </a:pPr>
            <a:r>
              <a:rPr lang="en-GB" sz="1600" b="1" dirty="0">
                <a:solidFill>
                  <a:schemeClr val="bg1"/>
                </a:solidFill>
              </a:rPr>
              <a:t>Use a formula </a:t>
            </a:r>
            <a:r>
              <a:rPr lang="en-GB" sz="1600" dirty="0">
                <a:solidFill>
                  <a:schemeClr val="tx1"/>
                </a:solidFill>
              </a:rPr>
              <a:t>to answer these questions:</a:t>
            </a:r>
          </a:p>
          <a:p>
            <a:pPr>
              <a:buNone/>
              <a:defRPr/>
            </a:pPr>
            <a:r>
              <a:rPr lang="en-GB" sz="1400" dirty="0">
                <a:latin typeface="Twinkl" pitchFamily="50" charset="0"/>
              </a:rPr>
              <a:t>a</a:t>
            </a:r>
            <a:r>
              <a:rPr lang="en-GB" sz="1600" dirty="0">
                <a:latin typeface="Twinkl" pitchFamily="50" charset="0"/>
              </a:rPr>
              <a:t>) How much does it cost to buy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15 apples</a:t>
            </a:r>
            <a:r>
              <a:rPr lang="en-GB" sz="1600" dirty="0">
                <a:latin typeface="Twinkl" pitchFamily="50" charset="0"/>
              </a:rPr>
              <a:t>?</a:t>
            </a:r>
            <a:endParaRPr lang="en-GB" sz="1400" dirty="0">
              <a:latin typeface="Twinkl" pitchFamily="50" charset="0"/>
            </a:endParaRPr>
          </a:p>
          <a:p>
            <a:pPr>
              <a:buNone/>
              <a:defRPr/>
            </a:pPr>
            <a:r>
              <a:rPr lang="en-GB" sz="1400" dirty="0">
                <a:latin typeface="Twinkl" pitchFamily="50" charset="0"/>
              </a:rPr>
              <a:t>b</a:t>
            </a:r>
            <a:r>
              <a:rPr lang="en-GB" sz="1600" dirty="0">
                <a:latin typeface="Twinkl" pitchFamily="50" charset="0"/>
              </a:rPr>
              <a:t>) How many apples are there when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2 bags </a:t>
            </a:r>
            <a:r>
              <a:rPr lang="en-GB" sz="1600" dirty="0">
                <a:latin typeface="Twinkl" pitchFamily="50" charset="0"/>
              </a:rPr>
              <a:t>of apples sell for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£7.20</a:t>
            </a:r>
            <a:r>
              <a:rPr lang="en-GB" sz="1600" dirty="0">
                <a:latin typeface="Twinkl" pitchFamily="50" charset="0"/>
              </a:rPr>
              <a:t>?</a:t>
            </a:r>
            <a:endParaRPr lang="en-GB" sz="1400" dirty="0">
              <a:latin typeface="Twinkl" pitchFamily="50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286522" y="2128541"/>
            <a:ext cx="3535685" cy="2267514"/>
            <a:chOff x="5286522" y="2124940"/>
            <a:chExt cx="3535685" cy="226751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522" y="2124940"/>
              <a:ext cx="3535685" cy="226751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668245" y="2836400"/>
              <a:ext cx="2688301" cy="113029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First, calculate the cost </a:t>
              </a:r>
              <a:br>
                <a:rPr lang="en-GB" sz="1600" dirty="0"/>
              </a:br>
              <a:r>
                <a:rPr lang="en-GB" sz="1600" dirty="0"/>
                <a:t>of the bags using either a mental or written method </a:t>
              </a:r>
              <a:br>
                <a:rPr lang="en-GB" sz="1600" dirty="0"/>
              </a:br>
              <a:r>
                <a:rPr lang="en-GB" sz="1600" dirty="0"/>
                <a:t>of multiplication.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55650" y="1719096"/>
            <a:ext cx="7632700" cy="464331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Now, we are ready to </a:t>
            </a:r>
            <a:r>
              <a:rPr lang="en-GB" sz="1600" b="1" dirty="0"/>
              <a:t>apply our learning</a:t>
            </a:r>
            <a:r>
              <a:rPr lang="en-GB" sz="1600" dirty="0"/>
              <a:t> to </a:t>
            </a:r>
            <a:r>
              <a:rPr lang="en-GB" sz="1600" b="1" dirty="0"/>
              <a:t>solve</a:t>
            </a:r>
            <a:r>
              <a:rPr lang="en-GB" sz="1600" dirty="0"/>
              <a:t> the second question.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28611" y="697112"/>
            <a:ext cx="468677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Guided Maths</a:t>
            </a:r>
            <a:b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altLang="en-US" sz="2800" b="1" dirty="0">
                <a:solidFill>
                  <a:schemeClr val="bg1"/>
                </a:solidFill>
                <a:latin typeface="Twinkl" pitchFamily="50" charset="0"/>
              </a:rPr>
              <a:t>Question 1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755649" y="4427131"/>
            <a:ext cx="4837495" cy="43970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(number of apples × 35p) + (2 bags × 45p) = £7.20</a:t>
            </a: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755648" y="4916135"/>
            <a:ext cx="4837497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(number of apples × 35p) + 90p = £7.20</a:t>
            </a: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755647" y="5414434"/>
            <a:ext cx="4837497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(number of apples × 35p) = £6.30</a:t>
            </a: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755650" y="5912505"/>
            <a:ext cx="4837497" cy="443427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>
              <a:buNone/>
              <a:defRPr/>
            </a:pPr>
            <a:r>
              <a:rPr lang="en-GB" sz="1600" dirty="0"/>
              <a:t>                     £6.30 ÷ 35p =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31" y="4292090"/>
            <a:ext cx="1676210" cy="212014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286521" y="2138066"/>
            <a:ext cx="3535685" cy="2267514"/>
            <a:chOff x="5286522" y="2124940"/>
            <a:chExt cx="3535685" cy="226751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522" y="2124940"/>
              <a:ext cx="3535685" cy="2267514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461657" y="2679725"/>
              <a:ext cx="3097021" cy="137651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Second, subtract the </a:t>
              </a:r>
              <a:br>
                <a:rPr lang="en-GB" sz="1600" dirty="0"/>
              </a:br>
              <a:r>
                <a:rPr lang="en-GB" sz="1600" dirty="0"/>
                <a:t>cost of the bags from the total cost to give the cost of the apples, using a mental or written </a:t>
              </a:r>
              <a:br>
                <a:rPr lang="en-GB" sz="1600" dirty="0"/>
              </a:br>
              <a:r>
                <a:rPr lang="en-GB" sz="1600" dirty="0"/>
                <a:t>method of subtraction.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3397573" y="4505356"/>
            <a:ext cx="1341404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3848431" y="4992399"/>
            <a:ext cx="429371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3848430" y="5489764"/>
            <a:ext cx="1192697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5286521" y="2136492"/>
            <a:ext cx="3535685" cy="2267514"/>
            <a:chOff x="5286522" y="2124940"/>
            <a:chExt cx="3535685" cy="22675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522" y="2124940"/>
              <a:ext cx="3535685" cy="226751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657817" y="2750215"/>
              <a:ext cx="2790978" cy="113029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600" dirty="0"/>
                <a:t>Finally, if I divide the </a:t>
              </a:r>
              <a:br>
                <a:rPr lang="en-GB" sz="1600" dirty="0"/>
              </a:br>
              <a:r>
                <a:rPr lang="en-GB" sz="1600" dirty="0"/>
                <a:t>cost of the apples by the price of one apple I will find out how many apples were sold.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137290" y="5990921"/>
            <a:ext cx="1152812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3467556" y="5982212"/>
            <a:ext cx="936000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4141173" y="5494560"/>
            <a:ext cx="597804" cy="290898"/>
          </a:xfrm>
          <a:prstGeom prst="rect">
            <a:avLst/>
          </a:prstGeom>
          <a:solidFill>
            <a:srgbClr val="E02E4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424878" y="5956085"/>
            <a:ext cx="1097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18 apples</a:t>
            </a:r>
          </a:p>
        </p:txBody>
      </p:sp>
      <p:pic>
        <p:nvPicPr>
          <p:cNvPr id="33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3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" grpId="0" animBg="1"/>
      <p:bldP spid="13" grpId="0" animBg="1"/>
      <p:bldP spid="14" grpId="0" animBg="1"/>
      <p:bldP spid="15" grpId="0" animBg="1"/>
      <p:bldP spid="11" grpId="0" animBg="1"/>
      <p:bldP spid="28" grpId="0" animBg="1"/>
      <p:bldP spid="28" grpId="1" animBg="1"/>
      <p:bldP spid="29" grpId="0" animBg="1"/>
      <p:bldP spid="29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0" grpId="0" animBg="1"/>
      <p:bldP spid="30" grpId="1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755650" y="1774330"/>
            <a:ext cx="7632700" cy="710552"/>
          </a:xfrm>
          <a:prstGeom prst="rect">
            <a:avLst/>
          </a:prstGeom>
          <a:solidFill>
            <a:srgbClr val="88CBC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Finally, let’s </a:t>
            </a:r>
            <a:r>
              <a:rPr lang="en-GB" sz="1600" b="1" dirty="0"/>
              <a:t>check</a:t>
            </a:r>
            <a:r>
              <a:rPr lang="en-GB" sz="1600" dirty="0"/>
              <a:t> our answer with the information and key vocabulary </a:t>
            </a:r>
            <a:br>
              <a:rPr lang="en-GB" sz="1600" dirty="0"/>
            </a:br>
            <a:r>
              <a:rPr lang="en-GB" sz="1600" dirty="0"/>
              <a:t>in the question to </a:t>
            </a:r>
            <a:r>
              <a:rPr lang="en-GB" sz="1600" b="1" dirty="0"/>
              <a:t>check</a:t>
            </a:r>
            <a:r>
              <a:rPr lang="en-GB" sz="1600" dirty="0"/>
              <a:t> we have answered the question fully.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28611" y="697112"/>
            <a:ext cx="468677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Guided Maths</a:t>
            </a:r>
            <a:b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altLang="en-US" sz="2800" b="1" dirty="0">
                <a:solidFill>
                  <a:schemeClr val="bg1"/>
                </a:solidFill>
                <a:latin typeface="Twinkl" pitchFamily="50" charset="0"/>
              </a:rPr>
              <a:t>Question 1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755650" y="2560504"/>
            <a:ext cx="7632700" cy="2060665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Barney picks apples from his apple tree and then sells them in bags.</a:t>
            </a:r>
          </a:p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He charges </a:t>
            </a:r>
            <a:r>
              <a:rPr lang="en-GB" sz="1600" b="1" dirty="0">
                <a:solidFill>
                  <a:schemeClr val="bg1"/>
                </a:solidFill>
              </a:rPr>
              <a:t>35p for each apple </a:t>
            </a:r>
            <a:r>
              <a:rPr lang="en-GB" sz="1600" dirty="0">
                <a:solidFill>
                  <a:schemeClr val="tx1"/>
                </a:solidFill>
              </a:rPr>
              <a:t>and </a:t>
            </a:r>
            <a:r>
              <a:rPr lang="en-GB" sz="1600" b="1" dirty="0">
                <a:solidFill>
                  <a:schemeClr val="bg1"/>
                </a:solidFill>
              </a:rPr>
              <a:t>45p for each bag</a:t>
            </a:r>
            <a:r>
              <a:rPr lang="en-GB" sz="1600" dirty="0">
                <a:solidFill>
                  <a:schemeClr val="tx1"/>
                </a:solidFill>
              </a:rPr>
              <a:t>. A </a:t>
            </a:r>
            <a:r>
              <a:rPr lang="en-GB" sz="1600" b="1" dirty="0">
                <a:solidFill>
                  <a:schemeClr val="bg1"/>
                </a:solidFill>
              </a:rPr>
              <a:t>bag can hold 10 apples</a:t>
            </a:r>
            <a:r>
              <a:rPr lang="en-GB" sz="1600" dirty="0">
                <a:solidFill>
                  <a:schemeClr val="tx1"/>
                </a:solidFill>
              </a:rPr>
              <a:t>. </a:t>
            </a:r>
            <a:endParaRPr lang="en-GB" sz="1600" b="1" dirty="0">
              <a:solidFill>
                <a:schemeClr val="bg1"/>
              </a:solidFill>
            </a:endParaRPr>
          </a:p>
          <a:p>
            <a:pPr lvl="0">
              <a:buNone/>
              <a:defRPr/>
            </a:pPr>
            <a:r>
              <a:rPr lang="en-GB" sz="1600" b="1" dirty="0">
                <a:solidFill>
                  <a:schemeClr val="bg1"/>
                </a:solidFill>
              </a:rPr>
              <a:t>Use a formula </a:t>
            </a:r>
            <a:r>
              <a:rPr lang="en-GB" sz="1600" dirty="0">
                <a:solidFill>
                  <a:schemeClr val="tx1"/>
                </a:solidFill>
              </a:rPr>
              <a:t>to answer these questions:</a:t>
            </a:r>
            <a:endParaRPr lang="en-GB" sz="1600" b="1" dirty="0">
              <a:solidFill>
                <a:schemeClr val="bg1"/>
              </a:solidFill>
            </a:endParaRPr>
          </a:p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a) How much does it cost to buy </a:t>
            </a:r>
            <a:r>
              <a:rPr lang="en-GB" sz="1600" b="1" dirty="0">
                <a:solidFill>
                  <a:schemeClr val="bg1"/>
                </a:solidFill>
              </a:rPr>
              <a:t>15 apples</a:t>
            </a:r>
            <a:r>
              <a:rPr lang="en-GB" sz="1600" dirty="0">
                <a:solidFill>
                  <a:schemeClr val="tx1"/>
                </a:solidFill>
              </a:rPr>
              <a:t>?</a:t>
            </a:r>
          </a:p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b) How many apples are there when </a:t>
            </a:r>
            <a:r>
              <a:rPr lang="en-GB" sz="1600" b="1" dirty="0">
                <a:solidFill>
                  <a:schemeClr val="bg1"/>
                </a:solidFill>
              </a:rPr>
              <a:t>2 bags </a:t>
            </a:r>
            <a:br>
              <a:rPr lang="en-GB" sz="1600" b="1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of apples sell for </a:t>
            </a:r>
            <a:r>
              <a:rPr lang="en-GB" sz="1600" b="1" dirty="0">
                <a:solidFill>
                  <a:schemeClr val="bg1"/>
                </a:solidFill>
              </a:rPr>
              <a:t>£7.20</a:t>
            </a:r>
            <a:r>
              <a:rPr lang="en-GB" sz="16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"/>
          <a:stretch/>
        </p:blipFill>
        <p:spPr>
          <a:xfrm>
            <a:off x="5410200" y="3366367"/>
            <a:ext cx="3145137" cy="3042900"/>
          </a:xfrm>
          <a:prstGeom prst="rect">
            <a:avLst/>
          </a:prstGeom>
        </p:spPr>
      </p:pic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755649" y="4734659"/>
            <a:ext cx="4552951" cy="43970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It will cost </a:t>
            </a:r>
            <a:r>
              <a:rPr lang="en-GB" sz="1600" b="1" dirty="0"/>
              <a:t>£6.15 </a:t>
            </a:r>
            <a:r>
              <a:rPr lang="en-GB" sz="1600" dirty="0"/>
              <a:t>to buy </a:t>
            </a:r>
            <a:r>
              <a:rPr lang="en-GB" sz="1600" b="1" dirty="0"/>
              <a:t>15 apples</a:t>
            </a:r>
            <a:r>
              <a:rPr lang="en-GB" sz="1600" dirty="0"/>
              <a:t>.</a:t>
            </a:r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755648" y="5287857"/>
            <a:ext cx="4552951" cy="43970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/>
              <a:t>There are </a:t>
            </a:r>
            <a:r>
              <a:rPr lang="en-GB" sz="1600" b="1" dirty="0"/>
              <a:t>18 apples </a:t>
            </a:r>
            <a:r>
              <a:rPr lang="en-GB" sz="1600" dirty="0"/>
              <a:t>when </a:t>
            </a:r>
            <a:r>
              <a:rPr lang="en-GB" sz="1600" b="1" dirty="0"/>
              <a:t>2 bags </a:t>
            </a:r>
            <a:r>
              <a:rPr lang="en-GB" sz="1600" dirty="0"/>
              <a:t>sell for </a:t>
            </a:r>
            <a:r>
              <a:rPr lang="en-GB" sz="1600" b="1" dirty="0"/>
              <a:t>£7.20</a:t>
            </a:r>
            <a:r>
              <a:rPr lang="en-GB" sz="1600" dirty="0"/>
              <a:t>.</a:t>
            </a:r>
          </a:p>
        </p:txBody>
      </p:sp>
      <p:pic>
        <p:nvPicPr>
          <p:cNvPr id="11" name="Whole Clas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4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71" r="211" b="5204"/>
          <a:stretch/>
        </p:blipFill>
        <p:spPr>
          <a:xfrm>
            <a:off x="442274" y="418012"/>
            <a:ext cx="8248879" cy="5995300"/>
          </a:xfrm>
          <a:prstGeom prst="roundRect">
            <a:avLst>
              <a:gd name="adj" fmla="val 2838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"/>
          <a:stretch/>
        </p:blipFill>
        <p:spPr>
          <a:xfrm>
            <a:off x="5593144" y="3543363"/>
            <a:ext cx="2962193" cy="28659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858980"/>
            <a:ext cx="7632700" cy="464331"/>
          </a:xfrm>
          <a:prstGeom prst="rect">
            <a:avLst/>
          </a:prstGeom>
          <a:solidFill>
            <a:srgbClr val="2DB6BC"/>
          </a:solidFill>
          <a:ln w="28575">
            <a:solidFill>
              <a:srgbClr val="009384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ea typeface="Sassoon Infant Rg" panose="02000503030000020003" pitchFamily="50" charset="0"/>
              </a:rPr>
              <a:t>Working </a:t>
            </a:r>
            <a:r>
              <a:rPr lang="en-GB" sz="1600" b="1" dirty="0">
                <a:solidFill>
                  <a:schemeClr val="bg1"/>
                </a:solidFill>
                <a:ea typeface="Sassoon Infant Rg" panose="02000503030000020003" pitchFamily="50" charset="0"/>
              </a:rPr>
              <a:t>with a partner</a:t>
            </a:r>
            <a:r>
              <a:rPr lang="en-GB" sz="1600" dirty="0">
                <a:ea typeface="Sassoon Infant Rg" panose="02000503030000020003" pitchFamily="50" charset="0"/>
              </a:rPr>
              <a:t>, use your reasoning skills to answer this question.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28611" y="697112"/>
            <a:ext cx="468677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  <a:t>Partner Maths</a:t>
            </a:r>
            <a:br>
              <a:rPr lang="en-GB" altLang="en-US" sz="4000" b="1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altLang="en-US" sz="2800" b="1" dirty="0">
                <a:solidFill>
                  <a:schemeClr val="bg1"/>
                </a:solidFill>
                <a:latin typeface="Twinkl" pitchFamily="50" charset="0"/>
              </a:rPr>
              <a:t>Question 1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755650" y="2445325"/>
            <a:ext cx="7632700" cy="1839066"/>
          </a:xfrm>
          <a:prstGeom prst="rect">
            <a:avLst/>
          </a:prstGeom>
          <a:solidFill>
            <a:srgbClr val="E65462"/>
          </a:solidFill>
          <a:ln w="28575">
            <a:solidFill>
              <a:srgbClr val="E02E41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Malik picks apples from his apple tree and then sells them in bags.</a:t>
            </a:r>
          </a:p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He charges </a:t>
            </a:r>
            <a:r>
              <a:rPr lang="en-GB" sz="1600" b="1" dirty="0">
                <a:solidFill>
                  <a:schemeClr val="bg1"/>
                </a:solidFill>
              </a:rPr>
              <a:t>28p for each apple </a:t>
            </a:r>
            <a:r>
              <a:rPr lang="en-GB" sz="1600" dirty="0">
                <a:solidFill>
                  <a:schemeClr val="tx1"/>
                </a:solidFill>
              </a:rPr>
              <a:t>and </a:t>
            </a:r>
            <a:r>
              <a:rPr lang="en-GB" sz="1600" b="1" dirty="0">
                <a:solidFill>
                  <a:schemeClr val="bg1"/>
                </a:solidFill>
              </a:rPr>
              <a:t>40p for each bag</a:t>
            </a:r>
            <a:r>
              <a:rPr lang="en-GB" sz="1600" dirty="0">
                <a:solidFill>
                  <a:schemeClr val="tx1"/>
                </a:solidFill>
              </a:rPr>
              <a:t>. A </a:t>
            </a:r>
            <a:r>
              <a:rPr lang="en-GB" sz="1600" b="1" dirty="0">
                <a:solidFill>
                  <a:schemeClr val="bg1"/>
                </a:solidFill>
              </a:rPr>
              <a:t>bag can hold 10 apples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</a:p>
          <a:p>
            <a:pPr lvl="0">
              <a:buNone/>
              <a:defRPr/>
            </a:pPr>
            <a:r>
              <a:rPr lang="en-GB" sz="1600" b="1" dirty="0">
                <a:solidFill>
                  <a:schemeClr val="bg1"/>
                </a:solidFill>
              </a:rPr>
              <a:t>Use a formula </a:t>
            </a:r>
            <a:r>
              <a:rPr lang="en-GB" sz="1600" dirty="0">
                <a:solidFill>
                  <a:schemeClr val="tx1"/>
                </a:solidFill>
              </a:rPr>
              <a:t>to answer these questions:</a:t>
            </a:r>
            <a:endParaRPr lang="en-GB" sz="1600" b="1" dirty="0">
              <a:solidFill>
                <a:schemeClr val="bg1"/>
              </a:solidFill>
            </a:endParaRPr>
          </a:p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a) How much does it cost to buy </a:t>
            </a:r>
            <a:r>
              <a:rPr lang="en-GB" sz="1600" b="1" dirty="0">
                <a:solidFill>
                  <a:schemeClr val="bg1"/>
                </a:solidFill>
              </a:rPr>
              <a:t>13 apples</a:t>
            </a:r>
            <a:r>
              <a:rPr lang="en-GB" sz="1600" dirty="0">
                <a:solidFill>
                  <a:schemeClr val="tx1"/>
                </a:solidFill>
              </a:rPr>
              <a:t>?</a:t>
            </a:r>
          </a:p>
          <a:p>
            <a:pPr lvl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b) How many apples are there when </a:t>
            </a:r>
            <a:r>
              <a:rPr lang="en-GB" sz="1600" b="1" dirty="0">
                <a:solidFill>
                  <a:schemeClr val="bg1"/>
                </a:solidFill>
              </a:rPr>
              <a:t>3 bags </a:t>
            </a:r>
            <a:r>
              <a:rPr lang="en-GB" sz="1600" dirty="0">
                <a:solidFill>
                  <a:schemeClr val="tx1"/>
                </a:solidFill>
              </a:rPr>
              <a:t>of apples sell for </a:t>
            </a:r>
            <a:r>
              <a:rPr lang="en-GB" sz="1600" b="1" dirty="0">
                <a:solidFill>
                  <a:schemeClr val="bg1"/>
                </a:solidFill>
              </a:rPr>
              <a:t>£8.48</a:t>
            </a:r>
            <a:r>
              <a:rPr lang="en-GB" sz="1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755649" y="4405695"/>
            <a:ext cx="4561419" cy="43970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b="1" dirty="0">
                <a:latin typeface="Twinkl" pitchFamily="50" charset="0"/>
              </a:rPr>
              <a:t>13 apples </a:t>
            </a:r>
            <a:r>
              <a:rPr lang="en-GB" sz="1600" dirty="0">
                <a:latin typeface="Twinkl" pitchFamily="50" charset="0"/>
              </a:rPr>
              <a:t>cost </a:t>
            </a:r>
            <a:r>
              <a:rPr lang="en-GB" sz="1600" b="1" dirty="0">
                <a:latin typeface="Twinkl" pitchFamily="50" charset="0"/>
              </a:rPr>
              <a:t>£4.44</a:t>
            </a:r>
            <a:r>
              <a:rPr lang="en-GB" sz="1600" dirty="0">
                <a:latin typeface="Twinkl" pitchFamily="50" charset="0"/>
              </a:rPr>
              <a:t>.</a:t>
            </a:r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755648" y="4958892"/>
            <a:ext cx="4561419" cy="439709"/>
          </a:xfrm>
          <a:prstGeom prst="rect">
            <a:avLst/>
          </a:prstGeom>
          <a:solidFill>
            <a:srgbClr val="88CBC2"/>
          </a:solidFill>
          <a:ln w="28575">
            <a:solidFill>
              <a:srgbClr val="009384"/>
            </a:solidFill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>
              <a:buNone/>
              <a:defRPr/>
            </a:pPr>
            <a:r>
              <a:rPr lang="en-GB" sz="1600" dirty="0">
                <a:latin typeface="Twinkl" pitchFamily="50" charset="0"/>
              </a:rPr>
              <a:t>There are </a:t>
            </a:r>
            <a:r>
              <a:rPr lang="en-GB" sz="1600" b="1" dirty="0">
                <a:latin typeface="Twinkl" pitchFamily="50" charset="0"/>
              </a:rPr>
              <a:t>26 apples </a:t>
            </a:r>
            <a:r>
              <a:rPr lang="en-GB" sz="1600" dirty="0">
                <a:latin typeface="Twinkl" pitchFamily="50" charset="0"/>
              </a:rPr>
              <a:t>when </a:t>
            </a:r>
            <a:r>
              <a:rPr lang="en-GB" sz="1600" b="1" dirty="0">
                <a:latin typeface="Twinkl" pitchFamily="50" charset="0"/>
              </a:rPr>
              <a:t>3</a:t>
            </a:r>
            <a:r>
              <a:rPr lang="en-GB" sz="1600" dirty="0">
                <a:latin typeface="Twinkl" pitchFamily="50" charset="0"/>
              </a:rPr>
              <a:t> </a:t>
            </a:r>
            <a:r>
              <a:rPr lang="en-GB" sz="1600" b="1" dirty="0">
                <a:latin typeface="Twinkl" pitchFamily="50" charset="0"/>
              </a:rPr>
              <a:t>bags</a:t>
            </a:r>
            <a:r>
              <a:rPr lang="en-GB" sz="1600" dirty="0">
                <a:latin typeface="Twinkl" pitchFamily="50" charset="0"/>
              </a:rPr>
              <a:t> sell for </a:t>
            </a:r>
            <a:r>
              <a:rPr lang="en-GB" sz="1600" b="1" dirty="0">
                <a:latin typeface="Twinkl" pitchFamily="50" charset="0"/>
              </a:rPr>
              <a:t>£8.48</a:t>
            </a:r>
            <a:r>
              <a:rPr lang="en-GB" sz="1600" dirty="0">
                <a:latin typeface="Twinkl" pitchFamily="50" charset="0"/>
              </a:rPr>
              <a:t>.</a:t>
            </a:r>
          </a:p>
        </p:txBody>
      </p:sp>
      <p:pic>
        <p:nvPicPr>
          <p:cNvPr id="11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97682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: Rounded Corners 46"/>
          <p:cNvSpPr/>
          <p:nvPr/>
        </p:nvSpPr>
        <p:spPr>
          <a:xfrm>
            <a:off x="6883399" y="4286994"/>
            <a:ext cx="1504951" cy="338554"/>
          </a:xfrm>
          <a:prstGeom prst="rect">
            <a:avLst/>
          </a:prstGeom>
          <a:solidFill>
            <a:srgbClr val="E02E41"/>
          </a:solidFill>
          <a:ln w="28575">
            <a:solidFill>
              <a:srgbClr val="E02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Show answers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467" y="4240030"/>
            <a:ext cx="1615580" cy="216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5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12784A-9730-4539-AD18-FDCBB0907DE4}" vid="{C564E1A4-2DFA-4397-8513-317C74FF86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611</TotalTime>
  <Words>1667</Words>
  <Application>Microsoft Office PowerPoint</Application>
  <PresentationFormat>On-screen Show (4:3)</PresentationFormat>
  <Paragraphs>267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Sassoon Infant Rg</vt:lpstr>
      <vt:lpstr>Sassoon Infant Md</vt:lpstr>
      <vt:lpstr>Arial</vt:lpstr>
      <vt:lpstr>Twinkl</vt:lpstr>
      <vt:lpstr>Tuffy-TTF</vt:lpstr>
      <vt:lpstr>Tuffy</vt:lpstr>
      <vt:lpstr>Twinkl SemiBold</vt:lpstr>
      <vt:lpstr>1_Office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Lydia Fay</dc:creator>
  <cp:lastModifiedBy>Aamina Rammah</cp:lastModifiedBy>
  <cp:revision>141</cp:revision>
  <dcterms:created xsi:type="dcterms:W3CDTF">2019-07-19T09:38:20Z</dcterms:created>
  <dcterms:modified xsi:type="dcterms:W3CDTF">2020-06-15T08:39:11Z</dcterms:modified>
</cp:coreProperties>
</file>