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71" r:id="rId6"/>
    <p:sldId id="268"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IocLkk3aYl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Resilience when facing challenges</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108">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110">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B27360D2-4582-49A0-A830-F4DB690798D0}"/>
              </a:ext>
            </a:extLst>
          </p:cNvPr>
          <p:cNvPicPr>
            <a:picLocks noChangeAspect="1"/>
          </p:cNvPicPr>
          <p:nvPr/>
        </p:nvPicPr>
        <p:blipFill>
          <a:blip r:embed="rId2"/>
          <a:stretch>
            <a:fillRect/>
          </a:stretch>
        </p:blipFill>
        <p:spPr>
          <a:xfrm>
            <a:off x="2197232" y="599724"/>
            <a:ext cx="7790743" cy="5200321"/>
          </a:xfrm>
          <a:prstGeom prst="rect">
            <a:avLst/>
          </a:prstGeom>
        </p:spPr>
      </p:pic>
      <p:sp>
        <p:nvSpPr>
          <p:cNvPr id="113" name="Rectangle 11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3" name="Picture 2">
            <a:extLst>
              <a:ext uri="{FF2B5EF4-FFF2-40B4-BE49-F238E27FC236}">
                <a16:creationId xmlns:a16="http://schemas.microsoft.com/office/drawing/2014/main" id="{F768FCEF-27B1-457D-9F3B-FE15EF1A71D7}"/>
              </a:ext>
            </a:extLst>
          </p:cNvPr>
          <p:cNvPicPr>
            <a:picLocks noChangeAspect="1"/>
          </p:cNvPicPr>
          <p:nvPr/>
        </p:nvPicPr>
        <p:blipFill>
          <a:blip r:embed="rId3"/>
          <a:stretch>
            <a:fillRect/>
          </a:stretch>
        </p:blipFill>
        <p:spPr>
          <a:xfrm>
            <a:off x="1251534" y="653326"/>
            <a:ext cx="3902714" cy="2604864"/>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never giving up and showing resilience important? Luke 5: 17-25</a:t>
            </a:r>
          </a:p>
        </p:txBody>
      </p:sp>
      <p:sp>
        <p:nvSpPr>
          <p:cNvPr id="5" name="TextBox 4">
            <a:extLst>
              <a:ext uri="{FF2B5EF4-FFF2-40B4-BE49-F238E27FC236}">
                <a16:creationId xmlns:a16="http://schemas.microsoft.com/office/drawing/2014/main" id="{67118D01-90CC-4AE8-8871-0E41A97E204C}"/>
              </a:ext>
            </a:extLst>
          </p:cNvPr>
          <p:cNvSpPr txBox="1"/>
          <p:nvPr/>
        </p:nvSpPr>
        <p:spPr>
          <a:xfrm>
            <a:off x="575894" y="1967120"/>
            <a:ext cx="11301781" cy="4708981"/>
          </a:xfrm>
          <a:prstGeom prst="rect">
            <a:avLst/>
          </a:prstGeom>
          <a:noFill/>
        </p:spPr>
        <p:txBody>
          <a:bodyPr wrap="square" rtlCol="0">
            <a:spAutoFit/>
          </a:bodyPr>
          <a:lstStyle/>
          <a:p>
            <a:r>
              <a:rPr lang="en-GB" sz="1400" b="1" dirty="0">
                <a:latin typeface="Century Gothic" panose="020B0502020202020204" pitchFamily="34" charset="0"/>
              </a:rPr>
              <a:t>Jesus Heals a Paralysed Man</a:t>
            </a:r>
          </a:p>
          <a:p>
            <a:endParaRPr lang="en-GB" sz="1400" b="1" dirty="0">
              <a:latin typeface="Century Gothic" panose="020B0502020202020204" pitchFamily="34" charset="0"/>
            </a:endParaRPr>
          </a:p>
          <a:p>
            <a:r>
              <a:rPr lang="en-GB" sz="1400" dirty="0">
                <a:latin typeface="Century Gothic" panose="020B0502020202020204" pitchFamily="34" charset="0"/>
              </a:rPr>
              <a:t>17 One day Jesus was teaching the people. The Pharisees and teachers of the law were there, too. They had come from every town in Galilee and from Judea and Jerusalem. The Lord was giving Jesus the power to heal people. 18 There was a man who was paralysed. Some men were carrying him on a mat. They tried to bring him in and put him down before Jesus. 19 But because there were so many people there, they could not find a way to Jesus. So the men went up on the roof and made a hole in the ceiling. They lowered the mat so that the paralyzed man was lying right before Jesus. 20 Jesus saw that these men believed. So he said to the sick man, “Friend, your sins are forgiven.”</a:t>
            </a:r>
          </a:p>
          <a:p>
            <a:endParaRPr lang="en-GB" sz="1400" dirty="0">
              <a:latin typeface="Century Gothic" panose="020B0502020202020204" pitchFamily="34" charset="0"/>
            </a:endParaRPr>
          </a:p>
          <a:p>
            <a:r>
              <a:rPr lang="en-GB" sz="1400" dirty="0">
                <a:latin typeface="Century Gothic" panose="020B0502020202020204" pitchFamily="34" charset="0"/>
              </a:rPr>
              <a:t>21 The Jewish teachers of the law and the Pharisees thought to themselves, “Who is this man? He is saying things that are against God! Only God can forgive sins.”</a:t>
            </a:r>
          </a:p>
          <a:p>
            <a:endParaRPr lang="en-GB" sz="1400" dirty="0">
              <a:latin typeface="Century Gothic" panose="020B0502020202020204" pitchFamily="34" charset="0"/>
            </a:endParaRPr>
          </a:p>
          <a:p>
            <a:r>
              <a:rPr lang="en-GB" sz="1400" dirty="0">
                <a:latin typeface="Century Gothic" panose="020B0502020202020204" pitchFamily="34" charset="0"/>
              </a:rPr>
              <a:t>22 But Jesus knew what they were thinking. He said, “Why do you have thoughts like that in your hearts? 23 Which is easier: to tell this paralyzed man, ‘Your sins are forgiven,’ or to tell him, ‘Stand up and walk’? 24 But I will prove to you that the Son of Man has authority on earth to forgive sins.” So Jesus said to the paralyzed man, “I tell you, stand up! Take your mat and go home.”</a:t>
            </a:r>
          </a:p>
          <a:p>
            <a:endParaRPr lang="en-GB" sz="1400" dirty="0">
              <a:latin typeface="Century Gothic" panose="020B0502020202020204" pitchFamily="34" charset="0"/>
            </a:endParaRPr>
          </a:p>
          <a:p>
            <a:r>
              <a:rPr lang="en-GB" sz="1400" dirty="0">
                <a:latin typeface="Century Gothic" panose="020B0502020202020204" pitchFamily="34" charset="0"/>
              </a:rPr>
              <a:t>25 Then the man stood up before the people there. He picked up his mat and went home, praising God. 26 All the people were fully amazed and began to praise God. They were filled with much respect and said, “Today we have seen amazing things!”</a:t>
            </a:r>
          </a:p>
          <a:p>
            <a:endParaRPr lang="en-GB" sz="1400" dirty="0">
              <a:latin typeface="Century Gothic" panose="020B0502020202020204" pitchFamily="34" charset="0"/>
            </a:endParaRPr>
          </a:p>
          <a:p>
            <a:endParaRPr lang="en-GB" sz="1400" dirty="0">
              <a:latin typeface="Century Gothic" panose="020B0502020202020204" pitchFamily="34" charset="0"/>
            </a:endParaRPr>
          </a:p>
          <a:p>
            <a:pPr algn="ctr"/>
            <a:r>
              <a:rPr lang="en-GB" sz="2000" b="1" dirty="0">
                <a:latin typeface="Century Gothic" panose="020B0502020202020204" pitchFamily="34" charset="0"/>
              </a:rPr>
              <a:t>Why might the friends have given up? What would have happened then?</a:t>
            </a:r>
          </a:p>
        </p:txBody>
      </p:sp>
    </p:spTree>
    <p:extLst>
      <p:ext uri="{BB962C8B-B14F-4D97-AF65-F5344CB8AC3E}">
        <p14:creationId xmlns:p14="http://schemas.microsoft.com/office/powerpoint/2010/main" val="4376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147845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1">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33">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35">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37">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39">
            <a:extLst>
              <a:ext uri="{FF2B5EF4-FFF2-40B4-BE49-F238E27FC236}">
                <a16:creationId xmlns:a16="http://schemas.microsoft.com/office/drawing/2014/main" id="{5DDE08C2-90C5-4136-9BF1-8F19E825B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41">
            <a:extLst>
              <a:ext uri="{FF2B5EF4-FFF2-40B4-BE49-F238E27FC236}">
                <a16:creationId xmlns:a16="http://schemas.microsoft.com/office/drawing/2014/main" id="{36A7F378-4E9D-43CC-90B9-25B3371F06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43" name="Rectangle 42">
              <a:extLst>
                <a:ext uri="{FF2B5EF4-FFF2-40B4-BE49-F238E27FC236}">
                  <a16:creationId xmlns:a16="http://schemas.microsoft.com/office/drawing/2014/main" id="{C60B22F7-636C-4807-8026-DF766891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5E85C17F-22AF-422E-BB04-0D1884CAA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A34D1348-5191-490F-85AC-D9BBC9E35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A5E5F86F-DABE-4391-B083-EA55ED64E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617260" y="4813907"/>
            <a:ext cx="10993549" cy="1475013"/>
          </a:xfrm>
        </p:spPr>
        <p:txBody>
          <a:bodyPr vert="horz" lIns="91440" tIns="45720" rIns="91440" bIns="45720" rtlCol="0" anchor="b">
            <a:normAutofit fontScale="90000"/>
          </a:bodyPr>
          <a:lstStyle/>
          <a:p>
            <a:pPr>
              <a:lnSpc>
                <a:spcPct val="90000"/>
              </a:lnSpc>
            </a:pPr>
            <a:br>
              <a:rPr lang="en-US" sz="900" dirty="0"/>
            </a:br>
            <a:br>
              <a:rPr lang="en-US" sz="900" dirty="0"/>
            </a:br>
            <a:br>
              <a:rPr lang="en-US" sz="900" b="1" dirty="0"/>
            </a:br>
            <a:r>
              <a:rPr lang="en-US" sz="2000" b="1" dirty="0">
                <a:latin typeface="Century Gothic" panose="020B0502020202020204" pitchFamily="34" charset="0"/>
              </a:rPr>
              <a:t>Challenge Question:</a:t>
            </a:r>
            <a:br>
              <a:rPr lang="en-US" sz="2000" dirty="0">
                <a:latin typeface="Century Gothic" panose="020B0502020202020204" pitchFamily="34" charset="0"/>
              </a:rPr>
            </a:br>
            <a:br>
              <a:rPr lang="en-US" sz="2000" dirty="0">
                <a:latin typeface="Century Gothic" panose="020B0502020202020204" pitchFamily="34" charset="0"/>
              </a:rPr>
            </a:br>
            <a:r>
              <a:rPr lang="en-US" sz="2000" dirty="0">
                <a:latin typeface="Century Gothic" panose="020B0502020202020204" pitchFamily="34" charset="0"/>
              </a:rPr>
              <a:t>How have these people shown resilience?</a:t>
            </a:r>
            <a:br>
              <a:rPr lang="en-US" sz="2000" dirty="0">
                <a:latin typeface="Century Gothic" panose="020B0502020202020204" pitchFamily="34" charset="0"/>
              </a:rPr>
            </a:br>
            <a:br>
              <a:rPr lang="en-US" sz="2000" dirty="0">
                <a:latin typeface="Century Gothic" panose="020B0502020202020204" pitchFamily="34" charset="0"/>
              </a:rPr>
            </a:br>
            <a:r>
              <a:rPr lang="en-US" sz="2000" dirty="0">
                <a:latin typeface="Century Gothic" panose="020B0502020202020204" pitchFamily="34" charset="0"/>
              </a:rPr>
              <a:t>What can we learn from these </a:t>
            </a:r>
            <a:r>
              <a:rPr lang="en-US" sz="2000">
                <a:latin typeface="Century Gothic" panose="020B0502020202020204" pitchFamily="34" charset="0"/>
              </a:rPr>
              <a:t>amazing examples?</a:t>
            </a:r>
            <a:br>
              <a:rPr lang="en-US" sz="2000" dirty="0">
                <a:latin typeface="Century Gothic" panose="020B0502020202020204" pitchFamily="34" charset="0"/>
              </a:rPr>
            </a:br>
            <a:br>
              <a:rPr lang="en-US" sz="2000" dirty="0">
                <a:latin typeface="Century Gothic" panose="020B0502020202020204" pitchFamily="34" charset="0"/>
              </a:rPr>
            </a:br>
            <a:br>
              <a:rPr lang="en-US" sz="900" dirty="0"/>
            </a:br>
            <a:r>
              <a:rPr lang="en-US" sz="2200" dirty="0">
                <a:latin typeface="Century Gothic" panose="020B0502020202020204" pitchFamily="34" charset="0"/>
              </a:rPr>
              <a:t>Watch this clip:  </a:t>
            </a:r>
            <a:r>
              <a:rPr lang="en-US" sz="2200" b="1"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https://www.youtube.com/watch?v=IocLkk3aYlk</a:t>
            </a:r>
            <a:r>
              <a:rPr lang="en-US" sz="2200" b="1" dirty="0">
                <a:latin typeface="Century Gothic" panose="020B0502020202020204" pitchFamily="34" charset="0"/>
              </a:rPr>
              <a:t> </a:t>
            </a:r>
            <a:br>
              <a:rPr lang="en-US" sz="900" dirty="0"/>
            </a:br>
            <a:endParaRPr lang="en-US" sz="900" dirty="0"/>
          </a:p>
        </p:txBody>
      </p:sp>
      <p:pic>
        <p:nvPicPr>
          <p:cNvPr id="7" name="Picture 6" descr="A picture containing music, indoor, drum&#10;&#10;Description automatically generated">
            <a:extLst>
              <a:ext uri="{FF2B5EF4-FFF2-40B4-BE49-F238E27FC236}">
                <a16:creationId xmlns:a16="http://schemas.microsoft.com/office/drawing/2014/main" id="{FEAF9626-1F28-4443-87D9-50F40BDF9CF3}"/>
              </a:ext>
            </a:extLst>
          </p:cNvPr>
          <p:cNvPicPr>
            <a:picLocks noChangeAspect="1"/>
          </p:cNvPicPr>
          <p:nvPr/>
        </p:nvPicPr>
        <p:blipFill rotWithShape="1">
          <a:blip r:embed="rId3"/>
          <a:srcRect t="25497" r="-1" b="20189"/>
          <a:stretch/>
        </p:blipFill>
        <p:spPr>
          <a:xfrm>
            <a:off x="318666" y="443446"/>
            <a:ext cx="11292143" cy="3557252"/>
          </a:xfrm>
          <a:prstGeom prst="rect">
            <a:avLst/>
          </a:prstGeom>
        </p:spPr>
      </p:pic>
    </p:spTree>
    <p:extLst>
      <p:ext uri="{BB962C8B-B14F-4D97-AF65-F5344CB8AC3E}">
        <p14:creationId xmlns:p14="http://schemas.microsoft.com/office/powerpoint/2010/main" val="266009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We can sometimes find so many excuses to give up… </a:t>
            </a:r>
          </a:p>
          <a:p>
            <a:pPr algn="ctr"/>
            <a:r>
              <a:rPr lang="en-GB" sz="2800" dirty="0">
                <a:latin typeface="Century Gothic" panose="020B0502020202020204" pitchFamily="34" charset="0"/>
              </a:rPr>
              <a:t>it is too difficult, I can’t do it, I don’t know what to do.</a:t>
            </a:r>
          </a:p>
          <a:p>
            <a:pPr algn="ctr"/>
            <a:r>
              <a:rPr lang="en-GB" sz="2800" dirty="0">
                <a:latin typeface="Century Gothic" panose="020B0502020202020204" pitchFamily="34" charset="0"/>
              </a:rPr>
              <a:t>Yet when we keep going, when we show resilience then something amazing might just happen. We may become more confident, we may learn something (even from our mistakes) and what’s more we might find that in fact we can do it. It is only in trying that we can ever succeed. </a:t>
            </a:r>
          </a:p>
        </p:txBody>
      </p:sp>
    </p:spTree>
    <p:extLst>
      <p:ext uri="{BB962C8B-B14F-4D97-AF65-F5344CB8AC3E}">
        <p14:creationId xmlns:p14="http://schemas.microsoft.com/office/powerpoint/2010/main" val="339716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25</TotalTime>
  <Words>633</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Gill Sans MT</vt:lpstr>
      <vt:lpstr>Wingdings 2</vt:lpstr>
      <vt:lpstr>Dividend</vt:lpstr>
      <vt:lpstr>Picture Reflections</vt:lpstr>
      <vt:lpstr>PowerPoint Presentation</vt:lpstr>
      <vt:lpstr>PowerPoint Presentation</vt:lpstr>
      <vt:lpstr>Why is never giving up and showing resilience important? Luke 5: 17-25</vt:lpstr>
      <vt:lpstr>Why is showing gratitude so important? </vt:lpstr>
      <vt:lpstr>   Challenge Question:  How have these people shown resilience?  What can we learn from these amazing examples?   Watch this clip:  https://www.youtube.com/watch?v=IocLkk3aYlk  </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5</cp:revision>
  <dcterms:created xsi:type="dcterms:W3CDTF">2020-12-18T16:15:19Z</dcterms:created>
  <dcterms:modified xsi:type="dcterms:W3CDTF">2021-01-15T12:25:19Z</dcterms:modified>
</cp:coreProperties>
</file>