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F"/>
    <a:srgbClr val="F5F5FF"/>
    <a:srgbClr val="FAFAFF"/>
    <a:srgbClr val="99CCFF"/>
    <a:srgbClr val="B2D5E6"/>
    <a:srgbClr val="B7CBE1"/>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7FA34B-82AB-4BA6-98A3-57DBB0B44023}" type="datetimeFigureOut">
              <a:rPr lang="en-GB"/>
              <a:pPr>
                <a:defRPr/>
              </a:pPr>
              <a:t>27/08/2015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CA0012-CBA1-49EC-8196-603EBF2E4549}" type="slidenum">
              <a:rPr lang="en-GB"/>
              <a:pPr>
                <a:defRPr/>
              </a:pPr>
              <a:t>‹#›</a:t>
            </a:fld>
            <a:endParaRPr lang="en-GB"/>
          </a:p>
        </p:txBody>
      </p:sp>
    </p:spTree>
    <p:extLst>
      <p:ext uri="{BB962C8B-B14F-4D97-AF65-F5344CB8AC3E}">
        <p14:creationId xmlns:p14="http://schemas.microsoft.com/office/powerpoint/2010/main" val="1892668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D8437B-31A5-4F3E-B004-87DCB72F7765}" type="slidenum">
              <a:rPr lang="en-GB" altLang="en-US" smtClean="0"/>
              <a:pPr fontAlgn="base">
                <a:spcBef>
                  <a:spcPct val="0"/>
                </a:spcBef>
                <a:spcAft>
                  <a:spcPct val="0"/>
                </a:spcAft>
                <a:defRPr/>
              </a:pPr>
              <a:t>2</a:t>
            </a:fld>
            <a:endParaRPr lang="en-GB" altLang="en-US" smtClean="0"/>
          </a:p>
        </p:txBody>
      </p:sp>
    </p:spTree>
    <p:extLst>
      <p:ext uri="{BB962C8B-B14F-4D97-AF65-F5344CB8AC3E}">
        <p14:creationId xmlns:p14="http://schemas.microsoft.com/office/powerpoint/2010/main" val="21538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62E195-0ADF-4034-AE25-93D0ACEDB828}" type="slidenum">
              <a:rPr lang="en-GB" altLang="en-US" smtClean="0"/>
              <a:pPr fontAlgn="base">
                <a:spcBef>
                  <a:spcPct val="0"/>
                </a:spcBef>
                <a:spcAft>
                  <a:spcPct val="0"/>
                </a:spcAft>
                <a:defRPr/>
              </a:pPr>
              <a:t>3</a:t>
            </a:fld>
            <a:endParaRPr lang="en-GB" altLang="en-US" smtClean="0"/>
          </a:p>
        </p:txBody>
      </p:sp>
    </p:spTree>
    <p:extLst>
      <p:ext uri="{BB962C8B-B14F-4D97-AF65-F5344CB8AC3E}">
        <p14:creationId xmlns:p14="http://schemas.microsoft.com/office/powerpoint/2010/main" val="35153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039C9C-5EC1-4063-9BEF-D2698F23AB23}" type="slidenum">
              <a:rPr lang="en-GB" altLang="en-US" smtClean="0"/>
              <a:pPr fontAlgn="base">
                <a:spcBef>
                  <a:spcPct val="0"/>
                </a:spcBef>
                <a:spcAft>
                  <a:spcPct val="0"/>
                </a:spcAft>
                <a:defRPr/>
              </a:pPr>
              <a:t>4</a:t>
            </a:fld>
            <a:endParaRPr lang="en-GB" altLang="en-US" smtClean="0"/>
          </a:p>
        </p:txBody>
      </p:sp>
    </p:spTree>
    <p:extLst>
      <p:ext uri="{BB962C8B-B14F-4D97-AF65-F5344CB8AC3E}">
        <p14:creationId xmlns:p14="http://schemas.microsoft.com/office/powerpoint/2010/main" val="347011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i="1" dirty="0"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9EC6A0-65B0-4809-BA6D-8370DC1A9348}" type="slidenum">
              <a:rPr lang="en-GB" altLang="en-US" smtClean="0"/>
              <a:pPr fontAlgn="base">
                <a:spcBef>
                  <a:spcPct val="0"/>
                </a:spcBef>
                <a:spcAft>
                  <a:spcPct val="0"/>
                </a:spcAft>
                <a:defRPr/>
              </a:pPr>
              <a:t>5</a:t>
            </a:fld>
            <a:endParaRPr lang="en-GB" altLang="en-US" smtClean="0"/>
          </a:p>
        </p:txBody>
      </p:sp>
    </p:spTree>
    <p:extLst>
      <p:ext uri="{BB962C8B-B14F-4D97-AF65-F5344CB8AC3E}">
        <p14:creationId xmlns:p14="http://schemas.microsoft.com/office/powerpoint/2010/main" val="219705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12,000 tourists visit the Havasupai reservation every year mainly to see the four spectacular waterfalls within their lands: the Navajo Falls, the Havasu Falls, the Mooney Falls and the Beaver Falls.</a:t>
            </a:r>
            <a:r>
              <a:rPr lang="en-GB" altLang="en-US" i="1" dirty="0" smtClean="0">
                <a:solidFill>
                  <a:srgbClr val="FF0000"/>
                </a:solidFill>
              </a:rPr>
              <a:t> </a:t>
            </a:r>
            <a:r>
              <a:rPr lang="en-GB" altLang="en-US" dirty="0" smtClean="0">
                <a:solidFill>
                  <a:srgbClr val="FF0000"/>
                </a:solidFill>
              </a:rPr>
              <a:t>The Hualapai tribe have built a tourist destination known as Grand Canyon West, which has approximately 40,000 visitors a year. It also built the Grand Canyon Skywalk, which is a glass-bottomed walkway sticking out from the edge of the canyon so that visitors can see right down to see the Colorado River.  Both tribes charge entrance fees to their lands and attractions and have economies based </a:t>
            </a:r>
            <a:r>
              <a:rPr lang="en-GB" altLang="en-US" dirty="0" err="1" smtClean="0">
                <a:solidFill>
                  <a:srgbClr val="FF0000"/>
                </a:solidFill>
              </a:rPr>
              <a:t>soleyl</a:t>
            </a:r>
            <a:r>
              <a:rPr lang="en-GB" altLang="en-US" dirty="0" smtClean="0">
                <a:solidFill>
                  <a:srgbClr val="FF0000"/>
                </a:solidFill>
              </a:rPr>
              <a:t> on tourism. The Grand Canyon West tourist destination also provides jobs for many Hualapai people.</a:t>
            </a:r>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A43094-AC48-43E0-9067-267AD49F5C28}" type="slidenum">
              <a:rPr lang="en-GB" altLang="en-US" smtClean="0"/>
              <a:pPr fontAlgn="base">
                <a:spcBef>
                  <a:spcPct val="0"/>
                </a:spcBef>
                <a:spcAft>
                  <a:spcPct val="0"/>
                </a:spcAft>
                <a:defRPr/>
              </a:pPr>
              <a:t>6</a:t>
            </a:fld>
            <a:endParaRPr lang="en-GB" altLang="en-US" smtClean="0"/>
          </a:p>
        </p:txBody>
      </p:sp>
    </p:spTree>
    <p:extLst>
      <p:ext uri="{BB962C8B-B14F-4D97-AF65-F5344CB8AC3E}">
        <p14:creationId xmlns:p14="http://schemas.microsoft.com/office/powerpoint/2010/main" val="408568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FB17AC-F075-4952-BC57-8CCB4DA0099E}" type="slidenum">
              <a:rPr lang="en-GB" altLang="en-US" smtClean="0"/>
              <a:pPr fontAlgn="base">
                <a:spcBef>
                  <a:spcPct val="0"/>
                </a:spcBef>
                <a:spcAft>
                  <a:spcPct val="0"/>
                </a:spcAft>
                <a:defRPr/>
              </a:pPr>
              <a:t>7</a:t>
            </a:fld>
            <a:endParaRPr lang="en-GB" altLang="en-US" smtClean="0"/>
          </a:p>
        </p:txBody>
      </p:sp>
    </p:spTree>
    <p:extLst>
      <p:ext uri="{BB962C8B-B14F-4D97-AF65-F5344CB8AC3E}">
        <p14:creationId xmlns:p14="http://schemas.microsoft.com/office/powerpoint/2010/main" val="223898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dirty="0" smtClean="0">
                <a:solidFill>
                  <a:schemeClr val="bg1"/>
                </a:solidFill>
              </a:rPr>
              <a:t>As the Grand Canyon continues to increase in popularity as a tourist destination (nearly 5 million visitors a year), consideration needs to be given to local resources, communities, education and preservation to ensure the region and its people continue to thrive.</a:t>
            </a:r>
          </a:p>
          <a:p>
            <a:pPr eaLnBrk="1" hangingPunct="1">
              <a:spcBef>
                <a:spcPct val="0"/>
              </a:spcBef>
            </a:pPr>
            <a:endParaRPr lang="en-GB" altLang="en-US" dirty="0"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5B9B98-C2AD-450B-A184-85513876492E}" type="slidenum">
              <a:rPr lang="en-GB" altLang="en-US" smtClean="0"/>
              <a:pPr fontAlgn="base">
                <a:spcBef>
                  <a:spcPct val="0"/>
                </a:spcBef>
                <a:spcAft>
                  <a:spcPct val="0"/>
                </a:spcAft>
                <a:defRPr/>
              </a:pPr>
              <a:t>8</a:t>
            </a:fld>
            <a:endParaRPr lang="en-GB" altLang="en-US" smtClean="0"/>
          </a:p>
        </p:txBody>
      </p:sp>
    </p:spTree>
    <p:extLst>
      <p:ext uri="{BB962C8B-B14F-4D97-AF65-F5344CB8AC3E}">
        <p14:creationId xmlns:p14="http://schemas.microsoft.com/office/powerpoint/2010/main" val="71009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7D923CD-BB4F-451E-885A-1EA806AF6B87}" type="datetimeFigureOut">
              <a:rPr lang="en-GB"/>
              <a:pPr>
                <a:defRPr/>
              </a:pPr>
              <a:t>27/08/2015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AFC8A6-132B-4392-8611-11A24C495D6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2CE2327-AE94-47AF-89D2-001AC03B8659}" type="datetimeFigureOut">
              <a:rPr lang="en-GB"/>
              <a:pPr>
                <a:defRPr/>
              </a:pPr>
              <a:t>27/08/2015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ABA25A-6E20-4899-9A40-DCFACF55537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4D41925-4E2F-468F-956A-B8E4B1C61321}" type="datetimeFigureOut">
              <a:rPr lang="en-GB"/>
              <a:pPr>
                <a:defRPr/>
              </a:pPr>
              <a:t>27/08/2015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BB9772-3B9B-4BCE-A5D3-A46FBFE2404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343FBB-5944-4161-BCA7-A82088114321}" type="datetimeFigureOut">
              <a:rPr lang="en-GB"/>
              <a:pPr>
                <a:defRPr/>
              </a:pPr>
              <a:t>27/08/2015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D87303-FE76-4BFF-A637-9B04807D46B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34D6D5-35B6-4CE8-BA17-52E36C09FC66}" type="datetimeFigureOut">
              <a:rPr lang="en-GB"/>
              <a:pPr>
                <a:defRPr/>
              </a:pPr>
              <a:t>27/08/2015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C4BD3C-107E-4286-BFA2-39BB9404A49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A01F136-BDBD-4391-BDD4-EA730E9CFBB3}" type="datetimeFigureOut">
              <a:rPr lang="en-GB"/>
              <a:pPr>
                <a:defRPr/>
              </a:pPr>
              <a:t>27/08/2015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A866049-C98F-4004-9ADD-A4830BE0270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DCB7C00-41DC-434D-8DC1-FB45C894769F}" type="datetimeFigureOut">
              <a:rPr lang="en-GB"/>
              <a:pPr>
                <a:defRPr/>
              </a:pPr>
              <a:t>27/08/2015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C789DDF-E8E9-4784-BC74-3445476373B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D5F916F-B177-4A73-8A71-990F449DD3EA}" type="datetimeFigureOut">
              <a:rPr lang="en-GB"/>
              <a:pPr>
                <a:defRPr/>
              </a:pPr>
              <a:t>27/08/2015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AF4522C-60EC-4191-A104-80CBAEB9D6C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A62943-13D0-4D2C-B7B6-F31743CBA3B3}" type="datetimeFigureOut">
              <a:rPr lang="en-GB"/>
              <a:pPr>
                <a:defRPr/>
              </a:pPr>
              <a:t>27/08/2015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EA2B0B4-D06C-472B-B728-D78563E3785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34F50A-3FD7-401C-A03E-992B5F1886E0}" type="datetimeFigureOut">
              <a:rPr lang="en-GB"/>
              <a:pPr>
                <a:defRPr/>
              </a:pPr>
              <a:t>27/08/2015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392A9E-859A-4E8E-9FBB-F4D9F671C77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CF0BCC-CE24-4599-B069-D88E809A1C9E}" type="datetimeFigureOut">
              <a:rPr lang="en-GB"/>
              <a:pPr>
                <a:defRPr/>
              </a:pPr>
              <a:t>27/08/2015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5AE266-A098-47C6-B883-CCB7721D948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EAFF25-03FA-45C6-9DC0-72B91A3457FB}" type="datetimeFigureOut">
              <a:rPr lang="en-GB"/>
              <a:pPr>
                <a:defRPr/>
              </a:pPr>
              <a:t>27/08/2015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CE0B2A5-D588-48BB-AB2C-E8BB044F0AF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Beautiful Grand Canyon by Michael Matti"/>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5811" r="11800"/>
          <a:stretch/>
        </p:blipFill>
        <p:spPr bwMode="auto">
          <a:xfrm>
            <a:off x="-5258" y="44624"/>
            <a:ext cx="9579564" cy="6813376"/>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2051" name="Title 1"/>
          <p:cNvSpPr>
            <a:spLocks noGrp="1"/>
          </p:cNvSpPr>
          <p:nvPr>
            <p:ph type="ctrTitle"/>
          </p:nvPr>
        </p:nvSpPr>
        <p:spPr>
          <a:xfrm>
            <a:off x="898324" y="667742"/>
            <a:ext cx="7772400" cy="434479"/>
          </a:xfrm>
          <a:solidFill>
            <a:srgbClr val="99CCFF"/>
          </a:solidFill>
          <a:ln>
            <a:solidFill>
              <a:schemeClr val="bg1"/>
            </a:solidFill>
          </a:ln>
        </p:spPr>
        <p:txBody>
          <a:bodyPr/>
          <a:lstStyle/>
          <a:p>
            <a:pPr eaLnBrk="1" hangingPunct="1"/>
            <a:r>
              <a:rPr lang="en-GB" altLang="en-US" sz="2800" b="1" dirty="0" smtClean="0">
                <a:solidFill>
                  <a:schemeClr val="bg1"/>
                </a:solidFill>
              </a:rPr>
              <a:t>The Havasupai and Hualapai of The Grand Canyon</a:t>
            </a:r>
          </a:p>
        </p:txBody>
      </p:sp>
      <p:sp>
        <p:nvSpPr>
          <p:cNvPr id="2" name="TextBox 1"/>
          <p:cNvSpPr txBox="1"/>
          <p:nvPr/>
        </p:nvSpPr>
        <p:spPr>
          <a:xfrm>
            <a:off x="1379521" y="186906"/>
            <a:ext cx="6810006" cy="338554"/>
          </a:xfrm>
          <a:prstGeom prst="rect">
            <a:avLst/>
          </a:prstGeom>
          <a:solidFill>
            <a:srgbClr val="99CCFF"/>
          </a:solidFill>
          <a:ln>
            <a:solidFill>
              <a:schemeClr val="bg1"/>
            </a:solidFill>
          </a:ln>
        </p:spPr>
        <p:txBody>
          <a:bodyPr wrap="square" rtlCol="0">
            <a:spAutoFit/>
          </a:bodyPr>
          <a:lstStyle/>
          <a:p>
            <a:pPr algn="ctr"/>
            <a:r>
              <a:rPr lang="en-GB" sz="1600" b="1" dirty="0">
                <a:solidFill>
                  <a:schemeClr val="bg1"/>
                </a:solidFill>
              </a:rPr>
              <a:t>UKS2: </a:t>
            </a:r>
            <a:r>
              <a:rPr lang="en-GB" sz="1600" b="1" dirty="0">
                <a:solidFill>
                  <a:srgbClr val="FF0000"/>
                </a:solidFill>
              </a:rPr>
              <a:t>Topic: Comparing People &amp; Places </a:t>
            </a:r>
            <a:r>
              <a:rPr lang="en-GB" sz="1600" b="1" dirty="0">
                <a:solidFill>
                  <a:schemeClr val="bg1"/>
                </a:solidFill>
              </a:rPr>
              <a:t>Block B: The Grand </a:t>
            </a:r>
            <a:r>
              <a:rPr lang="en-GB" sz="1600" b="1" dirty="0" smtClean="0">
                <a:solidFill>
                  <a:schemeClr val="bg1"/>
                </a:solidFill>
              </a:rPr>
              <a:t>Canyon Session 1</a:t>
            </a:r>
            <a:endParaRPr lang="en-GB" sz="1600" dirty="0">
              <a:solidFill>
                <a:schemeClr val="bg1"/>
              </a:solidFill>
            </a:endParaRPr>
          </a:p>
        </p:txBody>
      </p:sp>
      <p:sp>
        <p:nvSpPr>
          <p:cNvPr id="3" name="TextBox 2"/>
          <p:cNvSpPr txBox="1"/>
          <p:nvPr/>
        </p:nvSpPr>
        <p:spPr>
          <a:xfrm>
            <a:off x="1760188" y="6309320"/>
            <a:ext cx="6048672" cy="338554"/>
          </a:xfrm>
          <a:prstGeom prst="rect">
            <a:avLst/>
          </a:prstGeom>
          <a:solidFill>
            <a:srgbClr val="99CCFF"/>
          </a:solidFill>
        </p:spPr>
        <p:txBody>
          <a:bodyPr wrap="square" rtlCol="0">
            <a:spAutoFit/>
          </a:bodyPr>
          <a:lstStyle/>
          <a:p>
            <a:pPr algn="ctr"/>
            <a:r>
              <a:rPr lang="en-GB" sz="800" dirty="0">
                <a:solidFill>
                  <a:schemeClr val="bg1"/>
                </a:solidFill>
              </a:rPr>
              <a:t> </a:t>
            </a:r>
            <a:r>
              <a:rPr lang="en-GB" sz="800" dirty="0" smtClean="0">
                <a:solidFill>
                  <a:schemeClr val="bg1"/>
                </a:solidFill>
              </a:rPr>
              <a:t>© </a:t>
            </a:r>
            <a:r>
              <a:rPr lang="en-GB" sz="800" dirty="0">
                <a:solidFill>
                  <a:schemeClr val="bg1"/>
                </a:solidFill>
              </a:rPr>
              <a:t>Original resource copyright Hamilton Trust, who give permission for it to be adapted as wished by individual users.</a:t>
            </a:r>
          </a:p>
          <a:p>
            <a:pPr algn="ctr"/>
            <a:r>
              <a:rPr lang="en-GB" sz="800" dirty="0">
                <a:solidFill>
                  <a:schemeClr val="bg1"/>
                </a:solidFill>
              </a:rPr>
              <a:t>We refer you to our warning, at the foot of the block overview, about links to other websites.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04603" y="130622"/>
            <a:ext cx="4978896" cy="490066"/>
          </a:xfrm>
          <a:solidFill>
            <a:srgbClr val="99CCFF"/>
          </a:solidFill>
          <a:ln>
            <a:solidFill>
              <a:schemeClr val="bg1"/>
            </a:solidFill>
          </a:ln>
        </p:spPr>
        <p:txBody>
          <a:bodyPr/>
          <a:lstStyle/>
          <a:p>
            <a:pPr eaLnBrk="1" hangingPunct="1"/>
            <a:r>
              <a:rPr lang="en-GB" altLang="en-US" sz="2800" b="1" dirty="0" smtClean="0">
                <a:solidFill>
                  <a:schemeClr val="bg1"/>
                </a:solidFill>
              </a:rPr>
              <a:t>Living in the Grand Canyon</a:t>
            </a:r>
          </a:p>
        </p:txBody>
      </p:sp>
      <p:pic>
        <p:nvPicPr>
          <p:cNvPr id="3075" name="Picture 2" descr="http://i.ytimg.com/vi/p2X4U1mQzoE/maxresdefault.jpg"/>
          <p:cNvPicPr>
            <a:picLocks noChangeAspect="1" noChangeArrowheads="1"/>
          </p:cNvPicPr>
          <p:nvPr/>
        </p:nvPicPr>
        <p:blipFill rotWithShape="1">
          <a:blip r:embed="rId3"/>
          <a:srcRect l="2309" t="3225" r="1901" b="3722"/>
          <a:stretch/>
        </p:blipFill>
        <p:spPr bwMode="auto">
          <a:xfrm>
            <a:off x="1317685" y="836712"/>
            <a:ext cx="6552728" cy="3960441"/>
          </a:xfrm>
          <a:prstGeom prst="rect">
            <a:avLst/>
          </a:prstGeom>
          <a:noFill/>
          <a:ln w="3175">
            <a:solidFill>
              <a:schemeClr val="tx1"/>
            </a:solidFill>
            <a:miter lim="800000"/>
            <a:headEnd/>
            <a:tailEnd/>
          </a:ln>
        </p:spPr>
      </p:pic>
      <p:sp>
        <p:nvSpPr>
          <p:cNvPr id="3" name="TextBox 2"/>
          <p:cNvSpPr txBox="1"/>
          <p:nvPr/>
        </p:nvSpPr>
        <p:spPr>
          <a:xfrm>
            <a:off x="381581" y="5013177"/>
            <a:ext cx="8424936" cy="1384995"/>
          </a:xfrm>
          <a:prstGeom prst="rect">
            <a:avLst/>
          </a:prstGeom>
          <a:noFill/>
          <a:ln>
            <a:solidFill>
              <a:schemeClr val="bg1"/>
            </a:solidFill>
          </a:ln>
        </p:spPr>
        <p:txBody>
          <a:bodyPr wrap="square" rtlCol="0">
            <a:spAutoFit/>
          </a:bodyPr>
          <a:lstStyle/>
          <a:p>
            <a:r>
              <a:rPr lang="en-GB" altLang="en-US" sz="1400" b="1" dirty="0">
                <a:solidFill>
                  <a:schemeClr val="bg1"/>
                </a:solidFill>
              </a:rPr>
              <a:t>The Grand Canyon region has been inhabited for thousands of years. Initially it is thought that inhabitants were more nomadic and not permanently settled in the region. However, two tribes – the </a:t>
            </a:r>
            <a:r>
              <a:rPr lang="en-GB" altLang="en-US" sz="1400" b="1">
                <a:solidFill>
                  <a:schemeClr val="bg1"/>
                </a:solidFill>
              </a:rPr>
              <a:t>Havasupai </a:t>
            </a:r>
            <a:r>
              <a:rPr lang="en-GB" altLang="en-US" sz="1400" b="1" smtClean="0">
                <a:solidFill>
                  <a:schemeClr val="bg1"/>
                </a:solidFill>
              </a:rPr>
              <a:t>(people </a:t>
            </a:r>
            <a:r>
              <a:rPr lang="en-GB" altLang="en-US" sz="1400" b="1" dirty="0">
                <a:solidFill>
                  <a:schemeClr val="bg1"/>
                </a:solidFill>
              </a:rPr>
              <a:t>of the blue-green waters) and Hualapai (people of the tall pines) have lived permanently in the region for over 800 years. Currently there are about 650 Havasupai and 1,600 Hualapai living in the Grand canyon region. Traditionally both tribes move between the plateaus and canyon sections depending on the season – winter on the plateau and summer in the canyon. The Hopi and Navaho tribes also inhabit parts of the region.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796" y="332656"/>
            <a:ext cx="6322367" cy="562074"/>
          </a:xfrm>
          <a:solidFill>
            <a:srgbClr val="99CCFF"/>
          </a:solidFill>
          <a:ln>
            <a:solidFill>
              <a:schemeClr val="bg1"/>
            </a:solidFill>
          </a:ln>
        </p:spPr>
        <p:txBody>
          <a:bodyPr rtlCol="0">
            <a:normAutofit/>
          </a:bodyPr>
          <a:lstStyle/>
          <a:p>
            <a:pPr eaLnBrk="1" fontAlgn="auto" hangingPunct="1">
              <a:spcAft>
                <a:spcPts val="0"/>
              </a:spcAft>
              <a:defRPr/>
            </a:pPr>
            <a:r>
              <a:rPr lang="en-GB" sz="2800" b="1" dirty="0" smtClean="0">
                <a:solidFill>
                  <a:schemeClr val="bg1"/>
                </a:solidFill>
              </a:rPr>
              <a:t>Havasupai and Hualapai reservations</a:t>
            </a:r>
          </a:p>
        </p:txBody>
      </p:sp>
      <p:pic>
        <p:nvPicPr>
          <p:cNvPr id="1026" name="Picture 2" descr="Map of Indian Reservations in the Grand Cany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444" y="1196752"/>
            <a:ext cx="6242051" cy="3600400"/>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a:extLst/>
        </p:spPr>
      </p:pic>
      <p:sp>
        <p:nvSpPr>
          <p:cNvPr id="3" name="TextBox 2"/>
          <p:cNvSpPr txBox="1"/>
          <p:nvPr/>
        </p:nvSpPr>
        <p:spPr>
          <a:xfrm>
            <a:off x="418009" y="5229200"/>
            <a:ext cx="8280920" cy="1384995"/>
          </a:xfrm>
          <a:prstGeom prst="rect">
            <a:avLst/>
          </a:prstGeom>
          <a:noFill/>
          <a:ln>
            <a:solidFill>
              <a:schemeClr val="bg1"/>
            </a:solidFill>
          </a:ln>
        </p:spPr>
        <p:txBody>
          <a:bodyPr wrap="square" rtlCol="0">
            <a:spAutoFit/>
          </a:bodyPr>
          <a:lstStyle/>
          <a:p>
            <a:r>
              <a:rPr lang="en-GB" altLang="en-US" sz="1400" b="1" dirty="0">
                <a:solidFill>
                  <a:schemeClr val="bg1"/>
                </a:solidFill>
              </a:rPr>
              <a:t>Towards the end of the 19</a:t>
            </a:r>
            <a:r>
              <a:rPr lang="en-GB" altLang="en-US" sz="1400" b="1" baseline="30000" dirty="0">
                <a:solidFill>
                  <a:schemeClr val="bg1"/>
                </a:solidFill>
              </a:rPr>
              <a:t>th</a:t>
            </a:r>
            <a:r>
              <a:rPr lang="en-GB" altLang="en-US" sz="1400" b="1" dirty="0">
                <a:solidFill>
                  <a:schemeClr val="bg1"/>
                </a:solidFill>
              </a:rPr>
              <a:t> and beginning of the 20</a:t>
            </a:r>
            <a:r>
              <a:rPr lang="en-GB" altLang="en-US" sz="1400" b="1" baseline="30000" dirty="0">
                <a:solidFill>
                  <a:schemeClr val="bg1"/>
                </a:solidFill>
              </a:rPr>
              <a:t>th</a:t>
            </a:r>
            <a:r>
              <a:rPr lang="en-GB" altLang="en-US" sz="1400" b="1" dirty="0">
                <a:solidFill>
                  <a:schemeClr val="bg1"/>
                </a:solidFill>
              </a:rPr>
              <a:t> Century, much of the land owned by the Havasupai and Hualapai was claimed as national land belonging to the state. Two small reservations were initially created which belonged exclusively to these two tribes – these grew dramatically, though not back to the original size, when, in the 1970s, much more of their lands were returned to them. This resulted in the Havasupai reservation being 188,077 acres in size and the Hualapai reservation growing back to a million acres in size. This map shows the location of the reservations within the Grand Canyon National Park</a:t>
            </a:r>
            <a:r>
              <a:rPr lang="en-GB" altLang="en-US" sz="1200" dirty="0" smtClean="0">
                <a:solidFill>
                  <a:schemeClr val="bg1"/>
                </a:solidFill>
              </a:rPr>
              <a:t>.</a:t>
            </a:r>
            <a:endParaRPr lang="en-GB" altLang="en-US"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l="16261" t="26225" r="10155" b="31396"/>
          <a:stretch>
            <a:fillRect/>
          </a:stretch>
        </p:blipFill>
        <p:spPr bwMode="auto">
          <a:xfrm>
            <a:off x="-26988" y="3175"/>
            <a:ext cx="9147176" cy="2960688"/>
          </a:xfrm>
          <a:prstGeom prst="rect">
            <a:avLst/>
          </a:prstGeom>
          <a:noFill/>
          <a:ln w="9525">
            <a:noFill/>
            <a:miter lim="800000"/>
            <a:headEnd/>
            <a:tailEnd/>
          </a:ln>
        </p:spPr>
      </p:pic>
      <p:sp>
        <p:nvSpPr>
          <p:cNvPr id="5123" name="Title 1"/>
          <p:cNvSpPr>
            <a:spLocks noGrp="1"/>
          </p:cNvSpPr>
          <p:nvPr>
            <p:ph type="title"/>
          </p:nvPr>
        </p:nvSpPr>
        <p:spPr>
          <a:xfrm>
            <a:off x="3091867" y="260648"/>
            <a:ext cx="2942804" cy="432048"/>
          </a:xfrm>
          <a:solidFill>
            <a:srgbClr val="99CCFF"/>
          </a:solidFill>
          <a:ln>
            <a:solidFill>
              <a:schemeClr val="bg1"/>
            </a:solidFill>
          </a:ln>
        </p:spPr>
        <p:txBody>
          <a:bodyPr/>
          <a:lstStyle/>
          <a:p>
            <a:pPr eaLnBrk="1" hangingPunct="1"/>
            <a:r>
              <a:rPr lang="en-GB" altLang="en-US" sz="2400" b="1" dirty="0" smtClean="0">
                <a:solidFill>
                  <a:schemeClr val="bg1"/>
                </a:solidFill>
              </a:rPr>
              <a:t>Settlements</a:t>
            </a:r>
          </a:p>
        </p:txBody>
      </p:sp>
      <p:pic>
        <p:nvPicPr>
          <p:cNvPr id="5124" name="Picture 4" descr="http://4.bp.blogspot.com/-dzgOv77-6ZQ/T03oEgIBAVI/AAAAAAAAAgQ/LF_vjYcE4tY/s640/Supai.jpg"/>
          <p:cNvPicPr>
            <a:picLocks noChangeAspect="1" noChangeArrowheads="1"/>
          </p:cNvPicPr>
          <p:nvPr/>
        </p:nvPicPr>
        <p:blipFill>
          <a:blip r:embed="rId4"/>
          <a:srcRect/>
          <a:stretch>
            <a:fillRect/>
          </a:stretch>
        </p:blipFill>
        <p:spPr bwMode="auto">
          <a:xfrm>
            <a:off x="-20638" y="4165600"/>
            <a:ext cx="3584576" cy="2692400"/>
          </a:xfrm>
          <a:prstGeom prst="rect">
            <a:avLst/>
          </a:prstGeom>
          <a:noFill/>
          <a:ln w="9525">
            <a:noFill/>
            <a:miter lim="800000"/>
            <a:headEnd/>
            <a:tailEnd/>
          </a:ln>
        </p:spPr>
      </p:pic>
      <p:pic>
        <p:nvPicPr>
          <p:cNvPr id="5125" name="Picture 6" descr="Sign to Supai"/>
          <p:cNvPicPr>
            <a:picLocks noChangeAspect="1" noChangeArrowheads="1"/>
          </p:cNvPicPr>
          <p:nvPr/>
        </p:nvPicPr>
        <p:blipFill>
          <a:blip r:embed="rId5"/>
          <a:srcRect/>
          <a:stretch>
            <a:fillRect/>
          </a:stretch>
        </p:blipFill>
        <p:spPr bwMode="auto">
          <a:xfrm>
            <a:off x="3541713" y="4165600"/>
            <a:ext cx="2043112" cy="2725738"/>
          </a:xfrm>
          <a:prstGeom prst="rect">
            <a:avLst/>
          </a:prstGeom>
          <a:noFill/>
          <a:ln w="9525">
            <a:noFill/>
            <a:miter lim="800000"/>
            <a:headEnd/>
            <a:tailEnd/>
          </a:ln>
        </p:spPr>
      </p:pic>
      <p:pic>
        <p:nvPicPr>
          <p:cNvPr id="5126" name="Picture 8" descr="Awaiting our horses at the church"/>
          <p:cNvPicPr>
            <a:picLocks noChangeAspect="1" noChangeArrowheads="1"/>
          </p:cNvPicPr>
          <p:nvPr/>
        </p:nvPicPr>
        <p:blipFill>
          <a:blip r:embed="rId6"/>
          <a:srcRect/>
          <a:stretch>
            <a:fillRect/>
          </a:stretch>
        </p:blipFill>
        <p:spPr bwMode="auto">
          <a:xfrm>
            <a:off x="5500688" y="4157663"/>
            <a:ext cx="3643312" cy="2733675"/>
          </a:xfrm>
          <a:prstGeom prst="rect">
            <a:avLst/>
          </a:prstGeom>
          <a:noFill/>
          <a:ln w="9525">
            <a:noFill/>
            <a:miter lim="800000"/>
            <a:headEnd/>
            <a:tailEnd/>
          </a:ln>
        </p:spPr>
      </p:pic>
      <p:sp>
        <p:nvSpPr>
          <p:cNvPr id="2" name="TextBox 1"/>
          <p:cNvSpPr txBox="1"/>
          <p:nvPr/>
        </p:nvSpPr>
        <p:spPr>
          <a:xfrm>
            <a:off x="107504" y="3140968"/>
            <a:ext cx="9012684" cy="954107"/>
          </a:xfrm>
          <a:prstGeom prst="rect">
            <a:avLst/>
          </a:prstGeom>
          <a:noFill/>
          <a:ln>
            <a:solidFill>
              <a:schemeClr val="bg1"/>
            </a:solidFill>
          </a:ln>
        </p:spPr>
        <p:txBody>
          <a:bodyPr wrap="square" rtlCol="0">
            <a:spAutoFit/>
          </a:bodyPr>
          <a:lstStyle/>
          <a:p>
            <a:r>
              <a:rPr lang="en-GB" altLang="en-US" sz="1400" b="1" dirty="0">
                <a:solidFill>
                  <a:schemeClr val="bg1"/>
                </a:solidFill>
              </a:rPr>
              <a:t>Within each reservation there are settlements which take the form of small towns or villages. The 650 members of the Havasupai tribe lives in a settlement called </a:t>
            </a:r>
            <a:r>
              <a:rPr lang="en-GB" altLang="en-US" sz="1400" b="1" dirty="0" err="1">
                <a:solidFill>
                  <a:schemeClr val="bg1"/>
                </a:solidFill>
              </a:rPr>
              <a:t>Supai</a:t>
            </a:r>
            <a:r>
              <a:rPr lang="en-GB" altLang="en-US" sz="1400" b="1" dirty="0">
                <a:solidFill>
                  <a:schemeClr val="bg1"/>
                </a:solidFill>
              </a:rPr>
              <a:t> in the Havasu Canyon, which consists approximately 136 houses, and other buildings such as a school, chapel, café and shops. The Hualapai capital is called Peach Springs and is where most of these tribespeople reside.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ybsuCnj0szA/T03sverDLKI/AAAAAAAAAgY/Z1s7tjPwE9A/s640/supai-hous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itle 1"/>
          <p:cNvSpPr>
            <a:spLocks noGrp="1"/>
          </p:cNvSpPr>
          <p:nvPr>
            <p:ph type="title"/>
          </p:nvPr>
        </p:nvSpPr>
        <p:spPr>
          <a:xfrm>
            <a:off x="2859224" y="58316"/>
            <a:ext cx="3353544" cy="432048"/>
          </a:xfrm>
          <a:solidFill>
            <a:srgbClr val="99CCFF"/>
          </a:solidFill>
          <a:ln>
            <a:solidFill>
              <a:schemeClr val="bg1"/>
            </a:solidFill>
          </a:ln>
        </p:spPr>
        <p:txBody>
          <a:bodyPr/>
          <a:lstStyle/>
          <a:p>
            <a:pPr eaLnBrk="1" hangingPunct="1"/>
            <a:r>
              <a:rPr lang="en-GB" altLang="en-US" sz="2400" b="1" dirty="0" smtClean="0">
                <a:solidFill>
                  <a:schemeClr val="bg1"/>
                </a:solidFill>
              </a:rPr>
              <a:t>Traditional land-use</a:t>
            </a:r>
          </a:p>
        </p:txBody>
      </p:sp>
      <p:sp>
        <p:nvSpPr>
          <p:cNvPr id="2" name="TextBox 1"/>
          <p:cNvSpPr txBox="1"/>
          <p:nvPr/>
        </p:nvSpPr>
        <p:spPr>
          <a:xfrm>
            <a:off x="1619672" y="620688"/>
            <a:ext cx="5688632" cy="1169551"/>
          </a:xfrm>
          <a:prstGeom prst="rect">
            <a:avLst/>
          </a:prstGeom>
          <a:solidFill>
            <a:srgbClr val="F0F0FF"/>
          </a:solidFill>
          <a:ln>
            <a:solidFill>
              <a:schemeClr val="bg1"/>
            </a:solidFill>
          </a:ln>
        </p:spPr>
        <p:txBody>
          <a:bodyPr wrap="square" rtlCol="0">
            <a:spAutoFit/>
          </a:bodyPr>
          <a:lstStyle/>
          <a:p>
            <a:r>
              <a:rPr lang="en-GB" altLang="en-US" sz="1400" b="1" dirty="0">
                <a:solidFill>
                  <a:schemeClr val="bg1"/>
                </a:solidFill>
              </a:rPr>
              <a:t>There is a range of physical features to be found in the Grand Canyon, from forests and grasslands to rivers and bare rock. Traditionally the Havasupai people grew crops such as corn, beans and squash, down in the canyon on grassy lands, while the Hualapai </a:t>
            </a:r>
            <a:r>
              <a:rPr lang="en-GB" altLang="en-US" sz="1400" b="1" i="1" dirty="0">
                <a:solidFill>
                  <a:schemeClr val="bg1"/>
                </a:solidFill>
              </a:rPr>
              <a:t>tended to be hunter-gatherers trading hides and meat with the Havasupai for squash, corn and pumpkins.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5105610" cy="408186"/>
          </a:xfrm>
          <a:solidFill>
            <a:srgbClr val="99CCFF"/>
          </a:solidFill>
          <a:ln>
            <a:solidFill>
              <a:schemeClr val="bg1"/>
            </a:solidFill>
          </a:ln>
        </p:spPr>
        <p:txBody>
          <a:bodyPr rtlCol="0">
            <a:normAutofit fontScale="90000"/>
          </a:bodyPr>
          <a:lstStyle/>
          <a:p>
            <a:pPr eaLnBrk="1" fontAlgn="auto" hangingPunct="1">
              <a:spcAft>
                <a:spcPts val="0"/>
              </a:spcAft>
              <a:defRPr/>
            </a:pPr>
            <a:r>
              <a:rPr lang="en-GB" sz="2400" b="1" dirty="0" smtClean="0">
                <a:solidFill>
                  <a:schemeClr val="bg1"/>
                </a:solidFill>
              </a:rPr>
              <a:t>Tourism and economic sustainability</a:t>
            </a:r>
          </a:p>
        </p:txBody>
      </p:sp>
      <p:pic>
        <p:nvPicPr>
          <p:cNvPr id="7171" name="Picture 2" descr="http://www.hualapaitourism.com/wp-content/uploads/2013/05/l-map.jpg"/>
          <p:cNvPicPr>
            <a:picLocks noChangeAspect="1" noChangeArrowheads="1"/>
          </p:cNvPicPr>
          <p:nvPr/>
        </p:nvPicPr>
        <p:blipFill>
          <a:blip r:embed="rId3"/>
          <a:srcRect l="5293" t="19888" r="5696" b="13574"/>
          <a:stretch>
            <a:fillRect/>
          </a:stretch>
        </p:blipFill>
        <p:spPr bwMode="auto">
          <a:xfrm>
            <a:off x="539552" y="779860"/>
            <a:ext cx="3760788" cy="2022550"/>
          </a:xfrm>
          <a:prstGeom prst="rect">
            <a:avLst/>
          </a:prstGeom>
          <a:noFill/>
          <a:ln w="3175">
            <a:solidFill>
              <a:schemeClr val="bg1"/>
            </a:solidFill>
            <a:miter lim="800000"/>
            <a:headEnd/>
            <a:tailEnd/>
          </a:ln>
        </p:spPr>
      </p:pic>
      <p:pic>
        <p:nvPicPr>
          <p:cNvPr id="7172" name="Picture 4" descr="Havasupai Falls and the Havasu Creek in the West Rim of the Grand Canyon"/>
          <p:cNvPicPr>
            <a:picLocks noChangeAspect="1" noChangeArrowheads="1"/>
          </p:cNvPicPr>
          <p:nvPr/>
        </p:nvPicPr>
        <p:blipFill rotWithShape="1">
          <a:blip r:embed="rId4"/>
          <a:srcRect t="2466"/>
          <a:stretch/>
        </p:blipFill>
        <p:spPr bwMode="auto">
          <a:xfrm>
            <a:off x="4566958" y="764704"/>
            <a:ext cx="4013894" cy="2037706"/>
          </a:xfrm>
          <a:prstGeom prst="rect">
            <a:avLst/>
          </a:prstGeom>
          <a:noFill/>
          <a:ln w="3175">
            <a:solidFill>
              <a:schemeClr val="tx1"/>
            </a:solidFill>
            <a:miter lim="800000"/>
            <a:headEnd/>
            <a:tailEnd/>
          </a:ln>
        </p:spPr>
      </p:pic>
      <p:pic>
        <p:nvPicPr>
          <p:cNvPr id="7173" name="Picture 6" descr="http://www.hualapaitourism.com/wp-content/uploads/2013/05/pic6.jpg"/>
          <p:cNvPicPr>
            <a:picLocks noChangeAspect="1" noChangeArrowheads="1"/>
          </p:cNvPicPr>
          <p:nvPr/>
        </p:nvPicPr>
        <p:blipFill rotWithShape="1">
          <a:blip r:embed="rId5"/>
          <a:srcRect l="2496" t="7162" r="2193" b="6631"/>
          <a:stretch/>
        </p:blipFill>
        <p:spPr bwMode="auto">
          <a:xfrm>
            <a:off x="2982782" y="3094200"/>
            <a:ext cx="3168352" cy="1872209"/>
          </a:xfrm>
          <a:prstGeom prst="rect">
            <a:avLst/>
          </a:prstGeom>
          <a:noFill/>
          <a:ln w="3175">
            <a:solidFill>
              <a:schemeClr val="tx1"/>
            </a:solidFill>
            <a:miter lim="800000"/>
            <a:headEnd/>
            <a:tailEnd/>
          </a:ln>
        </p:spPr>
      </p:pic>
      <p:sp>
        <p:nvSpPr>
          <p:cNvPr id="3" name="TextBox 2"/>
          <p:cNvSpPr txBox="1"/>
          <p:nvPr/>
        </p:nvSpPr>
        <p:spPr>
          <a:xfrm>
            <a:off x="474300" y="5157193"/>
            <a:ext cx="8185316" cy="1600438"/>
          </a:xfrm>
          <a:prstGeom prst="rect">
            <a:avLst/>
          </a:prstGeom>
          <a:noFill/>
          <a:ln>
            <a:solidFill>
              <a:schemeClr val="bg1"/>
            </a:solidFill>
          </a:ln>
        </p:spPr>
        <p:txBody>
          <a:bodyPr wrap="square" rtlCol="0">
            <a:spAutoFit/>
          </a:bodyPr>
          <a:lstStyle/>
          <a:p>
            <a:r>
              <a:rPr lang="en-GB" altLang="en-US" sz="1400" b="1" dirty="0">
                <a:solidFill>
                  <a:schemeClr val="bg1"/>
                </a:solidFill>
              </a:rPr>
              <a:t>12,000 tourists visit the Havasupai reservation every year mainly to see the four spectacular waterfalls within their lands: the Navajo Falls, the Havasu Falls, the Mooney Falls and the Beaver Falls.</a:t>
            </a:r>
            <a:r>
              <a:rPr lang="en-GB" altLang="en-US" sz="1400" b="1" i="1" dirty="0">
                <a:solidFill>
                  <a:schemeClr val="bg1"/>
                </a:solidFill>
              </a:rPr>
              <a:t> </a:t>
            </a:r>
            <a:r>
              <a:rPr lang="en-GB" altLang="en-US" sz="1400" b="1" dirty="0">
                <a:solidFill>
                  <a:schemeClr val="bg1"/>
                </a:solidFill>
              </a:rPr>
              <a:t>The Hualapai tribe have built a tourist destination known as Grand Canyon West, which has approximately 40,000 visitors a year. It also built the Grand Canyon Skywalk, which is a glass-bottomed walkway sticking out from the edge of the canyon so that visitors can see right down to see the Colorado River.  Both tribes charge entrance fees to their lands and attractions and have economies based </a:t>
            </a:r>
            <a:r>
              <a:rPr lang="en-GB" altLang="en-US" sz="1400" b="1" dirty="0" smtClean="0">
                <a:solidFill>
                  <a:schemeClr val="bg1"/>
                </a:solidFill>
              </a:rPr>
              <a:t>solely </a:t>
            </a:r>
            <a:r>
              <a:rPr lang="en-GB" altLang="en-US" sz="1400" b="1" dirty="0">
                <a:solidFill>
                  <a:schemeClr val="bg1"/>
                </a:solidFill>
              </a:rPr>
              <a:t>on tourism. The Grand Canyon West tourist destination also provides jobs for many Hualapai people</a:t>
            </a:r>
            <a:r>
              <a:rPr lang="en-GB" altLang="en-US" sz="1400" b="1" dirty="0" smtClean="0">
                <a:solidFill>
                  <a:schemeClr val="bg1"/>
                </a:solidFill>
              </a:rPr>
              <a:t>.</a:t>
            </a:r>
            <a:endParaRPr lang="en-GB" altLang="en-US" sz="1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ps.gov/common/uploads/photogallery/20140312/park/grca/2F4FADB3-155D-451F-67F40974493B478B/2F4FADB3-155D-451F-67F40974493B478B-large.jpg"/>
          <p:cNvPicPr>
            <a:picLocks noChangeAspect="1" noChangeArrowheads="1"/>
          </p:cNvPicPr>
          <p:nvPr/>
        </p:nvPicPr>
        <p:blipFill>
          <a:blip r:embed="rId3"/>
          <a:srcRect l="6984" r="30350"/>
          <a:stretch>
            <a:fillRect/>
          </a:stretch>
        </p:blipFill>
        <p:spPr bwMode="auto">
          <a:xfrm>
            <a:off x="0" y="-11113"/>
            <a:ext cx="9144000" cy="6858001"/>
          </a:xfrm>
          <a:prstGeom prst="rect">
            <a:avLst/>
          </a:prstGeom>
          <a:noFill/>
          <a:ln w="9525">
            <a:noFill/>
            <a:miter lim="800000"/>
            <a:headEnd/>
            <a:tailEnd/>
          </a:ln>
        </p:spPr>
      </p:pic>
      <p:sp>
        <p:nvSpPr>
          <p:cNvPr id="8195" name="Title 1"/>
          <p:cNvSpPr>
            <a:spLocks noGrp="1"/>
          </p:cNvSpPr>
          <p:nvPr>
            <p:ph type="title"/>
          </p:nvPr>
        </p:nvSpPr>
        <p:spPr>
          <a:xfrm>
            <a:off x="2915816" y="188640"/>
            <a:ext cx="3029508" cy="432048"/>
          </a:xfrm>
          <a:solidFill>
            <a:srgbClr val="99CCFF"/>
          </a:solidFill>
          <a:ln>
            <a:solidFill>
              <a:schemeClr val="bg1"/>
            </a:solidFill>
          </a:ln>
        </p:spPr>
        <p:txBody>
          <a:bodyPr/>
          <a:lstStyle/>
          <a:p>
            <a:pPr eaLnBrk="1" hangingPunct="1"/>
            <a:r>
              <a:rPr lang="en-GB" altLang="en-US" sz="2800" b="1" dirty="0" smtClean="0">
                <a:solidFill>
                  <a:schemeClr val="bg1"/>
                </a:solidFill>
              </a:rPr>
              <a:t>Natural resources</a:t>
            </a:r>
          </a:p>
        </p:txBody>
      </p:sp>
      <p:sp>
        <p:nvSpPr>
          <p:cNvPr id="2" name="TextBox 1"/>
          <p:cNvSpPr txBox="1"/>
          <p:nvPr/>
        </p:nvSpPr>
        <p:spPr>
          <a:xfrm>
            <a:off x="467544" y="5517232"/>
            <a:ext cx="8136904" cy="954107"/>
          </a:xfrm>
          <a:prstGeom prst="rect">
            <a:avLst/>
          </a:prstGeom>
          <a:solidFill>
            <a:srgbClr val="F0F0FF"/>
          </a:solidFill>
          <a:ln>
            <a:solidFill>
              <a:schemeClr val="bg1"/>
            </a:solidFill>
          </a:ln>
        </p:spPr>
        <p:txBody>
          <a:bodyPr wrap="square" rtlCol="0">
            <a:spAutoFit/>
          </a:bodyPr>
          <a:lstStyle/>
          <a:p>
            <a:pPr>
              <a:defRPr/>
            </a:pPr>
            <a:r>
              <a:rPr lang="en-GB" altLang="en-US" sz="1400" b="1" dirty="0">
                <a:solidFill>
                  <a:schemeClr val="bg1"/>
                </a:solidFill>
              </a:rPr>
              <a:t>The Grand Canyon has plenty of </a:t>
            </a:r>
            <a:r>
              <a:rPr lang="en-GB" altLang="en-US" sz="1400" b="1" dirty="0" smtClean="0">
                <a:solidFill>
                  <a:schemeClr val="bg1"/>
                </a:solidFill>
              </a:rPr>
              <a:t>edible </a:t>
            </a:r>
            <a:r>
              <a:rPr lang="en-GB" altLang="en-US" sz="1400" b="1" dirty="0">
                <a:solidFill>
                  <a:schemeClr val="bg1"/>
                </a:solidFill>
              </a:rPr>
              <a:t>plants, such as </a:t>
            </a:r>
            <a:r>
              <a:rPr lang="en-GB" altLang="en-US" sz="1400" b="1" dirty="0" smtClean="0">
                <a:solidFill>
                  <a:schemeClr val="bg1"/>
                </a:solidFill>
              </a:rPr>
              <a:t>agave </a:t>
            </a:r>
            <a:r>
              <a:rPr lang="en-GB" altLang="en-US" sz="1400" b="1" dirty="0">
                <a:solidFill>
                  <a:schemeClr val="bg1"/>
                </a:solidFill>
              </a:rPr>
              <a:t>and cactus fruits, as well as wild animals such as rabbit and deer. These alongside locally grown crops using carefully developed irrigation systems, provide good sources of food. In more recent times solar panels have been introduced to the region to harness the sun’s energy for electricity</a:t>
            </a:r>
            <a:r>
              <a:rPr lang="en-GB" altLang="en-US" sz="1400" b="1" dirty="0" smtClean="0">
                <a:solidFill>
                  <a:schemeClr val="bg1"/>
                </a:solidFill>
              </a:rPr>
              <a:t>.</a:t>
            </a:r>
            <a:endParaRPr lang="en-GB" altLang="en-US" sz="1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virginmedia.com/images/grand-canyon-431x300.jpg"/>
          <p:cNvPicPr>
            <a:picLocks noChangeAspect="1" noChangeArrowheads="1"/>
          </p:cNvPicPr>
          <p:nvPr/>
        </p:nvPicPr>
        <p:blipFill>
          <a:blip r:embed="rId3"/>
          <a:srcRect r="7660"/>
          <a:stretch>
            <a:fillRect/>
          </a:stretch>
        </p:blipFill>
        <p:spPr bwMode="auto">
          <a:xfrm>
            <a:off x="23813" y="0"/>
            <a:ext cx="9120187" cy="6873875"/>
          </a:xfrm>
          <a:prstGeom prst="rect">
            <a:avLst/>
          </a:prstGeom>
          <a:noFill/>
          <a:ln w="9525">
            <a:noFill/>
            <a:miter lim="800000"/>
            <a:headEnd/>
            <a:tailEnd/>
          </a:ln>
        </p:spPr>
      </p:pic>
      <p:sp>
        <p:nvSpPr>
          <p:cNvPr id="9219" name="Title 1"/>
          <p:cNvSpPr>
            <a:spLocks noGrp="1"/>
          </p:cNvSpPr>
          <p:nvPr>
            <p:ph type="title"/>
          </p:nvPr>
        </p:nvSpPr>
        <p:spPr>
          <a:xfrm>
            <a:off x="2238474" y="332656"/>
            <a:ext cx="4690864" cy="504056"/>
          </a:xfrm>
          <a:solidFill>
            <a:srgbClr val="99CCFF"/>
          </a:solidFill>
          <a:ln>
            <a:solidFill>
              <a:schemeClr val="bg1"/>
            </a:solidFill>
          </a:ln>
        </p:spPr>
        <p:txBody>
          <a:bodyPr/>
          <a:lstStyle/>
          <a:p>
            <a:pPr eaLnBrk="1" hangingPunct="1"/>
            <a:r>
              <a:rPr lang="en-GB" altLang="en-US" sz="2400" b="1" dirty="0" smtClean="0">
                <a:solidFill>
                  <a:schemeClr val="bg1"/>
                </a:solidFill>
              </a:rPr>
              <a:t>The future of the region</a:t>
            </a:r>
          </a:p>
        </p:txBody>
      </p:sp>
      <p:sp>
        <p:nvSpPr>
          <p:cNvPr id="2" name="TextBox 1"/>
          <p:cNvSpPr txBox="1"/>
          <p:nvPr/>
        </p:nvSpPr>
        <p:spPr>
          <a:xfrm>
            <a:off x="395536" y="5661248"/>
            <a:ext cx="8424936" cy="738664"/>
          </a:xfrm>
          <a:prstGeom prst="rect">
            <a:avLst/>
          </a:prstGeom>
          <a:solidFill>
            <a:srgbClr val="F0F0FF"/>
          </a:solidFill>
          <a:ln>
            <a:solidFill>
              <a:schemeClr val="bg1"/>
            </a:solidFill>
          </a:ln>
        </p:spPr>
        <p:txBody>
          <a:bodyPr wrap="square" rtlCol="0">
            <a:spAutoFit/>
          </a:bodyPr>
          <a:lstStyle/>
          <a:p>
            <a:pPr>
              <a:defRPr/>
            </a:pPr>
            <a:r>
              <a:rPr lang="en-GB" altLang="en-US" sz="1400" b="1" dirty="0">
                <a:solidFill>
                  <a:schemeClr val="bg1"/>
                </a:solidFill>
              </a:rPr>
              <a:t>As the Grand Canyon continues to increase in popularity as a tourist destination (nearly 5 million visitors a year), consideration needs to be given to local resources, communities, education and preservation to ensure the region and its people continue to thrive</a:t>
            </a:r>
            <a:r>
              <a:rPr lang="en-GB" altLang="en-US" sz="1400" b="1" dirty="0" smtClean="0">
                <a:solidFill>
                  <a:schemeClr val="bg1"/>
                </a:solidFill>
              </a:rPr>
              <a:t>.</a:t>
            </a:r>
            <a:endParaRPr lang="en-GB" altLang="en-US" sz="14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824</Words>
  <Application>Microsoft Office PowerPoint</Application>
  <PresentationFormat>On-screen Show (4:3)</PresentationFormat>
  <Paragraphs>27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Havasupai and Hualapai of The Grand Canyon</vt:lpstr>
      <vt:lpstr>Living in the Grand Canyon</vt:lpstr>
      <vt:lpstr>Havasupai and Hualapai reservations</vt:lpstr>
      <vt:lpstr>Settlements</vt:lpstr>
      <vt:lpstr>Traditional land-use</vt:lpstr>
      <vt:lpstr>Tourism and economic sustainability</vt:lpstr>
      <vt:lpstr>Natural resources</vt:lpstr>
      <vt:lpstr>The future of the region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c:creator>
  <cp:lastModifiedBy>Kay Russell</cp:lastModifiedBy>
  <cp:revision>28</cp:revision>
  <dcterms:created xsi:type="dcterms:W3CDTF">2015-07-28T07:01:47Z</dcterms:created>
  <dcterms:modified xsi:type="dcterms:W3CDTF">2015-08-27T08:58:52Z</dcterms:modified>
</cp:coreProperties>
</file>