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0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6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1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8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7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2957-E27B-4686-BC87-C6B15467635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BF42-0872-42F0-B3B1-FC222B4B3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285206"/>
            <a:ext cx="10310949" cy="18506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49286" y="3300957"/>
            <a:ext cx="6858000" cy="887412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5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Week 1 - Phonics</a:t>
            </a:r>
            <a:endParaRPr lang="en-GB" sz="45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286" y="4519749"/>
            <a:ext cx="702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Week commencing: Wednesday 6th January 2021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95549"/>
            <a:ext cx="9614263" cy="1325563"/>
          </a:xfrm>
        </p:spPr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Recap (previous set 2 sounds):</a:t>
            </a:r>
            <a:endParaRPr lang="en-GB" dirty="0">
              <a:latin typeface="XCCW Joined 1a" panose="03050602040000000000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8071" y="4112124"/>
            <a:ext cx="9470799" cy="1587500"/>
            <a:chOff x="713105" y="1690688"/>
            <a:chExt cx="9470799" cy="15875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57" t="27275" r="11887" b="60147"/>
            <a:stretch>
              <a:fillRect/>
            </a:stretch>
          </p:blipFill>
          <p:spPr bwMode="auto">
            <a:xfrm>
              <a:off x="713105" y="1690688"/>
              <a:ext cx="8020050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20" t="39685" r="39906" b="47736"/>
            <a:stretch>
              <a:fillRect/>
            </a:stretch>
          </p:blipFill>
          <p:spPr bwMode="auto">
            <a:xfrm>
              <a:off x="8617041" y="1711326"/>
              <a:ext cx="1566863" cy="156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2494212"/>
            <a:ext cx="10330543" cy="835025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Say each diagraph below and write down as many ‘green’ words as you can remember!</a:t>
            </a:r>
            <a:endParaRPr lang="en-GB" sz="24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Lesson 1: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399" t="45638" r="40027" b="7241"/>
          <a:stretch/>
        </p:blipFill>
        <p:spPr>
          <a:xfrm>
            <a:off x="2174932" y="1933305"/>
            <a:ext cx="2893999" cy="41278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1627" y="1959429"/>
            <a:ext cx="1528355" cy="1188720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 err="1" smtClean="0">
                <a:solidFill>
                  <a:prstClr val="black"/>
                </a:solidFill>
                <a:latin typeface="XCCW Joined 1a" panose="03050602040000000000" pitchFamily="66" charset="0"/>
              </a:rPr>
              <a:t>ar</a:t>
            </a:r>
            <a:endParaRPr lang="en-GB" sz="72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4338" y="2084205"/>
            <a:ext cx="4791891" cy="76944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XCCW Joined 1a" panose="03050602040000000000" pitchFamily="66" charset="0"/>
              </a:rPr>
              <a:t>Green Words: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108664" y="3148149"/>
            <a:ext cx="6048108" cy="3354153"/>
            <a:chOff x="5108664" y="3369763"/>
            <a:chExt cx="6048108" cy="3354153"/>
          </a:xfrm>
        </p:grpSpPr>
        <p:grpSp>
          <p:nvGrpSpPr>
            <p:cNvPr id="33" name="Group 32"/>
            <p:cNvGrpSpPr/>
            <p:nvPr/>
          </p:nvGrpSpPr>
          <p:grpSpPr>
            <a:xfrm>
              <a:off x="5108664" y="3369763"/>
              <a:ext cx="6048108" cy="3354153"/>
              <a:chOff x="5172890" y="3357153"/>
              <a:chExt cx="6048108" cy="335415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172890" y="3357153"/>
                <a:ext cx="6048108" cy="32960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36473" y="3357154"/>
                <a:ext cx="16067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part</a:t>
                </a:r>
              </a:p>
              <a:p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056785" y="5631548"/>
                <a:ext cx="1796128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start</a:t>
                </a:r>
              </a:p>
              <a:p>
                <a:endParaRPr lang="en-GB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8070" y="3372849"/>
                <a:ext cx="174225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hard</a:t>
                </a:r>
              </a:p>
              <a:p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36473" y="4520112"/>
                <a:ext cx="16067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car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36473" y="5606742"/>
                <a:ext cx="16067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star</a:t>
                </a:r>
              </a:p>
              <a:p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6766" y="4435128"/>
                <a:ext cx="22642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sharp</a:t>
                </a:r>
              </a:p>
              <a:p>
                <a:endParaRPr lang="en-GB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013267" y="4206240"/>
                <a:ext cx="6531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35039" y="5289553"/>
                <a:ext cx="6531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339838" y="6479176"/>
                <a:ext cx="6531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566365" y="4206240"/>
                <a:ext cx="6531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892936" y="6479176"/>
                <a:ext cx="43978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627914" y="3622308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725193" y="3626353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699218" y="4735195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64924" y="587546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195708" y="3622308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558874" y="470845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413279" y="5880309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518107" y="5875466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148398" y="5888076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886992" y="5666462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76658" y="3413304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162912" y="5090438"/>
            <a:ext cx="509728" cy="91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890623" y="5125302"/>
            <a:ext cx="509728" cy="91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1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84216" y="996137"/>
            <a:ext cx="7680963" cy="1015664"/>
            <a:chOff x="757645" y="339632"/>
            <a:chExt cx="9875520" cy="1932576"/>
          </a:xfrm>
        </p:grpSpPr>
        <p:sp>
          <p:nvSpPr>
            <p:cNvPr id="5" name="TextBox 4"/>
            <p:cNvSpPr txBox="1"/>
            <p:nvPr/>
          </p:nvSpPr>
          <p:spPr>
            <a:xfrm>
              <a:off x="75764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652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405" y="339634"/>
              <a:ext cx="2468881" cy="19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ar</a:t>
              </a:r>
              <a:endParaRPr lang="en-GB" sz="6000" dirty="0" smtClean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097" y="339632"/>
              <a:ext cx="2328068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ar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6571" y="354176"/>
            <a:ext cx="919625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Have a go at practicing writing the ‘</a:t>
            </a:r>
            <a:r>
              <a:rPr lang="en-GB" sz="2400" dirty="0" err="1" smtClean="0">
                <a:latin typeface="XCCW Joined 1a" panose="03050602040000000000" pitchFamily="66" charset="0"/>
              </a:rPr>
              <a:t>ar</a:t>
            </a:r>
            <a:r>
              <a:rPr lang="en-GB" sz="2400" dirty="0" smtClean="0">
                <a:latin typeface="XCCW Joined 1a" panose="03050602040000000000" pitchFamily="66" charset="0"/>
              </a:rPr>
              <a:t>’ sound: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571" y="2466295"/>
            <a:ext cx="1148225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Write me two sentence describing what you can see, don’t forget to use you phonics knowledge: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0" y="3649116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77249" y="5443691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7" y="3562971"/>
            <a:ext cx="2063930" cy="1538392"/>
          </a:xfrm>
          <a:prstGeom prst="rect">
            <a:avLst/>
          </a:prstGeom>
        </p:spPr>
      </p:pic>
      <p:pic>
        <p:nvPicPr>
          <p:cNvPr id="1030" name="Picture 6" descr="Gold Star Stamp - Stamps Direct Lt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23" y="5101363"/>
            <a:ext cx="1689251" cy="16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92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XCCW Joined 1a" panose="03050602040000000000" pitchFamily="66" charset="0"/>
              </a:rPr>
              <a:t>Lesson 2: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1627" y="1959429"/>
            <a:ext cx="1528355" cy="1188720"/>
          </a:xfrm>
          <a:prstGeom prst="rect">
            <a:avLst/>
          </a:prstGeom>
          <a:ln w="88900">
            <a:solidFill>
              <a:srgbClr val="C00000"/>
            </a:solidFill>
          </a:ln>
        </p:spPr>
        <p:txBody>
          <a:bodyPr lIns="68580" tIns="34290" rIns="68580" bIns="3429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or</a:t>
            </a:r>
            <a:endParaRPr lang="en-GB" sz="7200" dirty="0">
              <a:solidFill>
                <a:prstClr val="black"/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4338" y="2084205"/>
            <a:ext cx="4791891" cy="76944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XCCW Joined 1a" panose="03050602040000000000" pitchFamily="66" charset="0"/>
              </a:rPr>
              <a:t>Green Words: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08664" y="3148149"/>
            <a:ext cx="6048108" cy="3349311"/>
            <a:chOff x="5108664" y="3369763"/>
            <a:chExt cx="6048108" cy="3349311"/>
          </a:xfrm>
        </p:grpSpPr>
        <p:grpSp>
          <p:nvGrpSpPr>
            <p:cNvPr id="10" name="Group 9"/>
            <p:cNvGrpSpPr/>
            <p:nvPr/>
          </p:nvGrpSpPr>
          <p:grpSpPr>
            <a:xfrm>
              <a:off x="5108664" y="3369763"/>
              <a:ext cx="6048108" cy="3349311"/>
              <a:chOff x="5172890" y="3357153"/>
              <a:chExt cx="6048108" cy="334931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172890" y="3357153"/>
                <a:ext cx="6048108" cy="32960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36473" y="3357154"/>
                <a:ext cx="16067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sort</a:t>
                </a:r>
              </a:p>
              <a:p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857710" y="5634279"/>
                <a:ext cx="191261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snort</a:t>
                </a:r>
              </a:p>
              <a:p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857710" y="3372849"/>
                <a:ext cx="191261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short</a:t>
                </a:r>
              </a:p>
              <a:p>
                <a:endParaRPr lang="en-GB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36472" y="4520112"/>
                <a:ext cx="2145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horse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36473" y="5606742"/>
                <a:ext cx="16067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fork</a:t>
                </a:r>
              </a:p>
              <a:p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956766" y="4435128"/>
                <a:ext cx="226423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>
                    <a:solidFill>
                      <a:schemeClr val="accent6"/>
                    </a:solidFill>
                    <a:latin typeface="XCCW Joined 1a" panose="03050602040000000000" pitchFamily="66" charset="0"/>
                  </a:rPr>
                  <a:t>sport</a:t>
                </a:r>
              </a:p>
              <a:p>
                <a:endParaRPr lang="en-GB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57898" y="4206240"/>
                <a:ext cx="55136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122671" y="5380313"/>
                <a:ext cx="492034" cy="70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95179" y="6479176"/>
                <a:ext cx="40875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9099364" y="4183667"/>
                <a:ext cx="549733" cy="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9921245" y="5289553"/>
                <a:ext cx="426179" cy="121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779724" y="6479176"/>
                <a:ext cx="5677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627914" y="3622308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79478" y="3616066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26970" y="4800391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64924" y="5875467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432867" y="3578388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63595" y="4734499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439008" y="4719354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484033" y="4703403"/>
                <a:ext cx="572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.</a:t>
                </a:r>
                <a:endParaRPr lang="en-GB" sz="48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4698" y="5888077"/>
              <a:ext cx="572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.</a:t>
              </a:r>
              <a:endParaRPr lang="en-GB" sz="4800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60876" t="46266" r="21052" b="7053"/>
          <a:stretch/>
        </p:blipFill>
        <p:spPr>
          <a:xfrm>
            <a:off x="2178229" y="1690688"/>
            <a:ext cx="2782385" cy="404080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6810641" y="5178389"/>
            <a:ext cx="492034" cy="7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39731" y="5692348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9733465" y="3952396"/>
            <a:ext cx="549733" cy="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64379" y="5648882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47" name="TextBox 46"/>
          <p:cNvSpPr txBox="1"/>
          <p:nvPr/>
        </p:nvSpPr>
        <p:spPr>
          <a:xfrm>
            <a:off x="10378433" y="5702054"/>
            <a:ext cx="57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57734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6" y="996137"/>
            <a:ext cx="7680963" cy="1015664"/>
            <a:chOff x="757645" y="339632"/>
            <a:chExt cx="9875520" cy="1932576"/>
          </a:xfrm>
        </p:grpSpPr>
        <p:sp>
          <p:nvSpPr>
            <p:cNvPr id="5" name="TextBox 4"/>
            <p:cNvSpPr txBox="1"/>
            <p:nvPr/>
          </p:nvSpPr>
          <p:spPr>
            <a:xfrm>
              <a:off x="75764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6525" y="339634"/>
              <a:ext cx="2468880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405" y="339634"/>
              <a:ext cx="2468881" cy="19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097" y="339632"/>
              <a:ext cx="2328068" cy="192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2">
                      <a:lumMod val="90000"/>
                    </a:schemeClr>
                  </a:solidFill>
                  <a:latin typeface="XCCW Joined Lined 1a" panose="03050602040000000000" pitchFamily="66" charset="0"/>
                </a:rPr>
                <a:t>or</a:t>
              </a:r>
              <a:endParaRPr lang="en-GB" sz="6000" dirty="0">
                <a:solidFill>
                  <a:schemeClr val="bg2">
                    <a:lumMod val="90000"/>
                  </a:schemeClr>
                </a:solidFill>
                <a:latin typeface="XCCW Joined Lined 1a" panose="03050602040000000000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6571" y="354176"/>
            <a:ext cx="919625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Have a go at practicing writing the ‘</a:t>
            </a:r>
            <a:r>
              <a:rPr lang="en-GB" sz="2400" dirty="0">
                <a:latin typeface="XCCW Joined 1a" panose="03050602040000000000" pitchFamily="66" charset="0"/>
              </a:rPr>
              <a:t>o</a:t>
            </a:r>
            <a:r>
              <a:rPr lang="en-GB" sz="2400" dirty="0" smtClean="0">
                <a:latin typeface="XCCW Joined 1a" panose="03050602040000000000" pitchFamily="66" charset="0"/>
              </a:rPr>
              <a:t>r’ sound: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71" y="2466295"/>
            <a:ext cx="1148225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Write me two sentence describing what you can see, don’t forget to use you phonics knowledge: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0" y="3649116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77249" y="5443691"/>
            <a:ext cx="79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69" y="3518183"/>
            <a:ext cx="1391934" cy="1925508"/>
          </a:xfrm>
          <a:prstGeom prst="rect">
            <a:avLst/>
          </a:prstGeom>
        </p:spPr>
      </p:pic>
      <p:pic>
        <p:nvPicPr>
          <p:cNvPr id="7170" name="Picture 2" descr="Viners Eden Dessert Fork 18/10 | Viners Cut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1" y="4947746"/>
            <a:ext cx="1806031" cy="18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64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131" y="3370217"/>
            <a:ext cx="11026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Write two sentences </a:t>
            </a:r>
            <a:r>
              <a:rPr lang="en-GB" sz="3200" dirty="0">
                <a:latin typeface="XCCW Joined 1a" panose="03050602040000000000" pitchFamily="66" charset="0"/>
              </a:rPr>
              <a:t>using </a:t>
            </a:r>
            <a:r>
              <a:rPr lang="en-GB" sz="3200" dirty="0" smtClean="0">
                <a:latin typeface="XCCW Joined 1a" panose="03050602040000000000" pitchFamily="66" charset="0"/>
              </a:rPr>
              <a:t>any </a:t>
            </a:r>
            <a:r>
              <a:rPr lang="en-GB" sz="3200" dirty="0">
                <a:latin typeface="XCCW Joined 1a" panose="03050602040000000000" pitchFamily="66" charset="0"/>
              </a:rPr>
              <a:t>‘</a:t>
            </a:r>
            <a:r>
              <a:rPr lang="en-GB" sz="3200" dirty="0" err="1">
                <a:latin typeface="XCCW Joined 1a" panose="03050602040000000000" pitchFamily="66" charset="0"/>
              </a:rPr>
              <a:t>ar</a:t>
            </a:r>
            <a:r>
              <a:rPr lang="en-GB" sz="3200" dirty="0">
                <a:latin typeface="XCCW Joined 1a" panose="03050602040000000000" pitchFamily="66" charset="0"/>
              </a:rPr>
              <a:t>’ </a:t>
            </a:r>
            <a:r>
              <a:rPr lang="en-GB" sz="3200" dirty="0" smtClean="0">
                <a:latin typeface="XCCW Joined 1a" panose="03050602040000000000" pitchFamily="66" charset="0"/>
              </a:rPr>
              <a:t>word and an ‘or’ word. </a:t>
            </a:r>
            <a:r>
              <a:rPr lang="en-GB" sz="3200" dirty="0">
                <a:latin typeface="XCCW Joined 1a" panose="03050602040000000000" pitchFamily="66" charset="0"/>
              </a:rPr>
              <a:t>Can you think of an adjective or conjunction to make your sentence more interesting? </a:t>
            </a:r>
          </a:p>
        </p:txBody>
      </p:sp>
      <p:pic>
        <p:nvPicPr>
          <p:cNvPr id="5124" name="Picture 4" descr="Challenge sign or stamp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b="31743"/>
          <a:stretch/>
        </p:blipFill>
        <p:spPr bwMode="auto">
          <a:xfrm>
            <a:off x="273141" y="130627"/>
            <a:ext cx="6201317" cy="24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706" r="83742" b="-706"/>
          <a:stretch/>
        </p:blipFill>
        <p:spPr>
          <a:xfrm>
            <a:off x="10145487" y="233522"/>
            <a:ext cx="1663338" cy="18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5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188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XCCW Joined 1a</vt:lpstr>
      <vt:lpstr>XCCW Joined Lined 1a</vt:lpstr>
      <vt:lpstr>Office Theme</vt:lpstr>
      <vt:lpstr>PowerPoint Presentation</vt:lpstr>
      <vt:lpstr>Recap (previous set 2 sounds):</vt:lpstr>
      <vt:lpstr>Lesson 1: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griffiths, claire</dc:creator>
  <cp:lastModifiedBy>griffiths, claire</cp:lastModifiedBy>
  <cp:revision>9</cp:revision>
  <dcterms:created xsi:type="dcterms:W3CDTF">2021-01-11T13:58:48Z</dcterms:created>
  <dcterms:modified xsi:type="dcterms:W3CDTF">2021-01-11T15:00:57Z</dcterms:modified>
</cp:coreProperties>
</file>