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Miss Griffiths 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36BD5-C235-405D-9700-3F164655372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0A57F-B536-436D-B891-E9E967984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267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Miss Griffiths 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A7AE2-E3B6-4D4C-9D08-D73404969AA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044F1-CECA-4AD3-BD4E-D3D175E23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95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1698-8AFE-4BAB-9284-7796A754A4D6}" type="datetime1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E84C-4755-4AC5-9AA7-B7591D09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60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E551-0E20-4CAA-AE05-179166565D9A}" type="datetime1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E84C-4755-4AC5-9AA7-B7591D09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0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EEEC-8F84-4D64-8410-1F3E73581A6B}" type="datetime1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E84C-4755-4AC5-9AA7-B7591D09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7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992B-E50E-4362-87FC-3B663FC99763}" type="datetime1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E84C-4755-4AC5-9AA7-B7591D09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34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3B79-64A4-424A-B793-42DFD80ABBD8}" type="datetime1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E84C-4755-4AC5-9AA7-B7591D09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3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5409-6542-4334-B561-07D8785BA9C6}" type="datetime1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E84C-4755-4AC5-9AA7-B7591D09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05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8024-FA81-438E-AD07-EF4F3A1A8DF2}" type="datetime1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E84C-4755-4AC5-9AA7-B7591D09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23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DC3-3820-4A12-B807-3EB33081724E}" type="datetime1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E84C-4755-4AC5-9AA7-B7591D09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5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312F-A2C6-4098-9340-9C1F0224765F}" type="datetime1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E84C-4755-4AC5-9AA7-B7591D09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9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0F12-E038-4E42-B7B4-B00E844C8E94}" type="datetime1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E84C-4755-4AC5-9AA7-B7591D09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81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94A-F1C6-477D-97A2-811C92778F05}" type="datetime1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E84C-4755-4AC5-9AA7-B7591D09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8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362C9-2C46-4AEB-BEDE-13BD962DCA11}" type="datetime1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Miss Griffiths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9E84C-4755-4AC5-9AA7-B7591D09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12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" y="285206"/>
            <a:ext cx="10310949" cy="185068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49286" y="3300957"/>
            <a:ext cx="6858000" cy="887412"/>
          </a:xfrm>
          <a:prstGeom prst="rect">
            <a:avLst/>
          </a:prstGeom>
          <a:ln w="88900">
            <a:solidFill>
              <a:srgbClr val="C00000"/>
            </a:solidFill>
          </a:ln>
        </p:spPr>
        <p:txBody>
          <a:bodyPr lIns="68580" tIns="34290" rIns="68580" bIns="3429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500" dirty="0" smtClean="0">
                <a:solidFill>
                  <a:prstClr val="black"/>
                </a:solidFill>
                <a:latin typeface="XCCW Joined 1a" panose="03050602040000000000" pitchFamily="66" charset="0"/>
              </a:rPr>
              <a:t>Week </a:t>
            </a:r>
            <a:r>
              <a:rPr lang="en-GB" sz="4500" dirty="0" smtClean="0">
                <a:solidFill>
                  <a:prstClr val="black"/>
                </a:solidFill>
                <a:latin typeface="XCCW Joined 1a" panose="03050602040000000000" pitchFamily="66" charset="0"/>
              </a:rPr>
              <a:t>2/3 </a:t>
            </a:r>
            <a:r>
              <a:rPr lang="en-GB" sz="4500" dirty="0" smtClean="0">
                <a:solidFill>
                  <a:prstClr val="black"/>
                </a:solidFill>
                <a:latin typeface="XCCW Joined 1a" panose="03050602040000000000" pitchFamily="66" charset="0"/>
              </a:rPr>
              <a:t>- Phonics</a:t>
            </a:r>
            <a:endParaRPr lang="en-GB" sz="4500" dirty="0">
              <a:solidFill>
                <a:prstClr val="black"/>
              </a:solidFill>
              <a:latin typeface="XCCW Joined 1a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9286" y="4519749"/>
            <a:ext cx="702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XCCW Joined 1a" panose="03050602040000000000" pitchFamily="66" charset="0"/>
              </a:rPr>
              <a:t>Week commencing: </a:t>
            </a:r>
            <a:r>
              <a:rPr lang="en-GB" dirty="0" smtClean="0">
                <a:latin typeface="XCCW Joined 1a" panose="03050602040000000000" pitchFamily="66" charset="0"/>
              </a:rPr>
              <a:t>Monday </a:t>
            </a:r>
            <a:r>
              <a:rPr lang="en-GB" dirty="0" smtClean="0">
                <a:latin typeface="XCCW Joined 1a" panose="03050602040000000000" pitchFamily="66" charset="0"/>
              </a:rPr>
              <a:t>11th January </a:t>
            </a:r>
            <a:r>
              <a:rPr lang="en-GB" dirty="0" smtClean="0">
                <a:latin typeface="XCCW Joined 1a" panose="03050602040000000000" pitchFamily="66" charset="0"/>
              </a:rPr>
              <a:t>2021 and Monday 18</a:t>
            </a:r>
            <a:r>
              <a:rPr lang="en-GB" baseline="30000" dirty="0" smtClean="0">
                <a:latin typeface="XCCW Joined 1a" panose="03050602040000000000" pitchFamily="66" charset="0"/>
              </a:rPr>
              <a:t>th</a:t>
            </a:r>
            <a:r>
              <a:rPr lang="en-GB" dirty="0" smtClean="0">
                <a:latin typeface="XCCW Joined 1a" panose="03050602040000000000" pitchFamily="66" charset="0"/>
              </a:rPr>
              <a:t> January 2021.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28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4216" y="996137"/>
            <a:ext cx="7680963" cy="1015664"/>
            <a:chOff x="757645" y="339632"/>
            <a:chExt cx="9875520" cy="1932576"/>
          </a:xfrm>
        </p:grpSpPr>
        <p:sp>
          <p:nvSpPr>
            <p:cNvPr id="5" name="TextBox 4"/>
            <p:cNvSpPr txBox="1"/>
            <p:nvPr/>
          </p:nvSpPr>
          <p:spPr>
            <a:xfrm>
              <a:off x="757645" y="339634"/>
              <a:ext cx="2468880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oy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26525" y="339634"/>
              <a:ext cx="2468880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oy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5405" y="339634"/>
              <a:ext cx="2468881" cy="193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oy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05097" y="339632"/>
              <a:ext cx="2328068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oy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6571" y="354176"/>
            <a:ext cx="9196252" cy="4616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Joined 1a" panose="03050602040000000000" pitchFamily="66" charset="0"/>
              </a:rPr>
              <a:t>Have a go at practicing writing the ‘oy’ sound:</a:t>
            </a:r>
            <a:endParaRPr lang="en-GB" sz="2400" dirty="0">
              <a:latin typeface="XCCW Joined 1a" panose="03050602040000000000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706" r="83742" b="-706"/>
          <a:stretch/>
        </p:blipFill>
        <p:spPr>
          <a:xfrm>
            <a:off x="10145487" y="233522"/>
            <a:ext cx="1663338" cy="18506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571" y="2466295"/>
            <a:ext cx="11482254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Joined 1a" panose="03050602040000000000" pitchFamily="66" charset="0"/>
              </a:rPr>
              <a:t>Write me two sentence describing what you can see, don’t forget to use you phonics knowledge:</a:t>
            </a:r>
            <a:endParaRPr lang="en-GB" sz="2400" dirty="0">
              <a:latin typeface="XCCW Joined 1a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280" y="3649116"/>
            <a:ext cx="797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35581" y="5443690"/>
            <a:ext cx="797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pic>
        <p:nvPicPr>
          <p:cNvPr id="4098" name="Picture 2" descr="Why Toys Are Making A 2020 Comeback | PYMNT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48" y="349895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op 50 3 Letter Baby Boy Names WIth Mean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381" y="4896884"/>
            <a:ext cx="25908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798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131" y="3370217"/>
            <a:ext cx="110266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XCCW Joined 1a" panose="03050602040000000000" pitchFamily="66" charset="0"/>
              </a:rPr>
              <a:t>Write as many sentences as you can using any ‘air, </a:t>
            </a:r>
            <a:r>
              <a:rPr lang="en-GB" sz="3200" dirty="0" err="1" smtClean="0">
                <a:latin typeface="XCCW Joined 1a" panose="03050602040000000000" pitchFamily="66" charset="0"/>
              </a:rPr>
              <a:t>ir</a:t>
            </a:r>
            <a:r>
              <a:rPr lang="en-GB" sz="3200" dirty="0" smtClean="0">
                <a:latin typeface="XCCW Joined 1a" panose="03050602040000000000" pitchFamily="66" charset="0"/>
              </a:rPr>
              <a:t>, </a:t>
            </a:r>
            <a:r>
              <a:rPr lang="en-GB" sz="3200" dirty="0" err="1" smtClean="0">
                <a:latin typeface="XCCW Joined 1a" panose="03050602040000000000" pitchFamily="66" charset="0"/>
              </a:rPr>
              <a:t>ou</a:t>
            </a:r>
            <a:r>
              <a:rPr lang="en-GB" sz="3200">
                <a:latin typeface="XCCW Joined 1a" panose="03050602040000000000" pitchFamily="66" charset="0"/>
              </a:rPr>
              <a:t> </a:t>
            </a:r>
            <a:r>
              <a:rPr lang="en-GB" sz="3200" smtClean="0">
                <a:latin typeface="XCCW Joined 1a" panose="03050602040000000000" pitchFamily="66" charset="0"/>
              </a:rPr>
              <a:t>and </a:t>
            </a:r>
            <a:r>
              <a:rPr lang="en-GB" sz="3200" dirty="0" smtClean="0">
                <a:latin typeface="XCCW Joined 1a" panose="03050602040000000000" pitchFamily="66" charset="0"/>
              </a:rPr>
              <a:t>oy</a:t>
            </a:r>
            <a:r>
              <a:rPr lang="en-GB" sz="3200" smtClean="0">
                <a:latin typeface="XCCW Joined 1a" panose="03050602040000000000" pitchFamily="66" charset="0"/>
              </a:rPr>
              <a:t>’ words. </a:t>
            </a:r>
            <a:r>
              <a:rPr lang="en-GB" sz="3200" dirty="0">
                <a:latin typeface="XCCW Joined 1a" panose="03050602040000000000" pitchFamily="66" charset="0"/>
              </a:rPr>
              <a:t>Can you think of an adjective or conjunction to make your sentence more interesting? </a:t>
            </a:r>
          </a:p>
        </p:txBody>
      </p:sp>
      <p:pic>
        <p:nvPicPr>
          <p:cNvPr id="5" name="Picture 4" descr="Challenge sign or stamp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5" b="31743"/>
          <a:stretch/>
        </p:blipFill>
        <p:spPr bwMode="auto">
          <a:xfrm>
            <a:off x="273141" y="130627"/>
            <a:ext cx="6201317" cy="24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706" r="83742" b="-706"/>
          <a:stretch/>
        </p:blipFill>
        <p:spPr>
          <a:xfrm>
            <a:off x="10145487" y="233522"/>
            <a:ext cx="1663338" cy="185068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01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4320" y="495549"/>
            <a:ext cx="9614263" cy="1325563"/>
          </a:xfrm>
        </p:spPr>
        <p:txBody>
          <a:bodyPr/>
          <a:lstStyle/>
          <a:p>
            <a:r>
              <a:rPr lang="en-GB" dirty="0" smtClean="0">
                <a:latin typeface="XCCW Joined 1a" panose="03050602040000000000" pitchFamily="66" charset="0"/>
              </a:rPr>
              <a:t>Recap (previous set 2 sounds):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2494212"/>
            <a:ext cx="10330543" cy="835025"/>
          </a:xfrm>
          <a:prstGeom prst="rect">
            <a:avLst/>
          </a:prstGeom>
          <a:ln w="88900">
            <a:solidFill>
              <a:srgbClr val="C00000"/>
            </a:solidFill>
          </a:ln>
        </p:spPr>
        <p:txBody>
          <a:bodyPr lIns="68580" tIns="34290" rIns="68580" bIns="3429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400" dirty="0" smtClean="0">
                <a:solidFill>
                  <a:prstClr val="black"/>
                </a:solidFill>
                <a:latin typeface="XCCW Joined 1a" panose="03050602040000000000" pitchFamily="66" charset="0"/>
              </a:rPr>
              <a:t>Say each diagraph below and write down as many ‘green’ words as you can remember!</a:t>
            </a:r>
            <a:endParaRPr lang="en-GB" sz="2400" dirty="0">
              <a:solidFill>
                <a:prstClr val="black"/>
              </a:solidFill>
              <a:latin typeface="XCCW Joined 1a" panose="03050602040000000000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706" r="83742" b="-706"/>
          <a:stretch/>
        </p:blipFill>
        <p:spPr>
          <a:xfrm>
            <a:off x="10145487" y="233522"/>
            <a:ext cx="1663338" cy="185068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68071" y="3695361"/>
            <a:ext cx="9110369" cy="2863725"/>
            <a:chOff x="1268071" y="3308475"/>
            <a:chExt cx="9470799" cy="3187575"/>
          </a:xfrm>
        </p:grpSpPr>
        <p:grpSp>
          <p:nvGrpSpPr>
            <p:cNvPr id="5" name="Group 4"/>
            <p:cNvGrpSpPr/>
            <p:nvPr/>
          </p:nvGrpSpPr>
          <p:grpSpPr>
            <a:xfrm>
              <a:off x="1268071" y="3308475"/>
              <a:ext cx="9470799" cy="1587500"/>
              <a:chOff x="713105" y="1690688"/>
              <a:chExt cx="9470799" cy="1587500"/>
            </a:xfrm>
          </p:grpSpPr>
          <p:pic>
            <p:nvPicPr>
              <p:cNvPr id="6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57" t="27275" r="11887" b="60147"/>
              <a:stretch>
                <a:fillRect/>
              </a:stretch>
            </p:blipFill>
            <p:spPr bwMode="auto">
              <a:xfrm>
                <a:off x="713105" y="1690688"/>
                <a:ext cx="8020050" cy="158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20" t="39685" r="39906" b="47736"/>
              <a:stretch>
                <a:fillRect/>
              </a:stretch>
            </p:blipFill>
            <p:spPr bwMode="auto">
              <a:xfrm>
                <a:off x="8617041" y="1711326"/>
                <a:ext cx="1566863" cy="1566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1448118" y="4924425"/>
              <a:ext cx="3059112" cy="1571625"/>
              <a:chOff x="2293938" y="4843463"/>
              <a:chExt cx="3059112" cy="1571625"/>
            </a:xfrm>
          </p:grpSpPr>
          <p:pic>
            <p:nvPicPr>
              <p:cNvPr id="11" name="Picture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3938" y="4875213"/>
                <a:ext cx="1562100" cy="153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87" t="39519" r="26225" b="47736"/>
              <a:stretch>
                <a:fillRect/>
              </a:stretch>
            </p:blipFill>
            <p:spPr bwMode="auto">
              <a:xfrm>
                <a:off x="3856038" y="4843463"/>
                <a:ext cx="1497012" cy="155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89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XCCW Joined 1a" panose="03050602040000000000" pitchFamily="66" charset="0"/>
              </a:rPr>
              <a:t>Lesson 3:</a:t>
            </a: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706" r="83742" b="-706"/>
          <a:stretch/>
        </p:blipFill>
        <p:spPr>
          <a:xfrm>
            <a:off x="10145487" y="233522"/>
            <a:ext cx="1663338" cy="185068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0067" y="1959429"/>
            <a:ext cx="1845132" cy="1188720"/>
          </a:xfrm>
          <a:prstGeom prst="rect">
            <a:avLst/>
          </a:prstGeom>
          <a:ln w="88900">
            <a:solidFill>
              <a:srgbClr val="C00000"/>
            </a:solidFill>
          </a:ln>
        </p:spPr>
        <p:txBody>
          <a:bodyPr lIns="68580" tIns="34290" rIns="68580" bIns="3429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7200" dirty="0" smtClean="0">
                <a:solidFill>
                  <a:prstClr val="black"/>
                </a:solidFill>
                <a:latin typeface="XCCW Joined 1a" panose="03050602040000000000" pitchFamily="66" charset="0"/>
              </a:rPr>
              <a:t>air</a:t>
            </a:r>
            <a:endParaRPr lang="en-GB" sz="7200" dirty="0">
              <a:solidFill>
                <a:prstClr val="black"/>
              </a:solidFill>
              <a:latin typeface="XCCW Joined 1a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4338" y="2084205"/>
            <a:ext cx="4791891" cy="769441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 smtClean="0">
                <a:latin typeface="XCCW Joined 1a" panose="03050602040000000000" pitchFamily="66" charset="0"/>
              </a:rPr>
              <a:t>Green Words: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08664" y="3148149"/>
            <a:ext cx="6048108" cy="3349311"/>
            <a:chOff x="5172890" y="3357153"/>
            <a:chExt cx="6048108" cy="3349311"/>
          </a:xfrm>
        </p:grpSpPr>
        <p:sp>
          <p:nvSpPr>
            <p:cNvPr id="12" name="Rectangle 11"/>
            <p:cNvSpPr/>
            <p:nvPr/>
          </p:nvSpPr>
          <p:spPr>
            <a:xfrm>
              <a:off x="5172890" y="3357153"/>
              <a:ext cx="6048108" cy="32960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36473" y="3357154"/>
              <a:ext cx="160673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chemeClr val="accent6"/>
                  </a:solidFill>
                  <a:latin typeface="XCCW Joined 1a" panose="03050602040000000000" pitchFamily="66" charset="0"/>
                </a:rPr>
                <a:t>fair</a:t>
              </a:r>
            </a:p>
            <a:p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40987" y="5631548"/>
              <a:ext cx="191192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chemeClr val="accent6"/>
                  </a:solidFill>
                  <a:latin typeface="XCCW Joined 1a" panose="03050602040000000000" pitchFamily="66" charset="0"/>
                </a:rPr>
                <a:t>chair</a:t>
              </a:r>
            </a:p>
            <a:p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028070" y="3372849"/>
              <a:ext cx="1742257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chemeClr val="accent6"/>
                  </a:solidFill>
                  <a:latin typeface="XCCW Joined 1a" panose="03050602040000000000" pitchFamily="66" charset="0"/>
                </a:rPr>
                <a:t>air</a:t>
              </a:r>
            </a:p>
            <a:p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36473" y="4520112"/>
              <a:ext cx="16067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chemeClr val="accent6"/>
                  </a:solidFill>
                  <a:latin typeface="XCCW Joined 1a" panose="03050602040000000000" pitchFamily="66" charset="0"/>
                </a:rPr>
                <a:t>hair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36473" y="5606742"/>
              <a:ext cx="179070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chemeClr val="accent6"/>
                  </a:solidFill>
                  <a:latin typeface="XCCW Joined 1a" panose="03050602040000000000" pitchFamily="66" charset="0"/>
                </a:rPr>
                <a:t>stair</a:t>
              </a:r>
            </a:p>
            <a:p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956766" y="4435128"/>
              <a:ext cx="226423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chemeClr val="accent6"/>
                  </a:solidFill>
                  <a:latin typeface="XCCW Joined 1a" panose="03050602040000000000" pitchFamily="66" charset="0"/>
                </a:rPr>
                <a:t>lair</a:t>
              </a:r>
            </a:p>
            <a:p>
              <a:endParaRPr lang="en-GB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013267" y="4206240"/>
              <a:ext cx="65314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131919" y="5299442"/>
              <a:ext cx="7826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339838" y="6479176"/>
              <a:ext cx="65314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9239793" y="4168691"/>
              <a:ext cx="65314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184952" y="6479176"/>
              <a:ext cx="52374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627914" y="3622308"/>
              <a:ext cx="572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/>
                <a:t>.</a:t>
              </a:r>
              <a:endParaRPr lang="en-GB" sz="4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99218" y="4735195"/>
              <a:ext cx="572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/>
                <a:t>.</a:t>
              </a:r>
              <a:endParaRPr lang="en-GB" sz="4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64924" y="5875467"/>
              <a:ext cx="572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/>
                <a:t>.</a:t>
              </a:r>
              <a:endParaRPr lang="en-GB" sz="4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011193" y="4681881"/>
              <a:ext cx="572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/>
                <a:t>.</a:t>
              </a:r>
              <a:endParaRPr lang="en-GB" sz="48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886992" y="5666462"/>
            <a:ext cx="57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.</a:t>
            </a:r>
            <a:endParaRPr lang="en-GB" sz="4800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9389605" y="5046022"/>
            <a:ext cx="509728" cy="91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3147" t="18750" r="78404" b="34063"/>
          <a:stretch/>
        </p:blipFill>
        <p:spPr>
          <a:xfrm>
            <a:off x="2285727" y="1964884"/>
            <a:ext cx="2701561" cy="3885100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9899333" y="6270172"/>
            <a:ext cx="5237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46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4216" y="996137"/>
            <a:ext cx="7680963" cy="1015664"/>
            <a:chOff x="757645" y="339632"/>
            <a:chExt cx="9875520" cy="1932576"/>
          </a:xfrm>
        </p:grpSpPr>
        <p:sp>
          <p:nvSpPr>
            <p:cNvPr id="5" name="TextBox 4"/>
            <p:cNvSpPr txBox="1"/>
            <p:nvPr/>
          </p:nvSpPr>
          <p:spPr>
            <a:xfrm>
              <a:off x="757645" y="339634"/>
              <a:ext cx="2468880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air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26525" y="339634"/>
              <a:ext cx="2468880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air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5405" y="339634"/>
              <a:ext cx="2468881" cy="193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air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05097" y="339632"/>
              <a:ext cx="2328068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air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6571" y="354176"/>
            <a:ext cx="9196252" cy="4616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Joined 1a" panose="03050602040000000000" pitchFamily="66" charset="0"/>
              </a:rPr>
              <a:t>Have a go at practicing writing the ‘air’ sound:</a:t>
            </a:r>
            <a:endParaRPr lang="en-GB" sz="2400" dirty="0">
              <a:latin typeface="XCCW Joined 1a" panose="03050602040000000000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706" r="83742" b="-706"/>
          <a:stretch/>
        </p:blipFill>
        <p:spPr>
          <a:xfrm>
            <a:off x="10145487" y="233522"/>
            <a:ext cx="1663338" cy="18506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571" y="2466295"/>
            <a:ext cx="11482254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Joined 1a" panose="03050602040000000000" pitchFamily="66" charset="0"/>
              </a:rPr>
              <a:t>Write me two sentence describing what you can see, don’t forget to use you phonics knowledge:</a:t>
            </a:r>
            <a:endParaRPr lang="en-GB" sz="2400" dirty="0">
              <a:latin typeface="XCCW Joined 1a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280" y="3649116"/>
            <a:ext cx="797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577249" y="5443691"/>
            <a:ext cx="797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249" y="3531507"/>
            <a:ext cx="1477224" cy="19121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828" y="4925689"/>
            <a:ext cx="1122952" cy="191219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88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XCCW Joined 1a" panose="03050602040000000000" pitchFamily="66" charset="0"/>
              </a:rPr>
              <a:t>Lesson 4:</a:t>
            </a: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706" r="83742" b="-706"/>
          <a:stretch/>
        </p:blipFill>
        <p:spPr>
          <a:xfrm>
            <a:off x="10145487" y="233522"/>
            <a:ext cx="1663338" cy="185068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1627" y="1959429"/>
            <a:ext cx="1528355" cy="1188720"/>
          </a:xfrm>
          <a:prstGeom prst="rect">
            <a:avLst/>
          </a:prstGeom>
          <a:ln w="88900">
            <a:solidFill>
              <a:srgbClr val="C00000"/>
            </a:solidFill>
          </a:ln>
        </p:spPr>
        <p:txBody>
          <a:bodyPr lIns="68580" tIns="34290" rIns="68580" bIns="3429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7200" dirty="0" err="1" smtClean="0">
                <a:solidFill>
                  <a:prstClr val="black"/>
                </a:solidFill>
                <a:latin typeface="XCCW Joined 1a" panose="03050602040000000000" pitchFamily="66" charset="0"/>
              </a:rPr>
              <a:t>ir</a:t>
            </a:r>
            <a:endParaRPr lang="en-GB" sz="7200" dirty="0">
              <a:solidFill>
                <a:prstClr val="black"/>
              </a:solidFill>
              <a:latin typeface="XCCW Joined 1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4338" y="2084205"/>
            <a:ext cx="4791891" cy="769441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 smtClean="0">
                <a:latin typeface="XCCW Joined 1a" panose="03050602040000000000" pitchFamily="66" charset="0"/>
              </a:rPr>
              <a:t>Green Words: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08664" y="3148149"/>
            <a:ext cx="6048108" cy="3349311"/>
            <a:chOff x="5108664" y="3369763"/>
            <a:chExt cx="6048108" cy="3349311"/>
          </a:xfrm>
        </p:grpSpPr>
        <p:grpSp>
          <p:nvGrpSpPr>
            <p:cNvPr id="9" name="Group 8"/>
            <p:cNvGrpSpPr/>
            <p:nvPr/>
          </p:nvGrpSpPr>
          <p:grpSpPr>
            <a:xfrm>
              <a:off x="5108664" y="3369763"/>
              <a:ext cx="6048108" cy="3349311"/>
              <a:chOff x="5172890" y="3357153"/>
              <a:chExt cx="6048108" cy="334931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172890" y="3357153"/>
                <a:ext cx="6048108" cy="329602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46269" y="3357153"/>
                <a:ext cx="1715593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girl</a:t>
                </a:r>
              </a:p>
              <a:p>
                <a:endParaRPr lang="en-GB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986432" y="5633158"/>
                <a:ext cx="1912617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dirt</a:t>
                </a:r>
              </a:p>
              <a:p>
                <a:endParaRPr lang="en-GB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857710" y="3372849"/>
                <a:ext cx="1912617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twirl</a:t>
                </a:r>
              </a:p>
              <a:p>
                <a:endParaRPr lang="en-GB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36472" y="4520112"/>
                <a:ext cx="21455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third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546269" y="5606742"/>
                <a:ext cx="1606732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bird</a:t>
                </a:r>
              </a:p>
              <a:p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956766" y="4435128"/>
                <a:ext cx="2264232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whirl</a:t>
                </a:r>
              </a:p>
              <a:p>
                <a:endParaRPr lang="en-GB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5679611" y="5366489"/>
                <a:ext cx="492034" cy="708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095179" y="6479176"/>
                <a:ext cx="30888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0134334" y="5289553"/>
                <a:ext cx="34969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9521182" y="6479176"/>
                <a:ext cx="42155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627914" y="3622308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48296" y="3612179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798129" y="4792314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664924" y="5875467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264694" y="3562167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0484033" y="4703403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095293" y="5888077"/>
              <a:ext cx="572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/>
                <a:t>.</a:t>
              </a:r>
              <a:endParaRPr lang="en-GB" sz="4800" dirty="0"/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V="1">
            <a:off x="6235331" y="5156836"/>
            <a:ext cx="313510" cy="35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39731" y="5692348"/>
            <a:ext cx="57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37" name="TextBox 36"/>
          <p:cNvSpPr txBox="1"/>
          <p:nvPr/>
        </p:nvSpPr>
        <p:spPr>
          <a:xfrm>
            <a:off x="9910641" y="5688976"/>
            <a:ext cx="57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.</a:t>
            </a:r>
            <a:endParaRPr lang="en-GB" sz="4800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/>
          <a:srcRect l="22424" t="18839" r="59304" b="34375"/>
          <a:stretch/>
        </p:blipFill>
        <p:spPr>
          <a:xfrm>
            <a:off x="2159721" y="1748839"/>
            <a:ext cx="2861853" cy="4119812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048101" y="4003944"/>
            <a:ext cx="313510" cy="35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9756598" y="3944600"/>
            <a:ext cx="313510" cy="35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9305927" y="3374145"/>
            <a:ext cx="57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82" name="TextBox 81"/>
          <p:cNvSpPr txBox="1"/>
          <p:nvPr/>
        </p:nvSpPr>
        <p:spPr>
          <a:xfrm>
            <a:off x="8890910" y="3374147"/>
            <a:ext cx="57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.</a:t>
            </a:r>
            <a:endParaRPr lang="en-GB" sz="48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9243060" y="5080549"/>
            <a:ext cx="63545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61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4216" y="996137"/>
            <a:ext cx="7680963" cy="1015664"/>
            <a:chOff x="757645" y="339632"/>
            <a:chExt cx="9875520" cy="1932576"/>
          </a:xfrm>
        </p:grpSpPr>
        <p:sp>
          <p:nvSpPr>
            <p:cNvPr id="5" name="TextBox 4"/>
            <p:cNvSpPr txBox="1"/>
            <p:nvPr/>
          </p:nvSpPr>
          <p:spPr>
            <a:xfrm>
              <a:off x="757645" y="339634"/>
              <a:ext cx="2468880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ir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26525" y="339634"/>
              <a:ext cx="2468880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i</a:t>
              </a:r>
              <a:r>
                <a:rPr lang="en-GB" sz="6000" dirty="0" err="1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r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5405" y="339634"/>
              <a:ext cx="2468881" cy="193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ir</a:t>
              </a:r>
              <a:endParaRPr lang="en-GB" sz="6000" dirty="0" smtClean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05097" y="339632"/>
              <a:ext cx="2328068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ir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6571" y="354176"/>
            <a:ext cx="9196252" cy="4616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Joined 1a" panose="03050602040000000000" pitchFamily="66" charset="0"/>
              </a:rPr>
              <a:t>Have a go at practicing writing the ‘</a:t>
            </a:r>
            <a:r>
              <a:rPr lang="en-GB" sz="2400" dirty="0" err="1" smtClean="0">
                <a:latin typeface="XCCW Joined 1a" panose="03050602040000000000" pitchFamily="66" charset="0"/>
              </a:rPr>
              <a:t>ir</a:t>
            </a:r>
            <a:r>
              <a:rPr lang="en-GB" sz="2400" dirty="0" smtClean="0">
                <a:latin typeface="XCCW Joined 1a" panose="03050602040000000000" pitchFamily="66" charset="0"/>
              </a:rPr>
              <a:t>’ sound:</a:t>
            </a:r>
            <a:endParaRPr lang="en-GB" sz="2400" dirty="0">
              <a:latin typeface="XCCW Joined 1a" panose="03050602040000000000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706" r="83742" b="-706"/>
          <a:stretch/>
        </p:blipFill>
        <p:spPr>
          <a:xfrm>
            <a:off x="10145487" y="233522"/>
            <a:ext cx="1663338" cy="18506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571" y="2466295"/>
            <a:ext cx="11482254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Joined 1a" panose="03050602040000000000" pitchFamily="66" charset="0"/>
              </a:rPr>
              <a:t>Write me two sentence describing what you can see, don’t forget to use you phonics knowledge:</a:t>
            </a:r>
            <a:endParaRPr lang="en-GB" sz="2400" dirty="0">
              <a:latin typeface="XCCW Joined 1a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280" y="3649116"/>
            <a:ext cx="797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35581" y="5443690"/>
            <a:ext cx="797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025" y="3439039"/>
            <a:ext cx="1707311" cy="2004652"/>
          </a:xfrm>
          <a:prstGeom prst="rect">
            <a:avLst/>
          </a:prstGeom>
        </p:spPr>
      </p:pic>
      <p:pic>
        <p:nvPicPr>
          <p:cNvPr id="1026" name="Picture 2" descr="Songbird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453" y="5201268"/>
            <a:ext cx="2168067" cy="144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85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XCCW Joined 1a" panose="03050602040000000000" pitchFamily="66" charset="0"/>
              </a:rPr>
              <a:t>Lesson </a:t>
            </a:r>
            <a:r>
              <a:rPr lang="en-GB" dirty="0">
                <a:latin typeface="XCCW Joined 1a" panose="03050602040000000000" pitchFamily="66" charset="0"/>
              </a:rPr>
              <a:t>5</a:t>
            </a:r>
            <a:r>
              <a:rPr lang="en-GB" dirty="0" smtClean="0">
                <a:latin typeface="XCCW Joined 1a" panose="03050602040000000000" pitchFamily="66" charset="0"/>
              </a:rPr>
              <a:t>:</a:t>
            </a: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706" r="83742" b="-706"/>
          <a:stretch/>
        </p:blipFill>
        <p:spPr>
          <a:xfrm>
            <a:off x="10145487" y="233522"/>
            <a:ext cx="1663338" cy="185068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1627" y="1959429"/>
            <a:ext cx="1528355" cy="1188720"/>
          </a:xfrm>
          <a:prstGeom prst="rect">
            <a:avLst/>
          </a:prstGeom>
          <a:ln w="88900">
            <a:solidFill>
              <a:srgbClr val="C00000"/>
            </a:solidFill>
          </a:ln>
        </p:spPr>
        <p:txBody>
          <a:bodyPr lIns="68580" tIns="34290" rIns="68580" bIns="3429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7200" dirty="0" err="1" smtClean="0">
                <a:solidFill>
                  <a:prstClr val="black"/>
                </a:solidFill>
                <a:latin typeface="XCCW Joined 1a" panose="03050602040000000000" pitchFamily="66" charset="0"/>
              </a:rPr>
              <a:t>ou</a:t>
            </a:r>
            <a:endParaRPr lang="en-GB" sz="7200" dirty="0">
              <a:solidFill>
                <a:prstClr val="black"/>
              </a:solidFill>
              <a:latin typeface="XCCW Joined 1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4338" y="2084205"/>
            <a:ext cx="4791891" cy="769441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 smtClean="0">
                <a:latin typeface="XCCW Joined 1a" panose="03050602040000000000" pitchFamily="66" charset="0"/>
              </a:rPr>
              <a:t>Green Words: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08664" y="3148149"/>
            <a:ext cx="6048108" cy="3349311"/>
            <a:chOff x="5108664" y="3369763"/>
            <a:chExt cx="6048108" cy="3349311"/>
          </a:xfrm>
        </p:grpSpPr>
        <p:grpSp>
          <p:nvGrpSpPr>
            <p:cNvPr id="9" name="Group 8"/>
            <p:cNvGrpSpPr/>
            <p:nvPr/>
          </p:nvGrpSpPr>
          <p:grpSpPr>
            <a:xfrm>
              <a:off x="5108664" y="3369763"/>
              <a:ext cx="6048108" cy="3349311"/>
              <a:chOff x="5172890" y="3357153"/>
              <a:chExt cx="6048108" cy="334931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172890" y="3357153"/>
                <a:ext cx="6048108" cy="329602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46269" y="3357153"/>
                <a:ext cx="1715593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out</a:t>
                </a:r>
              </a:p>
              <a:p>
                <a:endParaRPr lang="en-GB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986432" y="5633158"/>
                <a:ext cx="2155781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found</a:t>
                </a:r>
              </a:p>
              <a:p>
                <a:endParaRPr lang="en-GB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857710" y="3372849"/>
                <a:ext cx="2041339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shout</a:t>
                </a:r>
              </a:p>
              <a:p>
                <a:endParaRPr lang="en-GB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36472" y="4520112"/>
                <a:ext cx="21455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loud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546269" y="5606742"/>
                <a:ext cx="2135778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round</a:t>
                </a:r>
              </a:p>
              <a:p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907782" y="4434985"/>
                <a:ext cx="2264232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mouth</a:t>
                </a:r>
              </a:p>
              <a:p>
                <a:endParaRPr lang="en-GB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6033664" y="5336415"/>
                <a:ext cx="492034" cy="708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095179" y="6479176"/>
                <a:ext cx="60198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0569625" y="5253240"/>
                <a:ext cx="34969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9521182" y="6479176"/>
                <a:ext cx="63465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5572110" y="4755027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10871" y="3599237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798129" y="4792314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664924" y="5875467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569625" y="3559174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136653" y="4650428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095293" y="5888077"/>
              <a:ext cx="572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/>
                <a:t>.</a:t>
              </a:r>
              <a:endParaRPr lang="en-GB" sz="4800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V="1">
            <a:off x="8954180" y="3968822"/>
            <a:ext cx="713555" cy="35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75003" y="5666098"/>
            <a:ext cx="57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10602968" y="5653030"/>
            <a:ext cx="57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.</a:t>
            </a:r>
            <a:endParaRPr lang="en-GB" sz="48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733233" y="3980890"/>
            <a:ext cx="606606" cy="130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9756598" y="3931279"/>
            <a:ext cx="670016" cy="168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140320" y="5633105"/>
            <a:ext cx="57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.</a:t>
            </a:r>
            <a:endParaRPr lang="en-GB" sz="48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9645015" y="5030271"/>
            <a:ext cx="63545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41600" t="18482" r="40128" b="34554"/>
          <a:stretch/>
        </p:blipFill>
        <p:spPr>
          <a:xfrm>
            <a:off x="2137684" y="1731668"/>
            <a:ext cx="2883891" cy="416737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175313" y="5677554"/>
            <a:ext cx="57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66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4216" y="996137"/>
            <a:ext cx="7680963" cy="1015664"/>
            <a:chOff x="757645" y="339632"/>
            <a:chExt cx="9875520" cy="1932576"/>
          </a:xfrm>
        </p:grpSpPr>
        <p:sp>
          <p:nvSpPr>
            <p:cNvPr id="5" name="TextBox 4"/>
            <p:cNvSpPr txBox="1"/>
            <p:nvPr/>
          </p:nvSpPr>
          <p:spPr>
            <a:xfrm>
              <a:off x="757645" y="339634"/>
              <a:ext cx="2468880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ou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26525" y="339634"/>
              <a:ext cx="2468880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ou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5405" y="339634"/>
              <a:ext cx="2468881" cy="193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ou</a:t>
              </a:r>
              <a:endParaRPr lang="en-GB" sz="6000" dirty="0" smtClean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05097" y="339632"/>
              <a:ext cx="2328068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ou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6571" y="354176"/>
            <a:ext cx="9196252" cy="4616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Joined 1a" panose="03050602040000000000" pitchFamily="66" charset="0"/>
              </a:rPr>
              <a:t>Have a go at practicing writing the ‘</a:t>
            </a:r>
            <a:r>
              <a:rPr lang="en-GB" sz="2400" dirty="0" err="1" smtClean="0">
                <a:latin typeface="XCCW Joined 1a" panose="03050602040000000000" pitchFamily="66" charset="0"/>
              </a:rPr>
              <a:t>ou</a:t>
            </a:r>
            <a:r>
              <a:rPr lang="en-GB" sz="2400" dirty="0" smtClean="0">
                <a:latin typeface="XCCW Joined 1a" panose="03050602040000000000" pitchFamily="66" charset="0"/>
              </a:rPr>
              <a:t>’ sound:</a:t>
            </a:r>
            <a:endParaRPr lang="en-GB" sz="2400" dirty="0">
              <a:latin typeface="XCCW Joined 1a" panose="03050602040000000000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706" r="83742" b="-706"/>
          <a:stretch/>
        </p:blipFill>
        <p:spPr>
          <a:xfrm>
            <a:off x="10145487" y="233522"/>
            <a:ext cx="1663338" cy="18506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571" y="2466295"/>
            <a:ext cx="11482254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Joined 1a" panose="03050602040000000000" pitchFamily="66" charset="0"/>
              </a:rPr>
              <a:t>Write me two sentence describing what you can see, don’t forget to use you phonics knowledge:</a:t>
            </a:r>
            <a:endParaRPr lang="en-GB" sz="2400" dirty="0">
              <a:latin typeface="XCCW Joined 1a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280" y="3649116"/>
            <a:ext cx="797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35581" y="5443690"/>
            <a:ext cx="797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pic>
        <p:nvPicPr>
          <p:cNvPr id="3074" name="Picture 2" descr="Feel The Air Dance In Your Mouth - The Naked Voca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3593992"/>
            <a:ext cx="29432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fusing prepositions: to shout at or to someone? | Teach Taught Tau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4" y="494774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265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XCCW Joined 1a" panose="03050602040000000000" pitchFamily="66" charset="0"/>
              </a:rPr>
              <a:t>Lesson 6:</a:t>
            </a: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706" r="83742" b="-706"/>
          <a:stretch/>
        </p:blipFill>
        <p:spPr>
          <a:xfrm>
            <a:off x="10145487" y="233522"/>
            <a:ext cx="1663338" cy="185068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1627" y="1959429"/>
            <a:ext cx="1528355" cy="1188720"/>
          </a:xfrm>
          <a:prstGeom prst="rect">
            <a:avLst/>
          </a:prstGeom>
          <a:ln w="88900">
            <a:solidFill>
              <a:srgbClr val="C00000"/>
            </a:solidFill>
          </a:ln>
        </p:spPr>
        <p:txBody>
          <a:bodyPr lIns="68580" tIns="34290" rIns="68580" bIns="3429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7200" dirty="0" smtClean="0">
                <a:solidFill>
                  <a:prstClr val="black"/>
                </a:solidFill>
                <a:latin typeface="XCCW Joined 1a" panose="03050602040000000000" pitchFamily="66" charset="0"/>
              </a:rPr>
              <a:t>oy</a:t>
            </a:r>
            <a:endParaRPr lang="en-GB" sz="7200" dirty="0">
              <a:solidFill>
                <a:prstClr val="black"/>
              </a:solidFill>
              <a:latin typeface="XCCW Joined 1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4338" y="2084205"/>
            <a:ext cx="4791891" cy="769441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 smtClean="0">
                <a:latin typeface="XCCW Joined 1a" panose="03050602040000000000" pitchFamily="66" charset="0"/>
              </a:rPr>
              <a:t>Green Words: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812556" y="3148149"/>
            <a:ext cx="2583105" cy="3349311"/>
            <a:chOff x="5127448" y="3148149"/>
            <a:chExt cx="2583105" cy="3349311"/>
          </a:xfrm>
        </p:grpSpPr>
        <p:sp>
          <p:nvSpPr>
            <p:cNvPr id="11" name="Rectangle 10"/>
            <p:cNvSpPr/>
            <p:nvPr/>
          </p:nvSpPr>
          <p:spPr>
            <a:xfrm>
              <a:off x="5127448" y="3148149"/>
              <a:ext cx="2583104" cy="32960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11831" y="3148149"/>
              <a:ext cx="176615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chemeClr val="accent6"/>
                  </a:solidFill>
                  <a:latin typeface="XCCW Joined 1a" panose="03050602040000000000" pitchFamily="66" charset="0"/>
                </a:rPr>
                <a:t>toy</a:t>
              </a:r>
            </a:p>
            <a:p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01745" y="4311108"/>
              <a:ext cx="22088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chemeClr val="accent6"/>
                  </a:solidFill>
                  <a:latin typeface="XCCW Joined 1a" panose="03050602040000000000" pitchFamily="66" charset="0"/>
                </a:rPr>
                <a:t>boy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11831" y="5397738"/>
              <a:ext cx="219872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chemeClr val="accent6"/>
                  </a:solidFill>
                  <a:latin typeface="XCCW Joined 1a" panose="03050602040000000000" pitchFamily="66" charset="0"/>
                </a:rPr>
                <a:t>enjoy</a:t>
              </a:r>
            </a:p>
            <a:p>
              <a:endParaRPr lang="en-GB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6134349" y="5127411"/>
              <a:ext cx="506535" cy="70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640884" y="6270172"/>
              <a:ext cx="6197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538433" y="4546023"/>
              <a:ext cx="5894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/>
                <a:t>.</a:t>
              </a:r>
              <a:endParaRPr lang="en-GB" sz="4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3998" y="3390050"/>
              <a:ext cx="5894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/>
                <a:t>.</a:t>
              </a:r>
              <a:endParaRPr lang="en-GB" sz="4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33983" y="5666463"/>
              <a:ext cx="5894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/>
                <a:t>.</a:t>
              </a:r>
              <a:endParaRPr lang="en-GB" sz="4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91382" y="5660043"/>
              <a:ext cx="572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/>
                <a:t>.</a:t>
              </a:r>
              <a:endParaRPr lang="en-GB" sz="48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938429" y="3968822"/>
              <a:ext cx="606606" cy="130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944481" y="5666462"/>
              <a:ext cx="572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/>
                <a:t>.</a:t>
              </a:r>
              <a:endParaRPr lang="en-GB" sz="480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60675" t="18839" r="20851" b="34375"/>
          <a:stretch/>
        </p:blipFill>
        <p:spPr>
          <a:xfrm>
            <a:off x="2140944" y="1744224"/>
            <a:ext cx="2875729" cy="409478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Miss Griffiths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53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324</Words>
  <Application>Microsoft Office PowerPoint</Application>
  <PresentationFormat>Widescreen</PresentationFormat>
  <Paragraphs>113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XCCW Joined 1a</vt:lpstr>
      <vt:lpstr>XCCW Joined Lined 1a</vt:lpstr>
      <vt:lpstr>Office Theme</vt:lpstr>
      <vt:lpstr>PowerPoint Presentation</vt:lpstr>
      <vt:lpstr>Recap (previous set 2 sounds):</vt:lpstr>
      <vt:lpstr>Lesson 3: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griffiths, claire</dc:creator>
  <cp:lastModifiedBy>griffiths, claire</cp:lastModifiedBy>
  <cp:revision>6</cp:revision>
  <dcterms:created xsi:type="dcterms:W3CDTF">2021-01-11T15:12:32Z</dcterms:created>
  <dcterms:modified xsi:type="dcterms:W3CDTF">2021-01-19T11:45:37Z</dcterms:modified>
</cp:coreProperties>
</file>