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1" r:id="rId3"/>
    <p:sldId id="258" r:id="rId4"/>
    <p:sldId id="262" r:id="rId5"/>
    <p:sldId id="273" r:id="rId6"/>
    <p:sldId id="272" r:id="rId7"/>
    <p:sldId id="270"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1/15/2021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1/15/2021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File:United_Kingdom_Flag_Background.svg" TargetMode="External"/><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2A6ED-D597-429E-A2B5-6ABED52E1BB5}"/>
              </a:ext>
            </a:extLst>
          </p:cNvPr>
          <p:cNvSpPr>
            <a:spLocks noGrp="1"/>
          </p:cNvSpPr>
          <p:nvPr>
            <p:ph type="ctrTitle"/>
          </p:nvPr>
        </p:nvSpPr>
        <p:spPr/>
        <p:txBody>
          <a:bodyPr>
            <a:normAutofit/>
          </a:bodyPr>
          <a:lstStyle/>
          <a:p>
            <a:r>
              <a:rPr lang="en-GB" sz="6600" dirty="0"/>
              <a:t>Picture Reflections</a:t>
            </a:r>
          </a:p>
        </p:txBody>
      </p:sp>
      <p:sp>
        <p:nvSpPr>
          <p:cNvPr id="3" name="Subtitle 2">
            <a:extLst>
              <a:ext uri="{FF2B5EF4-FFF2-40B4-BE49-F238E27FC236}">
                <a16:creationId xmlns:a16="http://schemas.microsoft.com/office/drawing/2014/main" id="{84BB492B-99BC-41DB-B0C4-56BD035EB387}"/>
              </a:ext>
            </a:extLst>
          </p:cNvPr>
          <p:cNvSpPr>
            <a:spLocks noGrp="1"/>
          </p:cNvSpPr>
          <p:nvPr>
            <p:ph type="subTitle" idx="1"/>
          </p:nvPr>
        </p:nvSpPr>
        <p:spPr/>
        <p:txBody>
          <a:bodyPr>
            <a:normAutofit/>
          </a:bodyPr>
          <a:lstStyle/>
          <a:p>
            <a:pPr algn="r"/>
            <a:r>
              <a:rPr lang="en-GB" sz="3200" dirty="0"/>
              <a:t>Be intrigued by mystery</a:t>
            </a:r>
          </a:p>
        </p:txBody>
      </p:sp>
    </p:spTree>
    <p:extLst>
      <p:ext uri="{BB962C8B-B14F-4D97-AF65-F5344CB8AC3E}">
        <p14:creationId xmlns:p14="http://schemas.microsoft.com/office/powerpoint/2010/main" val="3573394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9282F36-261B-49B3-8CA9-FB857C475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B87215C3-3B83-4BE7-9213-26E084BD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13A105D4-2907-419E-8223-4C266BA1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descr="Diagram&#10;&#10;Description automatically generated">
            <a:extLst>
              <a:ext uri="{FF2B5EF4-FFF2-40B4-BE49-F238E27FC236}">
                <a16:creationId xmlns:a16="http://schemas.microsoft.com/office/drawing/2014/main" id="{2DC179D5-E751-4E4C-8D32-6560DE66AFB4}"/>
              </a:ext>
            </a:extLst>
          </p:cNvPr>
          <p:cNvPicPr>
            <a:picLocks noChangeAspect="1"/>
          </p:cNvPicPr>
          <p:nvPr/>
        </p:nvPicPr>
        <p:blipFill>
          <a:blip r:embed="rId2"/>
          <a:stretch>
            <a:fillRect/>
          </a:stretch>
        </p:blipFill>
        <p:spPr>
          <a:xfrm>
            <a:off x="2590703" y="599724"/>
            <a:ext cx="7003800" cy="5200321"/>
          </a:xfrm>
          <a:prstGeom prst="rect">
            <a:avLst/>
          </a:prstGeom>
        </p:spPr>
      </p:pic>
      <p:sp>
        <p:nvSpPr>
          <p:cNvPr id="28" name="Rectangle 27">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71653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9C6F4E-B37F-4564-859A-E453E5C3C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C365DF-48BC-4BA2-85FE-997D0076E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C19B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424E717-F3D1-4318-B517-549319F5FA22}"/>
              </a:ext>
            </a:extLst>
          </p:cNvPr>
          <p:cNvSpPr/>
          <p:nvPr/>
        </p:nvSpPr>
        <p:spPr>
          <a:xfrm>
            <a:off x="6629400" y="643467"/>
            <a:ext cx="4743450" cy="278553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5" name="Picture 4">
            <a:extLst>
              <a:ext uri="{FF2B5EF4-FFF2-40B4-BE49-F238E27FC236}">
                <a16:creationId xmlns:a16="http://schemas.microsoft.com/office/drawing/2014/main" id="{5695124B-ACBD-4092-AC5E-15EC985CCCFE}"/>
              </a:ext>
            </a:extLst>
          </p:cNvPr>
          <p:cNvPicPr>
            <a:picLocks noChangeAspect="1"/>
          </p:cNvPicPr>
          <p:nvPr/>
        </p:nvPicPr>
        <p:blipFill>
          <a:blip r:embed="rId2"/>
          <a:stretch>
            <a:fillRect/>
          </a:stretch>
        </p:blipFill>
        <p:spPr>
          <a:xfrm>
            <a:off x="819149" y="3498220"/>
            <a:ext cx="4767485" cy="2810500"/>
          </a:xfrm>
          <a:prstGeom prst="rect">
            <a:avLst/>
          </a:prstGeom>
        </p:spPr>
      </p:pic>
      <p:pic>
        <p:nvPicPr>
          <p:cNvPr id="7" name="Picture 6">
            <a:extLst>
              <a:ext uri="{FF2B5EF4-FFF2-40B4-BE49-F238E27FC236}">
                <a16:creationId xmlns:a16="http://schemas.microsoft.com/office/drawing/2014/main" id="{FFAB5D37-A195-458C-9C42-36DB1A3C713C}"/>
              </a:ext>
            </a:extLst>
          </p:cNvPr>
          <p:cNvPicPr>
            <a:picLocks noChangeAspect="1"/>
          </p:cNvPicPr>
          <p:nvPr/>
        </p:nvPicPr>
        <p:blipFill>
          <a:blip r:embed="rId2"/>
          <a:stretch>
            <a:fillRect/>
          </a:stretch>
        </p:blipFill>
        <p:spPr>
          <a:xfrm>
            <a:off x="6629400" y="3527214"/>
            <a:ext cx="4767485" cy="2810500"/>
          </a:xfrm>
          <a:prstGeom prst="rect">
            <a:avLst/>
          </a:prstGeom>
        </p:spPr>
      </p:pic>
      <p:sp>
        <p:nvSpPr>
          <p:cNvPr id="9" name="TextBox 8">
            <a:extLst>
              <a:ext uri="{FF2B5EF4-FFF2-40B4-BE49-F238E27FC236}">
                <a16:creationId xmlns:a16="http://schemas.microsoft.com/office/drawing/2014/main" id="{6F0058EC-6A97-46A2-9502-DEFBE4F8A053}"/>
              </a:ext>
            </a:extLst>
          </p:cNvPr>
          <p:cNvSpPr txBox="1"/>
          <p:nvPr/>
        </p:nvSpPr>
        <p:spPr>
          <a:xfrm>
            <a:off x="6905625" y="857250"/>
            <a:ext cx="4048125" cy="2308324"/>
          </a:xfrm>
          <a:prstGeom prst="rect">
            <a:avLst/>
          </a:prstGeom>
          <a:noFill/>
        </p:spPr>
        <p:txBody>
          <a:bodyPr wrap="square" rtlCol="0">
            <a:spAutoFit/>
          </a:bodyPr>
          <a:lstStyle/>
          <a:p>
            <a:pPr algn="ctr"/>
            <a:r>
              <a:rPr lang="en-GB" sz="4800" b="1" dirty="0">
                <a:latin typeface="Century Gothic" panose="020B0502020202020204" pitchFamily="34" charset="0"/>
              </a:rPr>
              <a:t>What do you see in the picture?</a:t>
            </a:r>
          </a:p>
        </p:txBody>
      </p:sp>
      <p:sp>
        <p:nvSpPr>
          <p:cNvPr id="11" name="TextBox 10">
            <a:extLst>
              <a:ext uri="{FF2B5EF4-FFF2-40B4-BE49-F238E27FC236}">
                <a16:creationId xmlns:a16="http://schemas.microsoft.com/office/drawing/2014/main" id="{94AB62F7-2784-45F1-9CBC-4CD6DD33C529}"/>
              </a:ext>
            </a:extLst>
          </p:cNvPr>
          <p:cNvSpPr txBox="1"/>
          <p:nvPr/>
        </p:nvSpPr>
        <p:spPr>
          <a:xfrm>
            <a:off x="6905625" y="3532080"/>
            <a:ext cx="4152900" cy="2800767"/>
          </a:xfrm>
          <a:prstGeom prst="rect">
            <a:avLst/>
          </a:prstGeom>
          <a:noFill/>
        </p:spPr>
        <p:txBody>
          <a:bodyPr wrap="square" rtlCol="0">
            <a:spAutoFit/>
          </a:bodyPr>
          <a:lstStyle/>
          <a:p>
            <a:pPr algn="ctr"/>
            <a:r>
              <a:rPr lang="en-GB" sz="3200" b="1" dirty="0">
                <a:latin typeface="Century Gothic" panose="020B0502020202020204" pitchFamily="34" charset="0"/>
              </a:rPr>
              <a:t>What questions do you have about this picture?</a:t>
            </a:r>
          </a:p>
          <a:p>
            <a:pPr algn="ctr"/>
            <a:endParaRPr lang="en-GB" sz="3200" b="1" dirty="0">
              <a:latin typeface="Century Gothic" panose="020B0502020202020204" pitchFamily="34" charset="0"/>
            </a:endParaRPr>
          </a:p>
          <a:p>
            <a:pPr algn="ctr"/>
            <a:r>
              <a:rPr lang="en-GB" sz="2400" dirty="0">
                <a:latin typeface="Century Gothic" panose="020B0502020202020204" pitchFamily="34" charset="0"/>
              </a:rPr>
              <a:t>Come up with three questions.</a:t>
            </a:r>
          </a:p>
        </p:txBody>
      </p:sp>
      <p:sp>
        <p:nvSpPr>
          <p:cNvPr id="12" name="TextBox 11">
            <a:extLst>
              <a:ext uri="{FF2B5EF4-FFF2-40B4-BE49-F238E27FC236}">
                <a16:creationId xmlns:a16="http://schemas.microsoft.com/office/drawing/2014/main" id="{E83FB7E7-E7DF-4DCE-851E-1C2C6B682080}"/>
              </a:ext>
            </a:extLst>
          </p:cNvPr>
          <p:cNvSpPr txBox="1"/>
          <p:nvPr/>
        </p:nvSpPr>
        <p:spPr>
          <a:xfrm>
            <a:off x="1133474" y="3619497"/>
            <a:ext cx="4238625" cy="2708434"/>
          </a:xfrm>
          <a:prstGeom prst="rect">
            <a:avLst/>
          </a:prstGeom>
          <a:noFill/>
        </p:spPr>
        <p:txBody>
          <a:bodyPr wrap="square" rtlCol="0">
            <a:spAutoFit/>
          </a:bodyPr>
          <a:lstStyle/>
          <a:p>
            <a:pPr algn="ctr"/>
            <a:r>
              <a:rPr lang="en-GB" sz="3400" b="1" dirty="0">
                <a:latin typeface="Century Gothic" panose="020B0502020202020204" pitchFamily="34" charset="0"/>
              </a:rPr>
              <a:t>Can you make a prediction about what we are going to be talking about?</a:t>
            </a:r>
          </a:p>
        </p:txBody>
      </p:sp>
      <p:pic>
        <p:nvPicPr>
          <p:cNvPr id="4" name="Picture 3">
            <a:extLst>
              <a:ext uri="{FF2B5EF4-FFF2-40B4-BE49-F238E27FC236}">
                <a16:creationId xmlns:a16="http://schemas.microsoft.com/office/drawing/2014/main" id="{34C8375C-4D3B-4008-99F9-5593A332AB9E}"/>
              </a:ext>
            </a:extLst>
          </p:cNvPr>
          <p:cNvPicPr>
            <a:picLocks noChangeAspect="1"/>
          </p:cNvPicPr>
          <p:nvPr/>
        </p:nvPicPr>
        <p:blipFill>
          <a:blip r:embed="rId3"/>
          <a:stretch>
            <a:fillRect/>
          </a:stretch>
        </p:blipFill>
        <p:spPr>
          <a:xfrm>
            <a:off x="1417191" y="643467"/>
            <a:ext cx="3571369" cy="2651330"/>
          </a:xfrm>
          <a:prstGeom prst="rect">
            <a:avLst/>
          </a:prstGeom>
        </p:spPr>
      </p:pic>
    </p:spTree>
    <p:extLst>
      <p:ext uri="{BB962C8B-B14F-4D97-AF65-F5344CB8AC3E}">
        <p14:creationId xmlns:p14="http://schemas.microsoft.com/office/powerpoint/2010/main" val="172350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Two pictures In one – optical illusions </a:t>
            </a:r>
          </a:p>
        </p:txBody>
      </p:sp>
      <p:sp>
        <p:nvSpPr>
          <p:cNvPr id="3" name="Rectangle: Rounded Corners 2">
            <a:extLst>
              <a:ext uri="{FF2B5EF4-FFF2-40B4-BE49-F238E27FC236}">
                <a16:creationId xmlns:a16="http://schemas.microsoft.com/office/drawing/2014/main" id="{AC42CE92-A390-42C0-8EBC-1C84777A5504}"/>
              </a:ext>
            </a:extLst>
          </p:cNvPr>
          <p:cNvSpPr/>
          <p:nvPr/>
        </p:nvSpPr>
        <p:spPr>
          <a:xfrm>
            <a:off x="785812" y="2129045"/>
            <a:ext cx="10620375" cy="43529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r>
              <a:rPr lang="en-GB" dirty="0">
                <a:latin typeface="Century Gothic" panose="020B0502020202020204" pitchFamily="34" charset="0"/>
              </a:rPr>
              <a:t>Jesus often used parables to teach about God and His kingdom. In many ways these are like optical illusions.  The stories can be seen as having two meanings – an earthly meaning and a spiritual meaning. There is also a mystery around parables too – not everyone understands them and it can take quite a bit of thinking to understand them fully.</a:t>
            </a:r>
            <a:endParaRPr lang="en-GB" dirty="0"/>
          </a:p>
          <a:p>
            <a:endParaRPr lang="en-GB" dirty="0"/>
          </a:p>
        </p:txBody>
      </p:sp>
      <p:sp>
        <p:nvSpPr>
          <p:cNvPr id="4" name="TextBox 3">
            <a:extLst>
              <a:ext uri="{FF2B5EF4-FFF2-40B4-BE49-F238E27FC236}">
                <a16:creationId xmlns:a16="http://schemas.microsoft.com/office/drawing/2014/main" id="{C3576467-F392-4534-B4C5-62BA193DFD07}"/>
              </a:ext>
            </a:extLst>
          </p:cNvPr>
          <p:cNvSpPr txBox="1"/>
          <p:nvPr/>
        </p:nvSpPr>
        <p:spPr>
          <a:xfrm>
            <a:off x="1104364" y="2219076"/>
            <a:ext cx="9972675" cy="1754326"/>
          </a:xfrm>
          <a:prstGeom prst="rect">
            <a:avLst/>
          </a:prstGeom>
          <a:noFill/>
        </p:spPr>
        <p:txBody>
          <a:bodyPr wrap="square" rtlCol="0">
            <a:spAutoFit/>
          </a:bodyPr>
          <a:lstStyle/>
          <a:p>
            <a:r>
              <a:rPr lang="en-GB" b="1" dirty="0">
                <a:latin typeface="Century Gothic" panose="020B0502020202020204" pitchFamily="34" charset="0"/>
              </a:rPr>
              <a:t>What is an Optical Illusion?</a:t>
            </a:r>
          </a:p>
          <a:p>
            <a:r>
              <a:rPr lang="en-GB" dirty="0">
                <a:latin typeface="Century Gothic" panose="020B0502020202020204" pitchFamily="34" charset="0"/>
              </a:rPr>
              <a:t>There is often a mystery around optical illusions. With optical illusions you can often see two pictures in one and you need to really try hard to see the full picture. </a:t>
            </a: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p:txBody>
      </p:sp>
      <p:pic>
        <p:nvPicPr>
          <p:cNvPr id="6" name="Picture 5">
            <a:extLst>
              <a:ext uri="{FF2B5EF4-FFF2-40B4-BE49-F238E27FC236}">
                <a16:creationId xmlns:a16="http://schemas.microsoft.com/office/drawing/2014/main" id="{F5831658-14EC-4C64-BB3F-715A04136798}"/>
              </a:ext>
            </a:extLst>
          </p:cNvPr>
          <p:cNvPicPr>
            <a:picLocks noChangeAspect="1"/>
          </p:cNvPicPr>
          <p:nvPr/>
        </p:nvPicPr>
        <p:blipFill>
          <a:blip r:embed="rId2"/>
          <a:stretch>
            <a:fillRect/>
          </a:stretch>
        </p:blipFill>
        <p:spPr>
          <a:xfrm>
            <a:off x="1718287" y="3212104"/>
            <a:ext cx="3906425" cy="1905845"/>
          </a:xfrm>
          <a:prstGeom prst="rect">
            <a:avLst/>
          </a:prstGeom>
        </p:spPr>
      </p:pic>
      <p:sp>
        <p:nvSpPr>
          <p:cNvPr id="8" name="TextBox 7">
            <a:extLst>
              <a:ext uri="{FF2B5EF4-FFF2-40B4-BE49-F238E27FC236}">
                <a16:creationId xmlns:a16="http://schemas.microsoft.com/office/drawing/2014/main" id="{AA92CEDD-E263-4D39-95D0-414D79256230}"/>
              </a:ext>
            </a:extLst>
          </p:cNvPr>
          <p:cNvSpPr txBox="1"/>
          <p:nvPr/>
        </p:nvSpPr>
        <p:spPr>
          <a:xfrm>
            <a:off x="6090701" y="3956541"/>
            <a:ext cx="5136360"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GB" sz="2000" dirty="0">
                <a:latin typeface="Century Gothic" panose="020B0502020202020204" pitchFamily="34" charset="0"/>
              </a:rPr>
              <a:t>Can you see a rabbit, a duck or both?</a:t>
            </a:r>
          </a:p>
        </p:txBody>
      </p:sp>
    </p:spTree>
    <p:extLst>
      <p:ext uri="{BB962C8B-B14F-4D97-AF65-F5344CB8AC3E}">
        <p14:creationId xmlns:p14="http://schemas.microsoft.com/office/powerpoint/2010/main" val="437609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499F183-99EE-4B1F-BA64-21A07922A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B783A767-5AFC-40D0-A72C-09036EA17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41262CAC-6BC8-43F9-9113-770A2772F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B3BACAB1-2B34-4A74-AD7B-BB0B9591D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dirty="0"/>
              <a:t>A story with a hidden meaning, A parable of the growing seeds</a:t>
            </a:r>
          </a:p>
        </p:txBody>
      </p:sp>
      <p:sp>
        <p:nvSpPr>
          <p:cNvPr id="38" name="Rectangle 37">
            <a:extLst>
              <a:ext uri="{FF2B5EF4-FFF2-40B4-BE49-F238E27FC236}">
                <a16:creationId xmlns:a16="http://schemas.microsoft.com/office/drawing/2014/main" id="{6F306C00-E0A9-4E79-AF25-3D295CA90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Diagram&#10;&#10;Description automatically generated with medium confidence">
            <a:extLst>
              <a:ext uri="{FF2B5EF4-FFF2-40B4-BE49-F238E27FC236}">
                <a16:creationId xmlns:a16="http://schemas.microsoft.com/office/drawing/2014/main" id="{DB79C83B-66E1-42EE-A118-E8F93E66B591}"/>
              </a:ext>
            </a:extLst>
          </p:cNvPr>
          <p:cNvPicPr>
            <a:picLocks noChangeAspect="1"/>
          </p:cNvPicPr>
          <p:nvPr/>
        </p:nvPicPr>
        <p:blipFill>
          <a:blip r:embed="rId2"/>
          <a:stretch>
            <a:fillRect/>
          </a:stretch>
        </p:blipFill>
        <p:spPr>
          <a:xfrm>
            <a:off x="657225" y="2938831"/>
            <a:ext cx="4962525" cy="2493669"/>
          </a:xfrm>
          <a:prstGeom prst="rect">
            <a:avLst/>
          </a:prstGeom>
        </p:spPr>
      </p:pic>
      <p:sp>
        <p:nvSpPr>
          <p:cNvPr id="9" name="TextBox 8">
            <a:extLst>
              <a:ext uri="{FF2B5EF4-FFF2-40B4-BE49-F238E27FC236}">
                <a16:creationId xmlns:a16="http://schemas.microsoft.com/office/drawing/2014/main" id="{4DF0CE85-63FD-4F01-A3B6-C99599F27AFC}"/>
              </a:ext>
            </a:extLst>
          </p:cNvPr>
          <p:cNvSpPr txBox="1"/>
          <p:nvPr/>
        </p:nvSpPr>
        <p:spPr>
          <a:xfrm>
            <a:off x="6335805" y="2180496"/>
            <a:ext cx="5275001" cy="4045683"/>
          </a:xfrm>
          <a:prstGeom prst="rect">
            <a:avLst/>
          </a:prstGeom>
          <a:ln w="38100"/>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a:lnSpc>
                <a:spcPct val="90000"/>
              </a:lnSpc>
              <a:spcBef>
                <a:spcPct val="20000"/>
              </a:spcBef>
              <a:spcAft>
                <a:spcPts val="600"/>
              </a:spcAft>
              <a:buClr>
                <a:schemeClr val="accent2"/>
              </a:buClr>
              <a:buSzPct val="92000"/>
              <a:buFont typeface="Wingdings 2" panose="05020102010507070707" pitchFamily="18" charset="2"/>
              <a:buChar char=""/>
            </a:pPr>
            <a:r>
              <a:rPr lang="en-US" sz="2000" b="1" i="0" dirty="0">
                <a:solidFill>
                  <a:schemeClr val="tx2"/>
                </a:solidFill>
                <a:effectLst/>
              </a:rPr>
              <a:t>Jesus Uses a Story About Seed</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2000" b="1" i="0" baseline="30000" dirty="0">
                <a:solidFill>
                  <a:schemeClr val="tx2"/>
                </a:solidFill>
                <a:effectLst/>
              </a:rPr>
              <a:t>26 </a:t>
            </a:r>
            <a:r>
              <a:rPr lang="en-US" sz="2000" b="0" i="0" dirty="0">
                <a:solidFill>
                  <a:schemeClr val="tx2"/>
                </a:solidFill>
                <a:effectLst/>
              </a:rPr>
              <a:t>Then Jesus said, “The kingdom of God is like a man who plants seed in the ground. </a:t>
            </a:r>
            <a:r>
              <a:rPr lang="en-US" sz="2000" b="1" i="0" baseline="30000" dirty="0">
                <a:solidFill>
                  <a:schemeClr val="tx2"/>
                </a:solidFill>
                <a:effectLst/>
              </a:rPr>
              <a:t>27 </a:t>
            </a:r>
            <a:r>
              <a:rPr lang="en-US" sz="2000" b="0" i="0" dirty="0">
                <a:solidFill>
                  <a:schemeClr val="tx2"/>
                </a:solidFill>
                <a:effectLst/>
              </a:rPr>
              <a:t>The seed comes up and grows night and day. It doesn’t matter whether the man is asleep or awake; the seed still grows. The man does not know how it grows. </a:t>
            </a:r>
            <a:r>
              <a:rPr lang="en-US" sz="2000" b="1" i="0" baseline="30000" dirty="0">
                <a:solidFill>
                  <a:schemeClr val="tx2"/>
                </a:solidFill>
                <a:effectLst/>
              </a:rPr>
              <a:t>28 </a:t>
            </a:r>
            <a:r>
              <a:rPr lang="en-US" sz="2000" b="0" i="0" dirty="0">
                <a:solidFill>
                  <a:schemeClr val="tx2"/>
                </a:solidFill>
                <a:effectLst/>
              </a:rPr>
              <a:t>Without any help, the earth produces grain. First the plant grows, then the head, and then all the grain in the head. </a:t>
            </a:r>
            <a:r>
              <a:rPr lang="en-US" sz="2000" b="1" i="0" baseline="30000" dirty="0">
                <a:solidFill>
                  <a:schemeClr val="tx2"/>
                </a:solidFill>
                <a:effectLst/>
              </a:rPr>
              <a:t>29 </a:t>
            </a:r>
            <a:r>
              <a:rPr lang="en-US" sz="2000" b="0" i="0" dirty="0">
                <a:solidFill>
                  <a:schemeClr val="tx2"/>
                </a:solidFill>
                <a:effectLst/>
              </a:rPr>
              <a:t>When the grain is ready, the man cuts it. This is the harvest time.”</a:t>
            </a:r>
          </a:p>
        </p:txBody>
      </p:sp>
    </p:spTree>
    <p:extLst>
      <p:ext uri="{BB962C8B-B14F-4D97-AF65-F5344CB8AC3E}">
        <p14:creationId xmlns:p14="http://schemas.microsoft.com/office/powerpoint/2010/main" val="3059644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Intrigue and mysteries  </a:t>
            </a:r>
          </a:p>
        </p:txBody>
      </p:sp>
      <p:sp>
        <p:nvSpPr>
          <p:cNvPr id="3" name="Rectangle: Rounded Corners 2">
            <a:extLst>
              <a:ext uri="{FF2B5EF4-FFF2-40B4-BE49-F238E27FC236}">
                <a16:creationId xmlns:a16="http://schemas.microsoft.com/office/drawing/2014/main" id="{AC42CE92-A390-42C0-8EBC-1C84777A5504}"/>
              </a:ext>
            </a:extLst>
          </p:cNvPr>
          <p:cNvSpPr/>
          <p:nvPr/>
        </p:nvSpPr>
        <p:spPr>
          <a:xfrm>
            <a:off x="780512" y="1981200"/>
            <a:ext cx="10620375" cy="46816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67118D01-90CC-4AE8-8871-0E41A97E204C}"/>
              </a:ext>
            </a:extLst>
          </p:cNvPr>
          <p:cNvSpPr txBox="1"/>
          <p:nvPr/>
        </p:nvSpPr>
        <p:spPr>
          <a:xfrm>
            <a:off x="1171036" y="2138570"/>
            <a:ext cx="9839325" cy="3970318"/>
          </a:xfrm>
          <a:prstGeom prst="rect">
            <a:avLst/>
          </a:prstGeom>
          <a:noFill/>
        </p:spPr>
        <p:txBody>
          <a:bodyPr wrap="square" rtlCol="0">
            <a:spAutoFit/>
          </a:bodyPr>
          <a:lstStyle/>
          <a:p>
            <a:pPr algn="ctr"/>
            <a:r>
              <a:rPr lang="en-GB" sz="3600" b="1" dirty="0">
                <a:latin typeface="Century Gothic" panose="020B0502020202020204" pitchFamily="34" charset="0"/>
              </a:rPr>
              <a:t>What do you think this story means?</a:t>
            </a:r>
          </a:p>
          <a:p>
            <a:pPr algn="ctr"/>
            <a:endParaRPr lang="en-GB" sz="3600" b="1" dirty="0">
              <a:latin typeface="Century Gothic" panose="020B0502020202020204" pitchFamily="34" charset="0"/>
            </a:endParaRPr>
          </a:p>
          <a:p>
            <a:pPr algn="ctr"/>
            <a:r>
              <a:rPr lang="en-GB" sz="3600" b="1" dirty="0">
                <a:latin typeface="Century Gothic" panose="020B0502020202020204" pitchFamily="34" charset="0"/>
              </a:rPr>
              <a:t>What do you think we can learn from this story?</a:t>
            </a:r>
          </a:p>
          <a:p>
            <a:pPr algn="ctr"/>
            <a:endParaRPr lang="en-GB" sz="3600" b="1" dirty="0">
              <a:latin typeface="Century Gothic" panose="020B0502020202020204" pitchFamily="34" charset="0"/>
            </a:endParaRPr>
          </a:p>
          <a:p>
            <a:pPr algn="ctr"/>
            <a:r>
              <a:rPr lang="en-GB" sz="3600" b="1" dirty="0">
                <a:latin typeface="Century Gothic" panose="020B0502020202020204" pitchFamily="34" charset="0"/>
              </a:rPr>
              <a:t>What is your one key emotional response word?</a:t>
            </a:r>
          </a:p>
        </p:txBody>
      </p:sp>
    </p:spTree>
    <p:extLst>
      <p:ext uri="{BB962C8B-B14F-4D97-AF65-F5344CB8AC3E}">
        <p14:creationId xmlns:p14="http://schemas.microsoft.com/office/powerpoint/2010/main" val="2125037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40">
            <a:extLst>
              <a:ext uri="{FF2B5EF4-FFF2-40B4-BE49-F238E27FC236}">
                <a16:creationId xmlns:a16="http://schemas.microsoft.com/office/drawing/2014/main" id="{5D58F7CE-BE5C-4A5F-8774-1394E7354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42">
            <a:extLst>
              <a:ext uri="{FF2B5EF4-FFF2-40B4-BE49-F238E27FC236}">
                <a16:creationId xmlns:a16="http://schemas.microsoft.com/office/drawing/2014/main" id="{A21DC772-4806-4243-98CE-AE752720BC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44">
            <a:extLst>
              <a:ext uri="{FF2B5EF4-FFF2-40B4-BE49-F238E27FC236}">
                <a16:creationId xmlns:a16="http://schemas.microsoft.com/office/drawing/2014/main" id="{9260B780-B270-4D48-8D26-52BD6BA47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46">
            <a:extLst>
              <a:ext uri="{FF2B5EF4-FFF2-40B4-BE49-F238E27FC236}">
                <a16:creationId xmlns:a16="http://schemas.microsoft.com/office/drawing/2014/main" id="{0EC0C32C-D86F-40B4-8062-0211366BA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60" name="Rectangle 48">
            <a:extLst>
              <a:ext uri="{FF2B5EF4-FFF2-40B4-BE49-F238E27FC236}">
                <a16:creationId xmlns:a16="http://schemas.microsoft.com/office/drawing/2014/main" id="{F46756A0-169E-4009-8AC9-409A0BCD1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a:xfrm>
            <a:off x="4382724" y="702156"/>
            <a:ext cx="7225075" cy="1013800"/>
          </a:xfrm>
          <a:ln w="38100"/>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a:bodyPr>
          <a:lstStyle/>
          <a:p>
            <a:r>
              <a:rPr lang="en-US" dirty="0">
                <a:solidFill>
                  <a:schemeClr val="accent1"/>
                </a:solidFill>
              </a:rPr>
              <a:t>Reflection</a:t>
            </a:r>
            <a:br>
              <a:rPr lang="en-US" dirty="0">
                <a:solidFill>
                  <a:schemeClr val="accent1"/>
                </a:solidFill>
              </a:rPr>
            </a:br>
            <a:r>
              <a:rPr lang="en-US" dirty="0">
                <a:solidFill>
                  <a:schemeClr val="accent1"/>
                </a:solidFill>
              </a:rPr>
              <a:t>PARABLES AND HIDDEN MEANINGS </a:t>
            </a:r>
          </a:p>
        </p:txBody>
      </p:sp>
      <p:grpSp>
        <p:nvGrpSpPr>
          <p:cNvPr id="61" name="Group 50">
            <a:extLst>
              <a:ext uri="{FF2B5EF4-FFF2-40B4-BE49-F238E27FC236}">
                <a16:creationId xmlns:a16="http://schemas.microsoft.com/office/drawing/2014/main" id="{8DA5272E-356E-4D7D-B886-BEE51A4904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52" name="Rectangle 51">
              <a:extLst>
                <a:ext uri="{FF2B5EF4-FFF2-40B4-BE49-F238E27FC236}">
                  <a16:creationId xmlns:a16="http://schemas.microsoft.com/office/drawing/2014/main" id="{FE49D30A-2351-477E-A23D-629AAD5E2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52">
              <a:extLst>
                <a:ext uri="{FF2B5EF4-FFF2-40B4-BE49-F238E27FC236}">
                  <a16:creationId xmlns:a16="http://schemas.microsoft.com/office/drawing/2014/main" id="{33534C71-C386-468E-A2C6-1516BD815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53">
              <a:extLst>
                <a:ext uri="{FF2B5EF4-FFF2-40B4-BE49-F238E27FC236}">
                  <a16:creationId xmlns:a16="http://schemas.microsoft.com/office/drawing/2014/main" id="{D923AC6D-8A92-433A-A789-92BA2F847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8" name="Picture 7" descr="A picture containing person, ground, hand, nut&#10;&#10;Description automatically generated">
            <a:extLst>
              <a:ext uri="{FF2B5EF4-FFF2-40B4-BE49-F238E27FC236}">
                <a16:creationId xmlns:a16="http://schemas.microsoft.com/office/drawing/2014/main" id="{11A9EFDE-C2B1-4142-87A6-DD05E8A12FE9}"/>
              </a:ext>
            </a:extLst>
          </p:cNvPr>
          <p:cNvPicPr>
            <a:picLocks noChangeAspect="1"/>
          </p:cNvPicPr>
          <p:nvPr/>
        </p:nvPicPr>
        <p:blipFill rotWithShape="1">
          <a:blip r:embed="rId2"/>
          <a:srcRect l="3325" r="785" b="4"/>
          <a:stretch/>
        </p:blipFill>
        <p:spPr>
          <a:xfrm>
            <a:off x="446534" y="641102"/>
            <a:ext cx="3702877" cy="2828500"/>
          </a:xfrm>
          <a:prstGeom prst="rect">
            <a:avLst/>
          </a:prstGeom>
        </p:spPr>
      </p:pic>
      <p:pic>
        <p:nvPicPr>
          <p:cNvPr id="10" name="Picture 9" descr="Background pattern&#10;&#10;Description automatically generated with medium confidence">
            <a:extLst>
              <a:ext uri="{FF2B5EF4-FFF2-40B4-BE49-F238E27FC236}">
                <a16:creationId xmlns:a16="http://schemas.microsoft.com/office/drawing/2014/main" id="{47480D7B-3593-43C3-A951-E1A85B562B21}"/>
              </a:ext>
            </a:extLst>
          </p:cNvPr>
          <p:cNvPicPr>
            <a:picLocks noChangeAspect="1"/>
          </p:cNvPicPr>
          <p:nvPr/>
        </p:nvPicPr>
        <p:blipFill rotWithShape="1">
          <a:blip r:embed="rId3"/>
          <a:srcRect l="7706" r="-1" b="-1"/>
          <a:stretch/>
        </p:blipFill>
        <p:spPr>
          <a:xfrm>
            <a:off x="446534" y="3562063"/>
            <a:ext cx="3702877" cy="2828501"/>
          </a:xfrm>
          <a:prstGeom prst="rect">
            <a:avLst/>
          </a:prstGeom>
        </p:spPr>
      </p:pic>
      <p:sp>
        <p:nvSpPr>
          <p:cNvPr id="3" name="TextBox 2">
            <a:extLst>
              <a:ext uri="{FF2B5EF4-FFF2-40B4-BE49-F238E27FC236}">
                <a16:creationId xmlns:a16="http://schemas.microsoft.com/office/drawing/2014/main" id="{CD5B3DEC-08CC-469A-A5E5-8658D446CB1B}"/>
              </a:ext>
            </a:extLst>
          </p:cNvPr>
          <p:cNvSpPr txBox="1"/>
          <p:nvPr/>
        </p:nvSpPr>
        <p:spPr>
          <a:xfrm>
            <a:off x="4382726" y="1896532"/>
            <a:ext cx="7225074" cy="4504267"/>
          </a:xfrm>
          <a:prstGeom prst="rect">
            <a:avLst/>
          </a:prstGeom>
          <a:ln w="38100"/>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latin typeface="Century Gothic" panose="020B0502020202020204" pitchFamily="34" charset="0"/>
              </a:rPr>
              <a:t>People often asked Jesus questions about faith, God and the Kingdom of God – he used the ordinary things in life to explain these mysteries.</a:t>
            </a:r>
          </a:p>
          <a:p>
            <a:pPr>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latin typeface="Century Gothic" panose="020B0502020202020204" pitchFamily="34" charset="0"/>
              </a:rPr>
              <a:t>In this parable Jesus compares the Kingdom of God and people’s faith with seeds growing secretly in the ground.</a:t>
            </a:r>
          </a:p>
          <a:p>
            <a:pPr>
              <a:spcBef>
                <a:spcPct val="20000"/>
              </a:spcBef>
              <a:spcAft>
                <a:spcPts val="600"/>
              </a:spcAft>
              <a:buClr>
                <a:schemeClr val="accent2"/>
              </a:buClr>
              <a:buSzPct val="92000"/>
              <a:buFont typeface="Wingdings 2" panose="05020102010507070707" pitchFamily="18" charset="2"/>
              <a:buChar char=""/>
            </a:pPr>
            <a:r>
              <a:rPr lang="en-GB" dirty="0">
                <a:solidFill>
                  <a:schemeClr val="tx2"/>
                </a:solidFill>
                <a:latin typeface="Century Gothic" panose="020B0502020202020204" pitchFamily="34" charset="0"/>
              </a:rPr>
              <a:t>Christians believe that the Kingdom of God is not a physical place on earth – you cannot draw a map of it or visit it for holidays. The Kingdom of God is wherever God reigns. So, wherever people have faith in God that’s where His kingdom is.</a:t>
            </a:r>
          </a:p>
          <a:p>
            <a:pPr>
              <a:spcBef>
                <a:spcPct val="20000"/>
              </a:spcBef>
              <a:spcAft>
                <a:spcPts val="600"/>
              </a:spcAft>
              <a:buClr>
                <a:schemeClr val="accent2"/>
              </a:buClr>
              <a:buSzPct val="92000"/>
              <a:buFont typeface="Wingdings 2" panose="05020102010507070707" pitchFamily="18" charset="2"/>
              <a:buChar char=""/>
            </a:pPr>
            <a:r>
              <a:rPr lang="en-GB" dirty="0">
                <a:solidFill>
                  <a:schemeClr val="tx2"/>
                </a:solidFill>
                <a:latin typeface="Century Gothic" panose="020B0502020202020204" pitchFamily="34" charset="0"/>
              </a:rPr>
              <a:t>The meaning of the Parable of the Growing Seed is about the mystery of faith. How God plants His Word in the heart of an individual to help grow faith. How this works is mysterious – just like an actual seed growing into a plant, the way it works is hidden but it doesn’t stop us asking questions about it.</a:t>
            </a:r>
            <a:endParaRPr lang="en-US" dirty="0">
              <a:solidFill>
                <a:schemeClr val="tx2"/>
              </a:solidFill>
              <a:latin typeface="Century Gothic" panose="020B0502020202020204" pitchFamily="34" charset="0"/>
            </a:endParaRPr>
          </a:p>
        </p:txBody>
      </p:sp>
    </p:spTree>
    <p:extLst>
      <p:ext uri="{BB962C8B-B14F-4D97-AF65-F5344CB8AC3E}">
        <p14:creationId xmlns:p14="http://schemas.microsoft.com/office/powerpoint/2010/main" val="3934596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1">
            <a:extLst>
              <a:ext uri="{FF2B5EF4-FFF2-40B4-BE49-F238E27FC236}">
                <a16:creationId xmlns:a16="http://schemas.microsoft.com/office/drawing/2014/main" id="{A499F183-99EE-4B1F-BA64-21A07922A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13">
            <a:extLst>
              <a:ext uri="{FF2B5EF4-FFF2-40B4-BE49-F238E27FC236}">
                <a16:creationId xmlns:a16="http://schemas.microsoft.com/office/drawing/2014/main" id="{B783A767-5AFC-40D0-A72C-09036EA17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15">
            <a:extLst>
              <a:ext uri="{FF2B5EF4-FFF2-40B4-BE49-F238E27FC236}">
                <a16:creationId xmlns:a16="http://schemas.microsoft.com/office/drawing/2014/main" id="{41262CAC-6BC8-43F9-9113-770A2772F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17">
            <a:extLst>
              <a:ext uri="{FF2B5EF4-FFF2-40B4-BE49-F238E27FC236}">
                <a16:creationId xmlns:a16="http://schemas.microsoft.com/office/drawing/2014/main" id="{B3BACAB1-2B34-4A74-AD7B-BB0B9591D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a:t>Mysteries and intrigues</a:t>
            </a:r>
          </a:p>
        </p:txBody>
      </p:sp>
      <p:sp>
        <p:nvSpPr>
          <p:cNvPr id="28" name="Rectangle 19">
            <a:extLst>
              <a:ext uri="{FF2B5EF4-FFF2-40B4-BE49-F238E27FC236}">
                <a16:creationId xmlns:a16="http://schemas.microsoft.com/office/drawing/2014/main" id="{E83CCD68-169B-401E-9352-6930D4A6E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DFD6C34-5F7C-4A83-9D42-C3BC3F7A67A6}"/>
              </a:ext>
            </a:extLst>
          </p:cNvPr>
          <p:cNvPicPr>
            <a:picLocks noChangeAspect="1"/>
          </p:cNvPicPr>
          <p:nvPr/>
        </p:nvPicPr>
        <p:blipFill>
          <a:blip r:embed="rId2"/>
          <a:stretch>
            <a:fillRect/>
          </a:stretch>
        </p:blipFill>
        <p:spPr>
          <a:xfrm>
            <a:off x="657225" y="2389374"/>
            <a:ext cx="3305175" cy="3592582"/>
          </a:xfrm>
          <a:prstGeom prst="rect">
            <a:avLst/>
          </a:prstGeom>
        </p:spPr>
      </p:pic>
      <p:sp>
        <p:nvSpPr>
          <p:cNvPr id="7" name="TextBox 6">
            <a:extLst>
              <a:ext uri="{FF2B5EF4-FFF2-40B4-BE49-F238E27FC236}">
                <a16:creationId xmlns:a16="http://schemas.microsoft.com/office/drawing/2014/main" id="{542CEA96-C097-405C-8205-DD86E6845FCA}"/>
              </a:ext>
            </a:extLst>
          </p:cNvPr>
          <p:cNvSpPr txBox="1"/>
          <p:nvPr/>
        </p:nvSpPr>
        <p:spPr>
          <a:xfrm>
            <a:off x="4505325" y="2180496"/>
            <a:ext cx="7105481" cy="4045683"/>
          </a:xfrm>
          <a:prstGeom prst="rect">
            <a:avLst/>
          </a:prstGeom>
        </p:spPr>
        <p:txBody>
          <a:bodyPr vert="horz" lIns="91440" tIns="45720" rIns="91440" bIns="45720" rtlCol="0" anchor="ctr">
            <a:normAutofit/>
          </a:bodyPr>
          <a:lstStyle/>
          <a:p>
            <a:pPr>
              <a:spcBef>
                <a:spcPct val="20000"/>
              </a:spcBef>
              <a:spcAft>
                <a:spcPts val="600"/>
              </a:spcAft>
              <a:buClr>
                <a:schemeClr val="accent2"/>
              </a:buClr>
              <a:buSzPct val="92000"/>
              <a:buFont typeface="Wingdings 2" panose="05020102010507070707" pitchFamily="18" charset="2"/>
              <a:buChar char=""/>
            </a:pPr>
            <a:r>
              <a:rPr lang="en-US" sz="3600" dirty="0">
                <a:solidFill>
                  <a:schemeClr val="tx2"/>
                </a:solidFill>
                <a:latin typeface="Century Gothic" panose="020B0502020202020204" pitchFamily="34" charset="0"/>
              </a:rPr>
              <a:t>When you think about the world, about God, about faith, about the universe – what questions do you have?</a:t>
            </a:r>
          </a:p>
          <a:p>
            <a:pPr>
              <a:spcBef>
                <a:spcPct val="20000"/>
              </a:spcBef>
              <a:spcAft>
                <a:spcPts val="600"/>
              </a:spcAft>
              <a:buClr>
                <a:schemeClr val="accent2"/>
              </a:buClr>
              <a:buSzPct val="92000"/>
              <a:buFont typeface="Wingdings 2" panose="05020102010507070707" pitchFamily="18" charset="2"/>
              <a:buChar char=""/>
            </a:pPr>
            <a:r>
              <a:rPr lang="en-US" sz="3600" dirty="0">
                <a:solidFill>
                  <a:schemeClr val="tx2"/>
                </a:solidFill>
                <a:latin typeface="Century Gothic" panose="020B0502020202020204" pitchFamily="34" charset="0"/>
              </a:rPr>
              <a:t>Take some time to share your questions and ideas.</a:t>
            </a:r>
          </a:p>
        </p:txBody>
      </p:sp>
    </p:spTree>
    <p:extLst>
      <p:ext uri="{BB962C8B-B14F-4D97-AF65-F5344CB8AC3E}">
        <p14:creationId xmlns:p14="http://schemas.microsoft.com/office/powerpoint/2010/main" val="3397167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3F3FEC4F-2ADA-4713-A0E5-1B234CA0108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81000"/>
            <a:ext cx="12192000" cy="6096000"/>
          </a:xfrm>
          <a:prstGeom prst="rect">
            <a:avLst/>
          </a:prstGeom>
        </p:spPr>
      </p:pic>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British Values</a:t>
            </a:r>
          </a:p>
        </p:txBody>
      </p:sp>
      <p:sp>
        <p:nvSpPr>
          <p:cNvPr id="3" name="Rectangle: Rounded Corners 2">
            <a:extLst>
              <a:ext uri="{FF2B5EF4-FFF2-40B4-BE49-F238E27FC236}">
                <a16:creationId xmlns:a16="http://schemas.microsoft.com/office/drawing/2014/main" id="{AC42CE92-A390-42C0-8EBC-1C84777A5504}"/>
              </a:ext>
            </a:extLst>
          </p:cNvPr>
          <p:cNvSpPr/>
          <p:nvPr/>
        </p:nvSpPr>
        <p:spPr>
          <a:xfrm>
            <a:off x="780512" y="2138570"/>
            <a:ext cx="10620375" cy="43529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67118D01-90CC-4AE8-8871-0E41A97E204C}"/>
              </a:ext>
            </a:extLst>
          </p:cNvPr>
          <p:cNvSpPr txBox="1"/>
          <p:nvPr/>
        </p:nvSpPr>
        <p:spPr>
          <a:xfrm>
            <a:off x="1080549" y="2422206"/>
            <a:ext cx="10020300" cy="3785652"/>
          </a:xfrm>
          <a:prstGeom prst="rect">
            <a:avLst/>
          </a:prstGeom>
          <a:noFill/>
        </p:spPr>
        <p:txBody>
          <a:bodyPr wrap="square" rtlCol="0">
            <a:spAutoFit/>
          </a:bodyPr>
          <a:lstStyle/>
          <a:p>
            <a:pPr algn="ctr"/>
            <a:r>
              <a:rPr lang="en-GB" sz="4000" b="1" dirty="0"/>
              <a:t>Individual Liberty</a:t>
            </a:r>
          </a:p>
          <a:p>
            <a:pPr algn="ctr"/>
            <a:r>
              <a:rPr lang="en-GB" sz="4000" dirty="0"/>
              <a:t>We promote the freedom of choice and the right to respectfully express views and beliefs in a safe environment. With this comes a responsibility to make good choices that impact ourselves and others in a positive way.</a:t>
            </a:r>
          </a:p>
        </p:txBody>
      </p:sp>
      <p:sp>
        <p:nvSpPr>
          <p:cNvPr id="7" name="TextBox 6">
            <a:extLst>
              <a:ext uri="{FF2B5EF4-FFF2-40B4-BE49-F238E27FC236}">
                <a16:creationId xmlns:a16="http://schemas.microsoft.com/office/drawing/2014/main" id="{5A39F38C-610D-4AC5-9012-987C8E2CC2CF}"/>
              </a:ext>
            </a:extLst>
          </p:cNvPr>
          <p:cNvSpPr txBox="1"/>
          <p:nvPr/>
        </p:nvSpPr>
        <p:spPr>
          <a:xfrm>
            <a:off x="0" y="6477000"/>
            <a:ext cx="12192000" cy="230832"/>
          </a:xfrm>
          <a:prstGeom prst="rect">
            <a:avLst/>
          </a:prstGeom>
          <a:noFill/>
        </p:spPr>
        <p:txBody>
          <a:bodyPr wrap="square" rtlCol="0">
            <a:spAutoFit/>
          </a:bodyPr>
          <a:lstStyle/>
          <a:p>
            <a:r>
              <a:rPr lang="en-GB" sz="900">
                <a:hlinkClick r:id="rId3" tooltip="https://commons.wikimedia.org/wiki/File:United_Kingdom_Flag_Background.svg"/>
              </a:rPr>
              <a:t>This Photo</a:t>
            </a:r>
            <a:r>
              <a:rPr lang="en-GB" sz="900"/>
              <a:t> by Unknown Author is licensed under </a:t>
            </a:r>
            <a:r>
              <a:rPr lang="en-GB" sz="900">
                <a:hlinkClick r:id="rId4" tooltip="https://creativecommons.org/licenses/by-sa/3.0/"/>
              </a:rPr>
              <a:t>CC BY-SA</a:t>
            </a:r>
            <a:endParaRPr lang="en-GB" sz="900"/>
          </a:p>
        </p:txBody>
      </p:sp>
    </p:spTree>
    <p:extLst>
      <p:ext uri="{BB962C8B-B14F-4D97-AF65-F5344CB8AC3E}">
        <p14:creationId xmlns:p14="http://schemas.microsoft.com/office/powerpoint/2010/main" val="2910595511"/>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docProps/app.xml><?xml version="1.0" encoding="utf-8"?>
<Properties xmlns="http://schemas.openxmlformats.org/officeDocument/2006/extended-properties" xmlns:vt="http://schemas.openxmlformats.org/officeDocument/2006/docPropsVTypes">
  <TotalTime>4</TotalTime>
  <Words>577</Words>
  <Application>Microsoft Office PowerPoint</Application>
  <PresentationFormat>Widescreen</PresentationFormat>
  <Paragraphs>46</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Century Gothic</vt:lpstr>
      <vt:lpstr>Gill Sans MT</vt:lpstr>
      <vt:lpstr>Wingdings 2</vt:lpstr>
      <vt:lpstr>Dividend</vt:lpstr>
      <vt:lpstr>Picture Reflections</vt:lpstr>
      <vt:lpstr>PowerPoint Presentation</vt:lpstr>
      <vt:lpstr>PowerPoint Presentation</vt:lpstr>
      <vt:lpstr>Two pictures In one – optical illusions </vt:lpstr>
      <vt:lpstr>A story with a hidden meaning, A parable of the growing seeds</vt:lpstr>
      <vt:lpstr>Intrigue and mysteries  </vt:lpstr>
      <vt:lpstr>Reflection PARABLES AND HIDDEN MEANINGS </vt:lpstr>
      <vt:lpstr>Mysteries and intrigues</vt:lpstr>
      <vt:lpstr>British Values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Picture Reflections</dc:title>
  <dc:creator>Alex Wolvers</dc:creator>
  <cp:lastModifiedBy>woodhouse, emma</cp:lastModifiedBy>
  <cp:revision>1</cp:revision>
  <dcterms:created xsi:type="dcterms:W3CDTF">2021-01-11T17:30:53Z</dcterms:created>
  <dcterms:modified xsi:type="dcterms:W3CDTF">2021-01-15T12:22:05Z</dcterms:modified>
</cp:coreProperties>
</file>