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2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01E34-A2B3-4C06-ADF2-1E225F982AF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2E300-00EA-4BB4-A81E-75063078A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7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49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children that splitting up a number like this is called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0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4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4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8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PROCEDURAL FLUENCY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WT/ARE/GD: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2-digit numbers and number sentences Sheet 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1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3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5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2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70810" y="6221406"/>
            <a:ext cx="12262811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0650" y="6367376"/>
            <a:ext cx="959895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1080546" y="6380189"/>
            <a:ext cx="30291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" y="6091748"/>
            <a:ext cx="1034461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3" y="6367377"/>
            <a:ext cx="41148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58150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3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1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2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2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9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5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6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9CDA2-902F-4726-BA8D-3896A361781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2 – Home Learning </a:t>
            </a:r>
            <a:br>
              <a:rPr lang="en-GB" dirty="0" smtClean="0"/>
            </a:br>
            <a:r>
              <a:rPr lang="en-GB" sz="3600" dirty="0" smtClean="0"/>
              <a:t>Maths – Spring 1 – Week </a:t>
            </a:r>
            <a:r>
              <a:rPr lang="en-GB" sz="3600" dirty="0"/>
              <a:t>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Place Value Recap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237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550516"/>
            <a:ext cx="7632700" cy="756082"/>
          </a:xfrm>
          <a:prstGeom prst="rect">
            <a:avLst/>
          </a:prstGeom>
          <a:solidFill>
            <a:srgbClr val="90B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number machine can also compare numbers.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50754" y="765176"/>
            <a:ext cx="36019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Number Machine</a:t>
            </a:r>
            <a:endParaRPr lang="en-GB" sz="4000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94982" y="2413686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smaller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66086" y="2413686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smallest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37190" y="2413686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larger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08294" y="2413686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largest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27172" y="3064473"/>
            <a:ext cx="7790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122</a:t>
            </a:r>
            <a:endParaRPr lang="en-GB" sz="40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26900" y="3064472"/>
            <a:ext cx="7790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345</a:t>
            </a:r>
            <a:endParaRPr lang="en-GB" sz="40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79648" y="3886862"/>
            <a:ext cx="7632700" cy="756082"/>
          </a:xfrm>
          <a:prstGeom prst="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345 is larger than 122.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79646" y="4762316"/>
            <a:ext cx="7632700" cy="756082"/>
          </a:xfrm>
          <a:prstGeom prst="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122 is smaller than 345.</a:t>
            </a:r>
          </a:p>
        </p:txBody>
      </p:sp>
    </p:spTree>
    <p:extLst>
      <p:ext uri="{BB962C8B-B14F-4D97-AF65-F5344CB8AC3E}">
        <p14:creationId xmlns:p14="http://schemas.microsoft.com/office/powerpoint/2010/main" val="31632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25" grpId="0"/>
      <p:bldP spid="26" grpId="0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550516"/>
            <a:ext cx="7632700" cy="583084"/>
          </a:xfrm>
          <a:prstGeom prst="rect">
            <a:avLst/>
          </a:prstGeom>
          <a:solidFill>
            <a:srgbClr val="90B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number machine is comparing these numbers.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50754" y="765176"/>
            <a:ext cx="36019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Number Machine</a:t>
            </a:r>
            <a:endParaRPr lang="en-GB" sz="40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1268" y="2252974"/>
            <a:ext cx="7790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solidFill>
                  <a:srgbClr val="4B8BDF"/>
                </a:solidFill>
                <a:latin typeface="+mj-lt"/>
              </a:rPr>
              <a:t>456</a:t>
            </a:r>
            <a:endParaRPr lang="en-GB" sz="4000" dirty="0">
              <a:solidFill>
                <a:srgbClr val="4B8BDF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8051" y="2252973"/>
            <a:ext cx="7790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solidFill>
                  <a:srgbClr val="4B8BDF"/>
                </a:solidFill>
                <a:latin typeface="+mj-lt"/>
              </a:rPr>
              <a:t>465</a:t>
            </a:r>
            <a:endParaRPr lang="en-GB" sz="4000" dirty="0">
              <a:solidFill>
                <a:srgbClr val="4B8BD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82417" y="2887059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smaller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39200" y="2885302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larger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80374" y="3525795"/>
            <a:ext cx="3608173" cy="2339546"/>
            <a:chOff x="856373" y="3525795"/>
            <a:chExt cx="3608173" cy="2339546"/>
          </a:xfrm>
        </p:grpSpPr>
        <p:sp>
          <p:nvSpPr>
            <p:cNvPr id="4" name="Rectangle 3"/>
            <p:cNvSpPr/>
            <p:nvPr/>
          </p:nvSpPr>
          <p:spPr>
            <a:xfrm>
              <a:off x="856373" y="3525795"/>
              <a:ext cx="3608173" cy="23395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8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993" y="3688375"/>
              <a:ext cx="3365284" cy="199966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204205" y="3525795"/>
            <a:ext cx="3608173" cy="2339546"/>
            <a:chOff x="4680204" y="3525795"/>
            <a:chExt cx="3608173" cy="2339546"/>
          </a:xfrm>
        </p:grpSpPr>
        <p:sp>
          <p:nvSpPr>
            <p:cNvPr id="17" name="Rectangle 16"/>
            <p:cNvSpPr/>
            <p:nvPr/>
          </p:nvSpPr>
          <p:spPr>
            <a:xfrm>
              <a:off x="4680204" y="3525795"/>
              <a:ext cx="3608173" cy="23395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8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1648" y="3682278"/>
              <a:ext cx="3365284" cy="2011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23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550516"/>
            <a:ext cx="7632700" cy="583084"/>
          </a:xfrm>
          <a:prstGeom prst="rect">
            <a:avLst/>
          </a:prstGeom>
          <a:solidFill>
            <a:srgbClr val="90B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number machine is comparing these numbers.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50754" y="765176"/>
            <a:ext cx="36019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Number Machine</a:t>
            </a:r>
            <a:endParaRPr lang="en-GB" sz="40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1268" y="2252974"/>
            <a:ext cx="7790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solidFill>
                  <a:srgbClr val="4B8BDF"/>
                </a:solidFill>
                <a:latin typeface="+mj-lt"/>
              </a:rPr>
              <a:t>312</a:t>
            </a:r>
            <a:endParaRPr lang="en-GB" sz="4000" dirty="0">
              <a:solidFill>
                <a:srgbClr val="4B8BDF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8051" y="2252973"/>
            <a:ext cx="7790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solidFill>
                  <a:srgbClr val="4B8BDF"/>
                </a:solidFill>
                <a:latin typeface="+mj-lt"/>
              </a:rPr>
              <a:t>321</a:t>
            </a:r>
            <a:endParaRPr lang="en-GB" sz="4000" dirty="0">
              <a:solidFill>
                <a:srgbClr val="4B8BD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82417" y="2887059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smaller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39200" y="2885302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larger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0374" y="3525795"/>
            <a:ext cx="3608173" cy="2339546"/>
            <a:chOff x="856373" y="3525795"/>
            <a:chExt cx="3608173" cy="2339546"/>
          </a:xfrm>
        </p:grpSpPr>
        <p:sp>
          <p:nvSpPr>
            <p:cNvPr id="4" name="Rectangle 3"/>
            <p:cNvSpPr/>
            <p:nvPr/>
          </p:nvSpPr>
          <p:spPr>
            <a:xfrm>
              <a:off x="856373" y="3525795"/>
              <a:ext cx="3608173" cy="23395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8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6266" y="3695737"/>
              <a:ext cx="2505673" cy="199966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204205" y="3525795"/>
            <a:ext cx="3608173" cy="2339546"/>
            <a:chOff x="4680204" y="3525795"/>
            <a:chExt cx="3608173" cy="2339546"/>
          </a:xfrm>
        </p:grpSpPr>
        <p:sp>
          <p:nvSpPr>
            <p:cNvPr id="17" name="Rectangle 16"/>
            <p:cNvSpPr/>
            <p:nvPr/>
          </p:nvSpPr>
          <p:spPr>
            <a:xfrm>
              <a:off x="4680204" y="3525795"/>
              <a:ext cx="3608173" cy="23395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8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1358" y="3689640"/>
              <a:ext cx="2511770" cy="2011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1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550516"/>
            <a:ext cx="7632700" cy="583084"/>
          </a:xfrm>
          <a:prstGeom prst="rect">
            <a:avLst/>
          </a:prstGeom>
          <a:solidFill>
            <a:srgbClr val="90B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number machine is comparing these numbers.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50754" y="765176"/>
            <a:ext cx="36019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Number Machine</a:t>
            </a:r>
            <a:endParaRPr lang="en-GB" sz="40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1268" y="2252974"/>
            <a:ext cx="79989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solidFill>
                  <a:srgbClr val="4B8BDF"/>
                </a:solidFill>
                <a:latin typeface="+mj-lt"/>
              </a:rPr>
              <a:t>787</a:t>
            </a:r>
            <a:endParaRPr lang="en-GB" sz="4000" dirty="0">
              <a:solidFill>
                <a:srgbClr val="4B8BDF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8051" y="2252973"/>
            <a:ext cx="7790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solidFill>
                  <a:srgbClr val="4B8BDF"/>
                </a:solidFill>
                <a:latin typeface="+mj-lt"/>
              </a:rPr>
              <a:t>749</a:t>
            </a:r>
            <a:endParaRPr lang="en-GB" sz="4000" dirty="0">
              <a:solidFill>
                <a:srgbClr val="4B8BD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82417" y="2887059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larger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39200" y="2885302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smaller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80374" y="3525795"/>
            <a:ext cx="3608173" cy="2339546"/>
            <a:chOff x="856373" y="3525795"/>
            <a:chExt cx="3608173" cy="2339546"/>
          </a:xfrm>
        </p:grpSpPr>
        <p:sp>
          <p:nvSpPr>
            <p:cNvPr id="4" name="Rectangle 3"/>
            <p:cNvSpPr/>
            <p:nvPr/>
          </p:nvSpPr>
          <p:spPr>
            <a:xfrm>
              <a:off x="856373" y="3525795"/>
              <a:ext cx="3608173" cy="23395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8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381" y="3689641"/>
              <a:ext cx="2274005" cy="201185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204205" y="3525795"/>
            <a:ext cx="3608173" cy="2339546"/>
            <a:chOff x="4680204" y="3525795"/>
            <a:chExt cx="3608173" cy="2339546"/>
          </a:xfrm>
        </p:grpSpPr>
        <p:sp>
          <p:nvSpPr>
            <p:cNvPr id="17" name="Rectangle 16"/>
            <p:cNvSpPr/>
            <p:nvPr/>
          </p:nvSpPr>
          <p:spPr>
            <a:xfrm>
              <a:off x="4680204" y="3525795"/>
              <a:ext cx="3608173" cy="23395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8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7192" y="3653061"/>
              <a:ext cx="2280102" cy="2048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550516"/>
            <a:ext cx="7632700" cy="583084"/>
          </a:xfrm>
          <a:prstGeom prst="rect">
            <a:avLst/>
          </a:prstGeom>
          <a:solidFill>
            <a:srgbClr val="90B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number machine is comparing these numbers.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50754" y="765176"/>
            <a:ext cx="36019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Number Machine</a:t>
            </a:r>
            <a:endParaRPr lang="en-GB" sz="40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1268" y="2252974"/>
            <a:ext cx="7790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solidFill>
                  <a:srgbClr val="4B8BDF"/>
                </a:solidFill>
                <a:latin typeface="+mj-lt"/>
              </a:rPr>
              <a:t>570</a:t>
            </a:r>
            <a:endParaRPr lang="en-GB" sz="4000" dirty="0">
              <a:solidFill>
                <a:srgbClr val="4B8BDF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8051" y="2252973"/>
            <a:ext cx="7790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solidFill>
                  <a:srgbClr val="4B8BDF"/>
                </a:solidFill>
                <a:latin typeface="+mj-lt"/>
              </a:rPr>
              <a:t>507</a:t>
            </a:r>
            <a:endParaRPr lang="en-GB" sz="4000" dirty="0">
              <a:solidFill>
                <a:srgbClr val="4B8BD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82417" y="2887059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larger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39200" y="2885302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smaller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0374" y="3525795"/>
            <a:ext cx="3608173" cy="2339546"/>
            <a:chOff x="856373" y="3525795"/>
            <a:chExt cx="3608173" cy="2339546"/>
          </a:xfrm>
        </p:grpSpPr>
        <p:sp>
          <p:nvSpPr>
            <p:cNvPr id="4" name="Rectangle 3"/>
            <p:cNvSpPr/>
            <p:nvPr/>
          </p:nvSpPr>
          <p:spPr>
            <a:xfrm>
              <a:off x="856373" y="3525795"/>
              <a:ext cx="3608173" cy="23395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8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993" y="3720123"/>
              <a:ext cx="3365284" cy="19508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204205" y="3525795"/>
            <a:ext cx="3608173" cy="2339546"/>
            <a:chOff x="4680204" y="3525795"/>
            <a:chExt cx="3608173" cy="2339546"/>
          </a:xfrm>
        </p:grpSpPr>
        <p:sp>
          <p:nvSpPr>
            <p:cNvPr id="17" name="Rectangle 16"/>
            <p:cNvSpPr/>
            <p:nvPr/>
          </p:nvSpPr>
          <p:spPr>
            <a:xfrm>
              <a:off x="4680204" y="3525795"/>
              <a:ext cx="3608173" cy="23395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8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1648" y="3753075"/>
              <a:ext cx="3365284" cy="1883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6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326D-7BA6-447F-B45F-818D8639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959"/>
            <a:ext cx="10515600" cy="1325563"/>
          </a:xfrm>
        </p:spPr>
        <p:txBody>
          <a:bodyPr/>
          <a:lstStyle/>
          <a:p>
            <a:r>
              <a:rPr lang="en-GB" sz="3600" dirty="0"/>
              <a:t>Can you count to fill in the missing numbers</a:t>
            </a:r>
            <a:r>
              <a:rPr lang="en-GB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256EA-CE9B-4D4E-BE0A-81BF88A2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5322"/>
            <a:ext cx="8560600" cy="956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9EA1D-DC59-4EC9-BF80-B5CE2129A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21175"/>
            <a:ext cx="10390565" cy="616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3B89DD-1518-4A45-B99A-B6D1312CB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34829"/>
            <a:ext cx="10897357" cy="848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383A5C-2DCE-4CF5-BB2B-0C97D8EEF7CC}"/>
              </a:ext>
            </a:extLst>
          </p:cNvPr>
          <p:cNvSpPr txBox="1"/>
          <p:nvPr/>
        </p:nvSpPr>
        <p:spPr>
          <a:xfrm>
            <a:off x="198783" y="2080591"/>
            <a:ext cx="42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48E98-A0D2-4055-91CF-BDAD7B1A5406}"/>
              </a:ext>
            </a:extLst>
          </p:cNvPr>
          <p:cNvSpPr txBox="1"/>
          <p:nvPr/>
        </p:nvSpPr>
        <p:spPr>
          <a:xfrm>
            <a:off x="198783" y="3429000"/>
            <a:ext cx="42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B30C4-C895-45F8-AE89-BEB3473E16C4}"/>
              </a:ext>
            </a:extLst>
          </p:cNvPr>
          <p:cNvSpPr txBox="1"/>
          <p:nvPr/>
        </p:nvSpPr>
        <p:spPr>
          <a:xfrm>
            <a:off x="244408" y="4934829"/>
            <a:ext cx="42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297A0-77FC-401C-8428-DC9BB5A7B1C6}"/>
              </a:ext>
            </a:extLst>
          </p:cNvPr>
          <p:cNvSpPr txBox="1"/>
          <p:nvPr/>
        </p:nvSpPr>
        <p:spPr>
          <a:xfrm>
            <a:off x="1209822" y="6119446"/>
            <a:ext cx="1014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Which is the biggest number on this page?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6500" y="-1170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Day 3 – Read and write numbers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451861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AA7-AE9C-4478-83EB-4DACFFE7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Which numbers are represented here?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A62B30-1C52-4723-B2DB-A7C5BD9B835D}"/>
              </a:ext>
            </a:extLst>
          </p:cNvPr>
          <p:cNvGrpSpPr/>
          <p:nvPr/>
        </p:nvGrpSpPr>
        <p:grpSpPr>
          <a:xfrm>
            <a:off x="1138989" y="2109956"/>
            <a:ext cx="225287" cy="2374788"/>
            <a:chOff x="1046922" y="2040835"/>
            <a:chExt cx="225287" cy="23747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D33A24-D512-41B0-94C3-9A2E9381C901}"/>
                </a:ext>
              </a:extLst>
            </p:cNvPr>
            <p:cNvSpPr/>
            <p:nvPr/>
          </p:nvSpPr>
          <p:spPr>
            <a:xfrm>
              <a:off x="1046922" y="2040835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2C869-FDC6-47F5-BA35-45287F05ED1C}"/>
                </a:ext>
              </a:extLst>
            </p:cNvPr>
            <p:cNvSpPr/>
            <p:nvPr/>
          </p:nvSpPr>
          <p:spPr>
            <a:xfrm>
              <a:off x="1046922" y="2279374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E171B-1868-4FAF-A73E-34A03261A925}"/>
                </a:ext>
              </a:extLst>
            </p:cNvPr>
            <p:cNvSpPr/>
            <p:nvPr/>
          </p:nvSpPr>
          <p:spPr>
            <a:xfrm>
              <a:off x="1046922" y="2517913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454A0C-0F3D-422B-9F67-7E4FEE57C74E}"/>
                </a:ext>
              </a:extLst>
            </p:cNvPr>
            <p:cNvSpPr/>
            <p:nvPr/>
          </p:nvSpPr>
          <p:spPr>
            <a:xfrm>
              <a:off x="1046922" y="2756452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182CA2-9DCE-4170-9750-A8395FF2896A}"/>
                </a:ext>
              </a:extLst>
            </p:cNvPr>
            <p:cNvSpPr/>
            <p:nvPr/>
          </p:nvSpPr>
          <p:spPr>
            <a:xfrm>
              <a:off x="1046922" y="2994991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B9FFF8-402E-4E44-B8BA-F99654ACA451}"/>
                </a:ext>
              </a:extLst>
            </p:cNvPr>
            <p:cNvSpPr/>
            <p:nvPr/>
          </p:nvSpPr>
          <p:spPr>
            <a:xfrm>
              <a:off x="1046922" y="3233530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016C94-9E97-4C35-88FA-2DD8B7538D48}"/>
                </a:ext>
              </a:extLst>
            </p:cNvPr>
            <p:cNvSpPr/>
            <p:nvPr/>
          </p:nvSpPr>
          <p:spPr>
            <a:xfrm>
              <a:off x="1046922" y="3472069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1D7DFB-72CB-45EC-BC54-8EDE10FB07B6}"/>
                </a:ext>
              </a:extLst>
            </p:cNvPr>
            <p:cNvSpPr/>
            <p:nvPr/>
          </p:nvSpPr>
          <p:spPr>
            <a:xfrm>
              <a:off x="1046922" y="3710608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50D331-ED6F-4253-8008-5DF2A82F1CE3}"/>
                </a:ext>
              </a:extLst>
            </p:cNvPr>
            <p:cNvSpPr/>
            <p:nvPr/>
          </p:nvSpPr>
          <p:spPr>
            <a:xfrm>
              <a:off x="1046922" y="3949147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3AEB52-831C-486F-AAA6-AB925FB79470}"/>
                </a:ext>
              </a:extLst>
            </p:cNvPr>
            <p:cNvSpPr/>
            <p:nvPr/>
          </p:nvSpPr>
          <p:spPr>
            <a:xfrm>
              <a:off x="1046922" y="4177084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83E6A6-2481-46C2-8962-54B2FCD3A19D}"/>
              </a:ext>
            </a:extLst>
          </p:cNvPr>
          <p:cNvGrpSpPr/>
          <p:nvPr/>
        </p:nvGrpSpPr>
        <p:grpSpPr>
          <a:xfrm>
            <a:off x="1519989" y="2109956"/>
            <a:ext cx="225287" cy="2374788"/>
            <a:chOff x="1046922" y="2040835"/>
            <a:chExt cx="225287" cy="23747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A16891-CA37-41FD-BB7D-EF024700D335}"/>
                </a:ext>
              </a:extLst>
            </p:cNvPr>
            <p:cNvSpPr/>
            <p:nvPr/>
          </p:nvSpPr>
          <p:spPr>
            <a:xfrm>
              <a:off x="1046922" y="2040835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8DC078-1943-423B-865D-7E30A4AB74F7}"/>
                </a:ext>
              </a:extLst>
            </p:cNvPr>
            <p:cNvSpPr/>
            <p:nvPr/>
          </p:nvSpPr>
          <p:spPr>
            <a:xfrm>
              <a:off x="1046922" y="2279374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E928D7-13AA-4D1B-9875-E4C17418964C}"/>
                </a:ext>
              </a:extLst>
            </p:cNvPr>
            <p:cNvSpPr/>
            <p:nvPr/>
          </p:nvSpPr>
          <p:spPr>
            <a:xfrm>
              <a:off x="1046922" y="2517913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6079875-C2F0-40FA-BD6D-D7D272D1BAAA}"/>
                </a:ext>
              </a:extLst>
            </p:cNvPr>
            <p:cNvSpPr/>
            <p:nvPr/>
          </p:nvSpPr>
          <p:spPr>
            <a:xfrm>
              <a:off x="1046922" y="2756452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D4EAC0-A7CA-4E7F-8D22-52D83677DC41}"/>
                </a:ext>
              </a:extLst>
            </p:cNvPr>
            <p:cNvSpPr/>
            <p:nvPr/>
          </p:nvSpPr>
          <p:spPr>
            <a:xfrm>
              <a:off x="1046922" y="2994991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EB2F53-1265-4EC1-967E-87B1AF393436}"/>
                </a:ext>
              </a:extLst>
            </p:cNvPr>
            <p:cNvSpPr/>
            <p:nvPr/>
          </p:nvSpPr>
          <p:spPr>
            <a:xfrm>
              <a:off x="1046922" y="3233530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885419-CFD1-44C2-B6E6-1EAD48628479}"/>
                </a:ext>
              </a:extLst>
            </p:cNvPr>
            <p:cNvSpPr/>
            <p:nvPr/>
          </p:nvSpPr>
          <p:spPr>
            <a:xfrm>
              <a:off x="1046922" y="3472069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5AAF37B-FECA-44DF-8A37-CE106A6917A1}"/>
                </a:ext>
              </a:extLst>
            </p:cNvPr>
            <p:cNvSpPr/>
            <p:nvPr/>
          </p:nvSpPr>
          <p:spPr>
            <a:xfrm>
              <a:off x="1046922" y="3710608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6E0C24E-7EBF-4469-932D-0F5D6424B10A}"/>
                </a:ext>
              </a:extLst>
            </p:cNvPr>
            <p:cNvSpPr/>
            <p:nvPr/>
          </p:nvSpPr>
          <p:spPr>
            <a:xfrm>
              <a:off x="1046922" y="3949147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53CE16-BF2C-41F4-AEC8-DA5BBF2F9438}"/>
                </a:ext>
              </a:extLst>
            </p:cNvPr>
            <p:cNvSpPr/>
            <p:nvPr/>
          </p:nvSpPr>
          <p:spPr>
            <a:xfrm>
              <a:off x="1046922" y="4177084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EC6E46-CC48-4FE9-9E13-5C317003BCA8}"/>
              </a:ext>
            </a:extLst>
          </p:cNvPr>
          <p:cNvGrpSpPr/>
          <p:nvPr/>
        </p:nvGrpSpPr>
        <p:grpSpPr>
          <a:xfrm>
            <a:off x="1900989" y="2109956"/>
            <a:ext cx="225287" cy="2374788"/>
            <a:chOff x="1046922" y="2040835"/>
            <a:chExt cx="225287" cy="23747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054100-4B75-494C-8356-01FBE8B0197B}"/>
                </a:ext>
              </a:extLst>
            </p:cNvPr>
            <p:cNvSpPr/>
            <p:nvPr/>
          </p:nvSpPr>
          <p:spPr>
            <a:xfrm>
              <a:off x="1046922" y="2040835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81B913-F34C-47E6-85D1-50BBF3B7C409}"/>
                </a:ext>
              </a:extLst>
            </p:cNvPr>
            <p:cNvSpPr/>
            <p:nvPr/>
          </p:nvSpPr>
          <p:spPr>
            <a:xfrm>
              <a:off x="1046922" y="2279374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C48E9A-81E4-4D01-8F5A-17686187FE15}"/>
                </a:ext>
              </a:extLst>
            </p:cNvPr>
            <p:cNvSpPr/>
            <p:nvPr/>
          </p:nvSpPr>
          <p:spPr>
            <a:xfrm>
              <a:off x="1046922" y="2517913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01A924C-91E8-4EDB-8D95-01847C81C201}"/>
                </a:ext>
              </a:extLst>
            </p:cNvPr>
            <p:cNvSpPr/>
            <p:nvPr/>
          </p:nvSpPr>
          <p:spPr>
            <a:xfrm>
              <a:off x="1046922" y="2756452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DBEC691-B952-465A-A34D-BD3AD3AD925E}"/>
                </a:ext>
              </a:extLst>
            </p:cNvPr>
            <p:cNvSpPr/>
            <p:nvPr/>
          </p:nvSpPr>
          <p:spPr>
            <a:xfrm>
              <a:off x="1046922" y="2994991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FBA303-B3AC-455A-A71F-86E3D56ABE54}"/>
                </a:ext>
              </a:extLst>
            </p:cNvPr>
            <p:cNvSpPr/>
            <p:nvPr/>
          </p:nvSpPr>
          <p:spPr>
            <a:xfrm>
              <a:off x="1046922" y="3233530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01FB91-DCC0-4ED0-A37A-3F0D4D740FE5}"/>
                </a:ext>
              </a:extLst>
            </p:cNvPr>
            <p:cNvSpPr/>
            <p:nvPr/>
          </p:nvSpPr>
          <p:spPr>
            <a:xfrm>
              <a:off x="1046922" y="3472069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B30CEE-005A-4258-B8B0-68ADFB01722B}"/>
                </a:ext>
              </a:extLst>
            </p:cNvPr>
            <p:cNvSpPr/>
            <p:nvPr/>
          </p:nvSpPr>
          <p:spPr>
            <a:xfrm>
              <a:off x="1046922" y="3710608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ADFB44-7621-4027-9137-F3FAFDF15B25}"/>
                </a:ext>
              </a:extLst>
            </p:cNvPr>
            <p:cNvSpPr/>
            <p:nvPr/>
          </p:nvSpPr>
          <p:spPr>
            <a:xfrm>
              <a:off x="1046922" y="3949147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6BF1A1-DCEE-4E1D-AC13-23BF6181E002}"/>
                </a:ext>
              </a:extLst>
            </p:cNvPr>
            <p:cNvSpPr/>
            <p:nvPr/>
          </p:nvSpPr>
          <p:spPr>
            <a:xfrm>
              <a:off x="1046922" y="4177084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1F1EF1-5F2B-48F2-92F9-B0FB7533949A}"/>
              </a:ext>
            </a:extLst>
          </p:cNvPr>
          <p:cNvGrpSpPr/>
          <p:nvPr/>
        </p:nvGrpSpPr>
        <p:grpSpPr>
          <a:xfrm>
            <a:off x="2281989" y="2109956"/>
            <a:ext cx="225287" cy="2374788"/>
            <a:chOff x="1046922" y="2040835"/>
            <a:chExt cx="225287" cy="237478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B71208B-0053-45C7-A5A8-80D5FB6EC2E8}"/>
                </a:ext>
              </a:extLst>
            </p:cNvPr>
            <p:cNvSpPr/>
            <p:nvPr/>
          </p:nvSpPr>
          <p:spPr>
            <a:xfrm>
              <a:off x="1046922" y="2040835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A9EDE65-10C6-476F-A03B-AAB25FFDDE93}"/>
                </a:ext>
              </a:extLst>
            </p:cNvPr>
            <p:cNvSpPr/>
            <p:nvPr/>
          </p:nvSpPr>
          <p:spPr>
            <a:xfrm>
              <a:off x="1046922" y="2279374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9AD5E7-70D6-4E82-B373-5F442DF20D34}"/>
                </a:ext>
              </a:extLst>
            </p:cNvPr>
            <p:cNvSpPr/>
            <p:nvPr/>
          </p:nvSpPr>
          <p:spPr>
            <a:xfrm>
              <a:off x="1046922" y="2517913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D268D8-60CD-48F5-BBA4-AB4F41C96DD0}"/>
                </a:ext>
              </a:extLst>
            </p:cNvPr>
            <p:cNvSpPr/>
            <p:nvPr/>
          </p:nvSpPr>
          <p:spPr>
            <a:xfrm>
              <a:off x="1046922" y="2756452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7D0852D-40E5-4BCA-B659-95830A81BB73}"/>
                </a:ext>
              </a:extLst>
            </p:cNvPr>
            <p:cNvSpPr/>
            <p:nvPr/>
          </p:nvSpPr>
          <p:spPr>
            <a:xfrm>
              <a:off x="1046922" y="2994991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F1FA8-384A-452E-8B30-3F20DAD73B89}"/>
                </a:ext>
              </a:extLst>
            </p:cNvPr>
            <p:cNvSpPr/>
            <p:nvPr/>
          </p:nvSpPr>
          <p:spPr>
            <a:xfrm>
              <a:off x="1046922" y="3233530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B495CD6-3682-4CFB-A62C-B1532C85B5A4}"/>
                </a:ext>
              </a:extLst>
            </p:cNvPr>
            <p:cNvSpPr/>
            <p:nvPr/>
          </p:nvSpPr>
          <p:spPr>
            <a:xfrm>
              <a:off x="1046922" y="3472069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3056D71-C6D1-4D6D-9073-94A25D999187}"/>
                </a:ext>
              </a:extLst>
            </p:cNvPr>
            <p:cNvSpPr/>
            <p:nvPr/>
          </p:nvSpPr>
          <p:spPr>
            <a:xfrm>
              <a:off x="1046922" y="3710608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A0E1474-422F-4CAD-A16D-B48CAA70F8D1}"/>
                </a:ext>
              </a:extLst>
            </p:cNvPr>
            <p:cNvSpPr/>
            <p:nvPr/>
          </p:nvSpPr>
          <p:spPr>
            <a:xfrm>
              <a:off x="1046922" y="3949147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2562C5D-9F69-47C1-B5C2-E491C3888104}"/>
                </a:ext>
              </a:extLst>
            </p:cNvPr>
            <p:cNvSpPr/>
            <p:nvPr/>
          </p:nvSpPr>
          <p:spPr>
            <a:xfrm>
              <a:off x="1046922" y="4177084"/>
              <a:ext cx="225287" cy="23853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1E69E5D-3297-4C0D-ADD3-44DBC2993FF5}"/>
              </a:ext>
            </a:extLst>
          </p:cNvPr>
          <p:cNvSpPr/>
          <p:nvPr/>
        </p:nvSpPr>
        <p:spPr>
          <a:xfrm>
            <a:off x="2705100" y="2109956"/>
            <a:ext cx="225287" cy="238539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66E93E-25F5-4136-8639-A14710BA99B1}"/>
              </a:ext>
            </a:extLst>
          </p:cNvPr>
          <p:cNvSpPr/>
          <p:nvPr/>
        </p:nvSpPr>
        <p:spPr>
          <a:xfrm>
            <a:off x="3077273" y="2109956"/>
            <a:ext cx="225287" cy="238539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EB1743-04C0-4F7A-92EF-710FD4BE1EAF}"/>
              </a:ext>
            </a:extLst>
          </p:cNvPr>
          <p:cNvSpPr/>
          <p:nvPr/>
        </p:nvSpPr>
        <p:spPr>
          <a:xfrm>
            <a:off x="2930387" y="2511209"/>
            <a:ext cx="225287" cy="238539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2F69CB0-A279-4B02-BADF-8C69B4087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10" y="2047936"/>
            <a:ext cx="1168041" cy="197033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A0E6E3D-FD3F-444E-BFE2-4D2AE243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950" y="2047936"/>
            <a:ext cx="1168041" cy="197033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CA755D9-3C4D-454A-8BBD-AFE8E758E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564" y="2054447"/>
            <a:ext cx="1168041" cy="19856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52BD316-ABF0-4DC9-B026-CFA0685D0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125" y="1552578"/>
            <a:ext cx="1428975" cy="18303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10DBDCB-360B-4F6B-ADC8-4FA88AEEB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790" y="1342945"/>
            <a:ext cx="1428975" cy="183037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51C8266-4269-424A-95C2-6CE612685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125" y="3507478"/>
            <a:ext cx="1428975" cy="18303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253A025-F596-421E-B952-2C1B0944E8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335" y="3691719"/>
            <a:ext cx="711835" cy="71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A99BDD1-6724-4ED7-B073-C9A6A19768D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465" y="3352090"/>
            <a:ext cx="711835" cy="71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DD28B05-AAD2-490C-B4EF-3AE4E86F4D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205" y="4712323"/>
            <a:ext cx="711835" cy="71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56717AB-A080-40CC-8D3C-6C8BB81B4E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145" y="4256807"/>
            <a:ext cx="711835" cy="71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FBF5B9F-E083-4D02-9734-D62FCFEB24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00" y="5566053"/>
            <a:ext cx="711835" cy="71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DAED332-1A24-4640-A5E2-E0558CA7CB9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19" y="5732927"/>
            <a:ext cx="711835" cy="71183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5A2B5961-2E72-44F9-8078-C93AA895B9D9}"/>
              </a:ext>
            </a:extLst>
          </p:cNvPr>
          <p:cNvSpPr txBox="1"/>
          <p:nvPr/>
        </p:nvSpPr>
        <p:spPr>
          <a:xfrm>
            <a:off x="906212" y="5025228"/>
            <a:ext cx="6364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Can you write your answer in numerals. How about words?</a:t>
            </a:r>
          </a:p>
        </p:txBody>
      </p:sp>
    </p:spTree>
    <p:extLst>
      <p:ext uri="{BB962C8B-B14F-4D97-AF65-F5344CB8AC3E}">
        <p14:creationId xmlns:p14="http://schemas.microsoft.com/office/powerpoint/2010/main" val="226164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3288-91C1-437C-9F47-3A7688B1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match the numeral to the word?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579C3-32C9-463A-9624-FC2522A639E7}"/>
              </a:ext>
            </a:extLst>
          </p:cNvPr>
          <p:cNvSpPr txBox="1"/>
          <p:nvPr/>
        </p:nvSpPr>
        <p:spPr>
          <a:xfrm>
            <a:off x="838200" y="2034209"/>
            <a:ext cx="218660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3F935-2807-428E-B46D-5A786C0D8B37}"/>
              </a:ext>
            </a:extLst>
          </p:cNvPr>
          <p:cNvSpPr txBox="1"/>
          <p:nvPr/>
        </p:nvSpPr>
        <p:spPr>
          <a:xfrm>
            <a:off x="3382108" y="2034209"/>
            <a:ext cx="218660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99C3F-2BAB-47FA-8931-C274F6146928}"/>
              </a:ext>
            </a:extLst>
          </p:cNvPr>
          <p:cNvSpPr txBox="1"/>
          <p:nvPr/>
        </p:nvSpPr>
        <p:spPr>
          <a:xfrm>
            <a:off x="5926016" y="2034209"/>
            <a:ext cx="218660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BCF9B-0DA2-482C-B922-8352414F53D8}"/>
              </a:ext>
            </a:extLst>
          </p:cNvPr>
          <p:cNvSpPr txBox="1"/>
          <p:nvPr/>
        </p:nvSpPr>
        <p:spPr>
          <a:xfrm>
            <a:off x="8469924" y="2034209"/>
            <a:ext cx="218660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77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ECA18-58D6-4536-9A4A-4065BEC62CFA}"/>
              </a:ext>
            </a:extLst>
          </p:cNvPr>
          <p:cNvSpPr txBox="1"/>
          <p:nvPr/>
        </p:nvSpPr>
        <p:spPr>
          <a:xfrm>
            <a:off x="599049" y="4333240"/>
            <a:ext cx="298821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sixteen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BCAF5-D42C-4C51-92C9-573D9BD9AA42}"/>
              </a:ext>
            </a:extLst>
          </p:cNvPr>
          <p:cNvSpPr txBox="1"/>
          <p:nvPr/>
        </p:nvSpPr>
        <p:spPr>
          <a:xfrm>
            <a:off x="4282440" y="4333239"/>
            <a:ext cx="298821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sixty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B4EDD-F9A5-492D-A345-FBDF807546BA}"/>
              </a:ext>
            </a:extLst>
          </p:cNvPr>
          <p:cNvSpPr txBox="1"/>
          <p:nvPr/>
        </p:nvSpPr>
        <p:spPr>
          <a:xfrm>
            <a:off x="7766794" y="4333239"/>
            <a:ext cx="298821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Thirty-seven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39770E-B248-4D28-81EC-F1CF6BC797A3}"/>
              </a:ext>
            </a:extLst>
          </p:cNvPr>
          <p:cNvSpPr txBox="1"/>
          <p:nvPr/>
        </p:nvSpPr>
        <p:spPr>
          <a:xfrm>
            <a:off x="1249935" y="5743508"/>
            <a:ext cx="863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Which numeral doesn’t match up?</a:t>
            </a:r>
          </a:p>
        </p:txBody>
      </p:sp>
    </p:spTree>
    <p:extLst>
      <p:ext uri="{BB962C8B-B14F-4D97-AF65-F5344CB8AC3E}">
        <p14:creationId xmlns:p14="http://schemas.microsoft.com/office/powerpoint/2010/main" val="186554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87A-348E-4862-8869-DBC5D4CF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servings of tea altogether?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B275BB-EE3E-47D6-9CEF-28A8AF8BCFB9}"/>
              </a:ext>
            </a:extLst>
          </p:cNvPr>
          <p:cNvGrpSpPr/>
          <p:nvPr/>
        </p:nvGrpSpPr>
        <p:grpSpPr>
          <a:xfrm>
            <a:off x="838200" y="2106154"/>
            <a:ext cx="2944165" cy="2060916"/>
            <a:chOff x="838200" y="2106154"/>
            <a:chExt cx="2944165" cy="20609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7795AF-CF79-4B01-AC9A-6782ECF00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106154"/>
              <a:ext cx="2944165" cy="20609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84069F-2641-47B5-8558-6B94FFB89946}"/>
                </a:ext>
              </a:extLst>
            </p:cNvPr>
            <p:cNvSpPr txBox="1"/>
            <p:nvPr/>
          </p:nvSpPr>
          <p:spPr>
            <a:xfrm>
              <a:off x="2101999" y="2844225"/>
              <a:ext cx="8721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8519FC-0945-451D-ACBF-A2F4EB6497E0}"/>
              </a:ext>
            </a:extLst>
          </p:cNvPr>
          <p:cNvGrpSpPr/>
          <p:nvPr/>
        </p:nvGrpSpPr>
        <p:grpSpPr>
          <a:xfrm>
            <a:off x="3782365" y="2169102"/>
            <a:ext cx="2944165" cy="2060916"/>
            <a:chOff x="838200" y="2106154"/>
            <a:chExt cx="2944165" cy="2060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5184E6-7C5B-4A87-984E-DF9F4B738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106154"/>
              <a:ext cx="2944165" cy="20609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5F839A-96FB-40FA-B5C0-39DB209759D0}"/>
                </a:ext>
              </a:extLst>
            </p:cNvPr>
            <p:cNvSpPr txBox="1"/>
            <p:nvPr/>
          </p:nvSpPr>
          <p:spPr>
            <a:xfrm>
              <a:off x="2101999" y="2844225"/>
              <a:ext cx="8721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10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FEE007-503F-4F66-885B-E4A34E953C69}"/>
              </a:ext>
            </a:extLst>
          </p:cNvPr>
          <p:cNvGrpSpPr/>
          <p:nvPr/>
        </p:nvGrpSpPr>
        <p:grpSpPr>
          <a:xfrm>
            <a:off x="3782365" y="4797084"/>
            <a:ext cx="2944165" cy="2060916"/>
            <a:chOff x="838200" y="2106154"/>
            <a:chExt cx="2944165" cy="20609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62054A-5BBE-49E4-9274-A2D2F21FA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106154"/>
              <a:ext cx="2944165" cy="20609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182638-CC39-4B18-ABF6-74F9C1AE45F4}"/>
                </a:ext>
              </a:extLst>
            </p:cNvPr>
            <p:cNvSpPr txBox="1"/>
            <p:nvPr/>
          </p:nvSpPr>
          <p:spPr>
            <a:xfrm>
              <a:off x="2101999" y="2844225"/>
              <a:ext cx="8721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10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8D643-94FB-46FF-8C55-2AC9CD254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07" y="4582536"/>
            <a:ext cx="1095083" cy="987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2676B2-CA6B-47F9-9560-1E0733C63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07" y="5333899"/>
            <a:ext cx="1095083" cy="9872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529D6B-A405-4330-B316-A21845F29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6" y="3698045"/>
            <a:ext cx="1095083" cy="987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AD4A8F-232A-42E7-A071-A2ADD36C7325}"/>
              </a:ext>
            </a:extLst>
          </p:cNvPr>
          <p:cNvSpPr txBox="1"/>
          <p:nvPr/>
        </p:nvSpPr>
        <p:spPr>
          <a:xfrm>
            <a:off x="8123583" y="1871003"/>
            <a:ext cx="3655742" cy="37856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How many servings of tea altogether?</a:t>
            </a:r>
          </a:p>
          <a:p>
            <a:endParaRPr lang="en-GB" sz="2400" b="1" dirty="0"/>
          </a:p>
          <a:p>
            <a:r>
              <a:rPr lang="en-GB" sz="2400" b="1" dirty="0"/>
              <a:t>Can you write your answer in numerals and words?</a:t>
            </a:r>
          </a:p>
          <a:p>
            <a:endParaRPr lang="en-GB" sz="2400" b="1" dirty="0"/>
          </a:p>
          <a:p>
            <a:r>
              <a:rPr lang="en-GB" sz="2400" b="1" dirty="0"/>
              <a:t>How did you work it out?</a:t>
            </a:r>
          </a:p>
          <a:p>
            <a:endParaRPr lang="en-GB" sz="2400" b="1" dirty="0"/>
          </a:p>
          <a:p>
            <a:r>
              <a:rPr lang="en-GB" sz="2400" b="1" dirty="0"/>
              <a:t>Did everybody do it the same way?</a:t>
            </a:r>
          </a:p>
        </p:txBody>
      </p:sp>
    </p:spTree>
    <p:extLst>
      <p:ext uri="{BB962C8B-B14F-4D97-AF65-F5344CB8AC3E}">
        <p14:creationId xmlns:p14="http://schemas.microsoft.com/office/powerpoint/2010/main" val="75001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Day 4 – </a:t>
            </a:r>
            <a:r>
              <a:rPr lang="en-GB" u="sng" dirty="0" smtClean="0"/>
              <a:t>Problem solving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60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Use what you have learnt over the past sessions to help you solve the problems on the sheet. </a:t>
            </a:r>
          </a:p>
          <a:p>
            <a:pPr marL="0" indent="0">
              <a:buNone/>
            </a:pPr>
            <a:r>
              <a:rPr lang="en-GB" dirty="0" smtClean="0"/>
              <a:t>Choose which problems you think suit you best…</a:t>
            </a:r>
          </a:p>
          <a:p>
            <a:pPr marL="0" indent="0">
              <a:buNone/>
            </a:pPr>
            <a:r>
              <a:rPr lang="en-GB" dirty="0" smtClean="0"/>
              <a:t>1 star</a:t>
            </a:r>
          </a:p>
          <a:p>
            <a:pPr marL="0" indent="0">
              <a:buNone/>
            </a:pPr>
            <a:r>
              <a:rPr lang="en-GB" dirty="0" smtClean="0"/>
              <a:t>2 star</a:t>
            </a:r>
          </a:p>
          <a:p>
            <a:pPr marL="0" indent="0">
              <a:buNone/>
            </a:pPr>
            <a:r>
              <a:rPr lang="en-GB" dirty="0" smtClean="0"/>
              <a:t>3 star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847" y="1690688"/>
            <a:ext cx="4170286" cy="36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3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9926" y="6367377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640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</a:t>
            </a:r>
            <a:r>
              <a:rPr lang="en-GB" sz="2000" b="1" dirty="0" smtClean="0">
                <a:solidFill>
                  <a:srgbClr val="253746"/>
                </a:solidFill>
              </a:rPr>
              <a:t>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the place value of each digit in a 2-digit number.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9297" y="4303607"/>
            <a:ext cx="4487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/>
              <a:t>45 = 40 + 5 </a:t>
            </a:r>
          </a:p>
        </p:txBody>
      </p:sp>
      <p:sp>
        <p:nvSpPr>
          <p:cNvPr id="13" name="Oval 12"/>
          <p:cNvSpPr/>
          <p:nvPr/>
        </p:nvSpPr>
        <p:spPr>
          <a:xfrm>
            <a:off x="1649714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35404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821095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906786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992477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078167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163858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249548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335238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420930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507000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592691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78381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764073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849763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938297" y="3002201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023987" y="3002201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109677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195369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281059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372727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458418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544108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629800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715490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801180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886871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972561" y="300220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058252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143943" y="300220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229634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315324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401014" y="3002203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486706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572396" y="3002203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660930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746620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832311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918002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003693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091951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5177641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263332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5349023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5434714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789538" y="3002200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75228" y="3002200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5960919" y="3002199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046609" y="3002200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6132301" y="3002199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6217991" y="3002199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6303682" y="3002199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6389372" y="3002197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6475064" y="3002199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6560754" y="3002197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649288" y="3002196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6734978" y="3002196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6820668" y="3002199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6906360" y="3002199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6992050" y="3002199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7083718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7169409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7255099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7340791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7426481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7512171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7597862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7683552" y="3002200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7769243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7854934" y="3002200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7940625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8026315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8112005" y="3002198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8197697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8283387" y="3002198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8371921" y="3002197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8457611" y="3002197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8543302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8628993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8714684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8804385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8890076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8975766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9061458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9147148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9232838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9318529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9404219" y="300220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9489910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9575601" y="300220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/>
          <p:cNvSpPr/>
          <p:nvPr/>
        </p:nvSpPr>
        <p:spPr>
          <a:xfrm>
            <a:off x="9661292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/>
          <p:cNvSpPr/>
          <p:nvPr/>
        </p:nvSpPr>
        <p:spPr>
          <a:xfrm>
            <a:off x="9746982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9832672" y="3002203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9918364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10004054" y="3002203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10092588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10178278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10263969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10349660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10435351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4" name="Group 113"/>
          <p:cNvGrpSpPr/>
          <p:nvPr/>
        </p:nvGrpSpPr>
        <p:grpSpPr>
          <a:xfrm>
            <a:off x="4879790" y="3069335"/>
            <a:ext cx="471604" cy="548505"/>
            <a:chOff x="6007534" y="4193317"/>
            <a:chExt cx="471604" cy="548505"/>
          </a:xfrm>
        </p:grpSpPr>
        <p:sp>
          <p:nvSpPr>
            <p:cNvPr id="115" name="Rectangle 114"/>
            <p:cNvSpPr/>
            <p:nvPr/>
          </p:nvSpPr>
          <p:spPr>
            <a:xfrm>
              <a:off x="6007534" y="4372490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40 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6214744" y="4193317"/>
              <a:ext cx="0" cy="287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313495" y="2568238"/>
            <a:ext cx="471604" cy="539054"/>
            <a:chOff x="5972006" y="4346457"/>
            <a:chExt cx="471604" cy="539054"/>
          </a:xfrm>
        </p:grpSpPr>
        <p:sp>
          <p:nvSpPr>
            <p:cNvPr id="118" name="Rectangle 117"/>
            <p:cNvSpPr/>
            <p:nvPr/>
          </p:nvSpPr>
          <p:spPr>
            <a:xfrm>
              <a:off x="5972006" y="4346457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45 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185836" y="4598133"/>
              <a:ext cx="0" cy="287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80501" y="870333"/>
            <a:ext cx="10003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session we will be looking at how many 10’s and how many ones are in a number. </a:t>
            </a:r>
          </a:p>
          <a:p>
            <a:r>
              <a:rPr lang="en-GB" dirty="0" smtClean="0"/>
              <a:t>To help us we will use partitioning. </a:t>
            </a:r>
          </a:p>
          <a:p>
            <a:r>
              <a:rPr lang="en-GB" dirty="0" smtClean="0"/>
              <a:t>Have a look through the slides to see how to partition numbers to show how many 10’s and ones it has. </a:t>
            </a:r>
          </a:p>
          <a:p>
            <a:r>
              <a:rPr lang="en-GB" dirty="0" smtClean="0"/>
              <a:t>Then have a go at the activity sheet.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02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Day 5 – Arithmetic Work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have been given an arithmetic test paper to complete. Try to read each question carefully and write your answer in the box. </a:t>
            </a:r>
          </a:p>
          <a:p>
            <a:pPr marL="0" indent="0">
              <a:buNone/>
            </a:pPr>
            <a:r>
              <a:rPr lang="en-GB" dirty="0" smtClean="0"/>
              <a:t>Remember that you can use paper to do any working out that you need to. </a:t>
            </a:r>
          </a:p>
          <a:p>
            <a:pPr marL="0" indent="0">
              <a:buNone/>
            </a:pPr>
            <a:r>
              <a:rPr lang="en-GB" dirty="0" smtClean="0"/>
              <a:t>Once you have completed your paper, ask an adult to help you mark it.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Good luck!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204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171" y="76061"/>
            <a:ext cx="5599323" cy="67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2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9926" y="6367377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640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the place value of each digit in a 2-digit number.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9297" y="4303607"/>
            <a:ext cx="4487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/>
              <a:t>52 = 50 + 2 </a:t>
            </a:r>
          </a:p>
        </p:txBody>
      </p:sp>
      <p:sp>
        <p:nvSpPr>
          <p:cNvPr id="13" name="Oval 12"/>
          <p:cNvSpPr/>
          <p:nvPr/>
        </p:nvSpPr>
        <p:spPr>
          <a:xfrm>
            <a:off x="1649714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35404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821095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906786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992477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078167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163858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249548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335238" y="300219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420930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507000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592691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78381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764073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849763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938297" y="3002201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023987" y="3002201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109677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195369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281059" y="3002204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372727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458418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544108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629800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715490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801180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886871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972561" y="300220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058252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143943" y="300220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229634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315324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401014" y="3002203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486706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572396" y="3002203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660930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746620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832311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918002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003693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091951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5177641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263332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5349023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5434714" y="300219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528334" y="3002207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614024" y="3002207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5699715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5785405" y="3002207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871097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5956787" y="3002206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6042478" y="3002206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6389372" y="3002197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6475064" y="3002199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6560754" y="3002197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649288" y="3002196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6734978" y="3002196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6820668" y="3002199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6906360" y="3002199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6992050" y="3002199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7083718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7169409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7255099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7340791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7426481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7512171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7597862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7683552" y="3002200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7769243" y="3002201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7854934" y="3002200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7940625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8026315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8112005" y="3002198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8197697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8283387" y="3002198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8371921" y="3002197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8457611" y="3002197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8543302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8628993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8714684" y="3002200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8804385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8890076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8975766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9061458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9147148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9232838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9318529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9404219" y="300220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9489910" y="3002206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9575601" y="3002205"/>
            <a:ext cx="85690" cy="13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/>
          <p:cNvSpPr/>
          <p:nvPr/>
        </p:nvSpPr>
        <p:spPr>
          <a:xfrm>
            <a:off x="9661292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/>
          <p:cNvSpPr/>
          <p:nvPr/>
        </p:nvSpPr>
        <p:spPr>
          <a:xfrm>
            <a:off x="9746982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9832672" y="3002203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9918364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10004054" y="3002203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10092588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10178278" y="3002202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10263969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10349660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10435351" y="3002205"/>
            <a:ext cx="85690" cy="134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4" name="Group 113"/>
          <p:cNvGrpSpPr/>
          <p:nvPr/>
        </p:nvGrpSpPr>
        <p:grpSpPr>
          <a:xfrm>
            <a:off x="5748529" y="3130021"/>
            <a:ext cx="471604" cy="548505"/>
            <a:chOff x="6007534" y="4193317"/>
            <a:chExt cx="471604" cy="548505"/>
          </a:xfrm>
        </p:grpSpPr>
        <p:sp>
          <p:nvSpPr>
            <p:cNvPr id="115" name="Rectangle 114"/>
            <p:cNvSpPr/>
            <p:nvPr/>
          </p:nvSpPr>
          <p:spPr>
            <a:xfrm>
              <a:off x="6007534" y="4372490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50 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6214744" y="4193317"/>
              <a:ext cx="0" cy="287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917768" y="2471057"/>
            <a:ext cx="471604" cy="531151"/>
            <a:chOff x="6007534" y="4372490"/>
            <a:chExt cx="471604" cy="531151"/>
          </a:xfrm>
        </p:grpSpPr>
        <p:sp>
          <p:nvSpPr>
            <p:cNvPr id="118" name="Rectangle 117"/>
            <p:cNvSpPr/>
            <p:nvPr/>
          </p:nvSpPr>
          <p:spPr>
            <a:xfrm>
              <a:off x="6007534" y="4372490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52 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208857" y="4616263"/>
              <a:ext cx="0" cy="287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56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9926" y="6367377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640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the place value of each digit in a 2-digit number.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0331" y="3412855"/>
            <a:ext cx="4487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/>
              <a:t>50 + 2 = 52 </a:t>
            </a:r>
          </a:p>
        </p:txBody>
      </p:sp>
      <p:sp>
        <p:nvSpPr>
          <p:cNvPr id="8" name="Speech Bubble: Rectangle with Corners Rounded 14">
            <a:extLst>
              <a:ext uri="{FF2B5EF4-FFF2-40B4-BE49-F238E27FC236}">
                <a16:creationId xmlns:a16="http://schemas.microsoft.com/office/drawing/2014/main" id="{C5C595CE-B7F4-4D5E-A864-1E044BBD6CB2}"/>
              </a:ext>
            </a:extLst>
          </p:cNvPr>
          <p:cNvSpPr/>
          <p:nvPr/>
        </p:nvSpPr>
        <p:spPr>
          <a:xfrm>
            <a:off x="2161452" y="977462"/>
            <a:ext cx="2957086" cy="1747928"/>
          </a:xfrm>
          <a:prstGeom prst="cloudCallout">
            <a:avLst>
              <a:gd name="adj1" fmla="val 49145"/>
              <a:gd name="adj2" fmla="val 8387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read this number sentence together.</a:t>
            </a:r>
          </a:p>
        </p:txBody>
      </p:sp>
    </p:spTree>
    <p:extLst>
      <p:ext uri="{BB962C8B-B14F-4D97-AF65-F5344CB8AC3E}">
        <p14:creationId xmlns:p14="http://schemas.microsoft.com/office/powerpoint/2010/main" val="188202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9926" y="6367377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640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the place value of each digit in a 2-digit number.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1971888" y="879790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8896"/>
                <a:gd name="adj2" fmla="val -5979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Can we partition 88?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714397" y="2480547"/>
            <a:ext cx="4487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/>
              <a:t>88 = 80 + 8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4397" y="3591134"/>
            <a:ext cx="4487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/>
              <a:t>80 + 8 = 88 </a:t>
            </a:r>
          </a:p>
        </p:txBody>
      </p:sp>
    </p:spTree>
    <p:extLst>
      <p:ext uri="{BB962C8B-B14F-4D97-AF65-F5344CB8AC3E}">
        <p14:creationId xmlns:p14="http://schemas.microsoft.com/office/powerpoint/2010/main" val="10359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9926" y="6367377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640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the place value of each digit in a 2-digit number.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1971888" y="879790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8896"/>
                <a:gd name="adj2" fmla="val -5979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Can we partition 63?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714397" y="2480547"/>
            <a:ext cx="4487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/>
              <a:t>63 = 60 + 3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4397" y="3591134"/>
            <a:ext cx="4487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/>
              <a:t>60 + 3 = 63 </a:t>
            </a:r>
          </a:p>
        </p:txBody>
      </p:sp>
    </p:spTree>
    <p:extLst>
      <p:ext uri="{BB962C8B-B14F-4D97-AF65-F5344CB8AC3E}">
        <p14:creationId xmlns:p14="http://schemas.microsoft.com/office/powerpoint/2010/main" val="38427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9926" y="6367377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640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the place value of each digit in a 2-digit number.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1971888" y="879790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8896"/>
                <a:gd name="adj2" fmla="val -5979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Can we partition 97?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714397" y="2480547"/>
            <a:ext cx="4487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/>
              <a:t>97 = 90 + 7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4397" y="3591134"/>
            <a:ext cx="4487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/>
              <a:t>90 + 7 = 97 </a:t>
            </a:r>
          </a:p>
        </p:txBody>
      </p:sp>
    </p:spTree>
    <p:extLst>
      <p:ext uri="{BB962C8B-B14F-4D97-AF65-F5344CB8AC3E}">
        <p14:creationId xmlns:p14="http://schemas.microsoft.com/office/powerpoint/2010/main" val="3746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9926" y="6367377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0C578-F954-4EBE-AEFD-D4410B0E56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168" y="311502"/>
            <a:ext cx="8376559" cy="468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71C30E-8CA3-4554-91AC-75B008E0BD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3703" y="5214879"/>
            <a:ext cx="8118960" cy="746229"/>
          </a:xfrm>
          <a:prstGeom prst="rect">
            <a:avLst/>
          </a:prstGeom>
          <a:ln>
            <a:solidFill>
              <a:srgbClr val="FFC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7552438" y="5092513"/>
            <a:ext cx="1713640" cy="1160976"/>
            <a:chOff x="1834709" y="4015907"/>
            <a:chExt cx="1606379" cy="952832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50897" y="4363258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84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650" y="1550516"/>
            <a:ext cx="7632700" cy="756082"/>
          </a:xfrm>
          <a:prstGeom prst="rect">
            <a:avLst/>
          </a:prstGeom>
          <a:solidFill>
            <a:srgbClr val="90B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number machine is very special and can compare things using comparing vocabulary: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50754" y="765176"/>
            <a:ext cx="36019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Number Machine</a:t>
            </a:r>
            <a:endParaRPr lang="en-GB" sz="4000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94982" y="2413686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smaller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66086" y="2413686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smallest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37190" y="2413686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larger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08294" y="2413686"/>
            <a:ext cx="1804086" cy="543698"/>
          </a:xfrm>
          <a:prstGeom prst="roundRect">
            <a:avLst/>
          </a:prstGeom>
          <a:solidFill>
            <a:srgbClr val="FBC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largest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00" y="3093308"/>
            <a:ext cx="594937" cy="671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38" y="3051522"/>
            <a:ext cx="1503820" cy="8466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650" y="3978875"/>
            <a:ext cx="7632700" cy="1029966"/>
            <a:chOff x="755650" y="3978875"/>
            <a:chExt cx="7632700" cy="1029966"/>
          </a:xfrm>
        </p:grpSpPr>
        <p:sp>
          <p:nvSpPr>
            <p:cNvPr id="4" name="Rectangle 3"/>
            <p:cNvSpPr/>
            <p:nvPr/>
          </p:nvSpPr>
          <p:spPr>
            <a:xfrm>
              <a:off x="755650" y="3978875"/>
              <a:ext cx="7632700" cy="10299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B8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732" y="4070552"/>
              <a:ext cx="1503820" cy="846611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3644129" y="4222008"/>
              <a:ext cx="1804086" cy="543698"/>
            </a:xfrm>
            <a:prstGeom prst="roundRect">
              <a:avLst/>
            </a:prstGeom>
            <a:solidFill>
              <a:srgbClr val="FBC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larger than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152" y="4094322"/>
              <a:ext cx="594937" cy="67138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279650" y="5062858"/>
            <a:ext cx="7632700" cy="1029966"/>
            <a:chOff x="755650" y="5062858"/>
            <a:chExt cx="7632700" cy="1029966"/>
          </a:xfrm>
        </p:grpSpPr>
        <p:sp>
          <p:nvSpPr>
            <p:cNvPr id="16" name="Rectangle 15"/>
            <p:cNvSpPr/>
            <p:nvPr/>
          </p:nvSpPr>
          <p:spPr>
            <a:xfrm>
              <a:off x="755650" y="5062858"/>
              <a:ext cx="7632700" cy="10299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B8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173" y="5182660"/>
              <a:ext cx="594937" cy="671384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3615634" y="5305992"/>
              <a:ext cx="1804086" cy="543698"/>
            </a:xfrm>
            <a:prstGeom prst="roundRect">
              <a:avLst/>
            </a:prstGeom>
            <a:solidFill>
              <a:srgbClr val="FBC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smaller than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569" y="5154535"/>
              <a:ext cx="1503820" cy="846611"/>
            </a:xfrm>
            <a:prstGeom prst="rect">
              <a:avLst/>
            </a:prstGeom>
          </p:spPr>
        </p:pic>
      </p:grpSp>
      <p:sp>
        <p:nvSpPr>
          <p:cNvPr id="25" name="Title 1"/>
          <p:cNvSpPr txBox="1">
            <a:spLocks/>
          </p:cNvSpPr>
          <p:nvPr/>
        </p:nvSpPr>
        <p:spPr>
          <a:xfrm>
            <a:off x="693928" y="2165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smtClean="0"/>
              <a:t>Day 2 – compare and order numbers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5389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647</Words>
  <Application>Microsoft Office PowerPoint</Application>
  <PresentationFormat>Widescreen</PresentationFormat>
  <Paragraphs>138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Myriad Pro Light</vt:lpstr>
      <vt:lpstr>Wingdings</vt:lpstr>
      <vt:lpstr>Office Theme</vt:lpstr>
      <vt:lpstr>Year 2 – Home Learning  Maths – Spring 1 – Week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count to fill in the missing numbers?</vt:lpstr>
      <vt:lpstr>Which numbers are represented here?</vt:lpstr>
      <vt:lpstr>Can you match the numeral to the word?</vt:lpstr>
      <vt:lpstr>How many servings of tea altogether?</vt:lpstr>
      <vt:lpstr>Day 4 – Problem solving</vt:lpstr>
      <vt:lpstr>Day 5 – Arithmetic Work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– Home Learning  English – Spring 1 – Week 1</dc:title>
  <dc:creator>tidman, emily</dc:creator>
  <cp:lastModifiedBy>tidman, emily</cp:lastModifiedBy>
  <cp:revision>21</cp:revision>
  <dcterms:created xsi:type="dcterms:W3CDTF">2021-01-04T19:13:33Z</dcterms:created>
  <dcterms:modified xsi:type="dcterms:W3CDTF">2021-01-25T12:52:05Z</dcterms:modified>
</cp:coreProperties>
</file>