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6" r:id="rId3"/>
    <p:sldId id="264" r:id="rId4"/>
    <p:sldId id="265" r:id="rId5"/>
    <p:sldId id="259" r:id="rId6"/>
    <p:sldId id="267" r:id="rId7"/>
    <p:sldId id="268" r:id="rId8"/>
    <p:sldId id="261" r:id="rId9"/>
    <p:sldId id="269" r:id="rId10"/>
    <p:sldId id="270" r:id="rId11"/>
    <p:sldId id="262" r:id="rId12"/>
    <p:sldId id="271" r:id="rId13"/>
    <p:sldId id="272" r:id="rId14"/>
    <p:sldId id="263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B8D5F-FFE8-41C1-9E27-7EA12D1DC524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5C107-5A26-46A4-98BB-D721B3FA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762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definition and then watch the video. After that, use interactive white board to have children highlight the punctuation.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137F0-932B-4DDF-B23B-17CED2ADB4B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979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Watch the video to re-cap and then use adverbs listed the day before in sentences. Chosen children to write them on interactive white board.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137F0-932B-4DDF-B23B-17CED2ADB4B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245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First watch the video to re-cap and then read the sentences out loud together and then ask the children what is the missing punctuation.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137F0-932B-4DDF-B23B-17CED2ADB4B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156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Start by watching the video and then come up with nouns for each category in pairs one at a time and then share with group and have children write on the interactive white board.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137F0-932B-4DDF-B23B-17CED2ADB4B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86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Watch video to recap and then choose a noun from each category to write in a sentence. Children to write them on whiteboards and then share. Have some of the children write their sentences up on the interactive whiteboard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137F0-932B-4DDF-B23B-17CED2ADB4B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557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Watch video first and then come up with adjectives in pairs before sharing with group. Children chosen to write the word on the interactive whiteboard.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137F0-932B-4DDF-B23B-17CED2ADB4B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883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Recap by watching the video and then in pairs come up with a sentence using our adjectives from the past day. Share with group and choose two children to write there’s on the interactive whiteboard.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137F0-932B-4DDF-B23B-17CED2ADB4B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984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Watch video first and then have pairs come up with verbs before sharing with the group.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137F0-932B-4DDF-B23B-17CED2ADB4B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162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Watch the video to re-cap and then use verbs listed the day before in sentences. Chosen children to write them on interactive white board.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137F0-932B-4DDF-B23B-17CED2ADB4B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58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Watch the video first and then in pairs children to come up with adverbs and then share with the group.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137F0-932B-4DDF-B23B-17CED2ADB4B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609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63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5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42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51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02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62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99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9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41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05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6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9CDA2-902F-4726-BA8D-3896A361781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3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s://www.youtube.com/watch?v=3JZi2oDvPs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j3EYciNco58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j3EYciNco58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yo8pzuE97EA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yo8pzuE97E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dCOswMeXF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dCOswMeXF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PDMk0XrQvV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PDMk0XrQvV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s://www.youtube.com/watch?v=3JZi2oDvPs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Year 2 – Home Learning </a:t>
            </a:r>
            <a:br>
              <a:rPr lang="en-GB" dirty="0" smtClean="0"/>
            </a:br>
            <a:r>
              <a:rPr lang="en-GB" sz="3600" dirty="0" smtClean="0"/>
              <a:t>English – Spring 1 – Week </a:t>
            </a:r>
            <a:r>
              <a:rPr lang="en-GB" sz="3600" dirty="0" smtClean="0"/>
              <a:t>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SPAG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2372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0F9538-32C8-4970-A9F9-59D1B988373E}"/>
              </a:ext>
            </a:extLst>
          </p:cNvPr>
          <p:cNvSpPr/>
          <p:nvPr/>
        </p:nvSpPr>
        <p:spPr>
          <a:xfrm>
            <a:off x="4920037" y="46031"/>
            <a:ext cx="23519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Adjectives </a:t>
            </a:r>
          </a:p>
        </p:txBody>
      </p:sp>
      <p:pic>
        <p:nvPicPr>
          <p:cNvPr id="11266" name="Picture 2" descr="Image result for adjectives">
            <a:extLst>
              <a:ext uri="{FF2B5EF4-FFF2-40B4-BE49-F238E27FC236}">
                <a16:creationId xmlns:a16="http://schemas.microsoft.com/office/drawing/2014/main" id="{D30C3B12-58AC-43F9-8F67-5592AE23E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08" y="167327"/>
            <a:ext cx="2132598" cy="1406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adjectives">
            <a:extLst>
              <a:ext uri="{FF2B5EF4-FFF2-40B4-BE49-F238E27FC236}">
                <a16:creationId xmlns:a16="http://schemas.microsoft.com/office/drawing/2014/main" id="{F5F7EA6F-A606-4A11-A6F8-22EF597F9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5894" y="167327"/>
            <a:ext cx="2132598" cy="1406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E4C3182-E647-41FA-8DCB-8A708F1F2F92}"/>
              </a:ext>
            </a:extLst>
          </p:cNvPr>
          <p:cNvSpPr/>
          <p:nvPr/>
        </p:nvSpPr>
        <p:spPr>
          <a:xfrm>
            <a:off x="3685413" y="873747"/>
            <a:ext cx="4883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https://www.youtube.com/watch?v=3JZi2oDvPs4</a:t>
            </a:r>
            <a:r>
              <a:rPr lang="en-GB" dirty="0"/>
              <a:t> </a:t>
            </a:r>
          </a:p>
        </p:txBody>
      </p:sp>
      <p:pic>
        <p:nvPicPr>
          <p:cNvPr id="8" name="Picture 7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8D935600-14C6-4850-B2A0-7045E028F1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713" y="1787233"/>
            <a:ext cx="1926569" cy="235364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96818C5-8CBB-41F1-807F-7CEE0E682FB2}"/>
              </a:ext>
            </a:extLst>
          </p:cNvPr>
          <p:cNvSpPr txBox="1"/>
          <p:nvPr/>
        </p:nvSpPr>
        <p:spPr>
          <a:xfrm>
            <a:off x="2936160" y="1330490"/>
            <a:ext cx="6319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latin typeface="Century Gothic" panose="020B0502020202020204" pitchFamily="34" charset="0"/>
              </a:rPr>
              <a:t>Use the adjectives we came up with in a sentence.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37CC77-75BD-41A5-BE3F-DDF830E7F90F}"/>
              </a:ext>
            </a:extLst>
          </p:cNvPr>
          <p:cNvSpPr txBox="1"/>
          <p:nvPr/>
        </p:nvSpPr>
        <p:spPr>
          <a:xfrm>
            <a:off x="513347" y="4555958"/>
            <a:ext cx="114851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45631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Day 4 – 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237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Related image">
            <a:extLst>
              <a:ext uri="{FF2B5EF4-FFF2-40B4-BE49-F238E27FC236}">
                <a16:creationId xmlns:a16="http://schemas.microsoft.com/office/drawing/2014/main" id="{855951EC-881E-4F66-BC14-E605979BF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29" y="154657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Related image">
            <a:extLst>
              <a:ext uri="{FF2B5EF4-FFF2-40B4-BE49-F238E27FC236}">
                <a16:creationId xmlns:a16="http://schemas.microsoft.com/office/drawing/2014/main" id="{962BA548-7CF3-4FC6-9DBC-477E8C284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8496" y="154656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766DE26-886F-46ED-A780-38ACCCCC7F48}"/>
              </a:ext>
            </a:extLst>
          </p:cNvPr>
          <p:cNvSpPr/>
          <p:nvPr/>
        </p:nvSpPr>
        <p:spPr>
          <a:xfrm>
            <a:off x="5444122" y="0"/>
            <a:ext cx="13037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Verbs</a:t>
            </a: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E44F82F7-BD31-4270-82CD-DA640BDD02E5}"/>
              </a:ext>
            </a:extLst>
          </p:cNvPr>
          <p:cNvSpPr/>
          <p:nvPr/>
        </p:nvSpPr>
        <p:spPr>
          <a:xfrm>
            <a:off x="4427855" y="2599690"/>
            <a:ext cx="2651760" cy="1658620"/>
          </a:xfrm>
          <a:prstGeom prst="cloud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1037C4DD-453B-4487-B164-D1A26C2E3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438" y="-2787332"/>
            <a:ext cx="1906587" cy="457200"/>
          </a:xfrm>
          <a:prstGeom prst="rect">
            <a:avLst/>
          </a:prstGeom>
          <a:solidFill>
            <a:srgbClr val="FFFFFF"/>
          </a:solidFill>
          <a:ln w="63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verbs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9A29E9F-3798-47AB-B633-A3C781BEBF18}"/>
              </a:ext>
            </a:extLst>
          </p:cNvPr>
          <p:cNvCxnSpPr/>
          <p:nvPr/>
        </p:nvCxnSpPr>
        <p:spPr>
          <a:xfrm flipV="1">
            <a:off x="6680200" y="2356485"/>
            <a:ext cx="638175" cy="3403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4DF6AED-F5EC-4175-A4AF-DFCB95EE4733}"/>
              </a:ext>
            </a:extLst>
          </p:cNvPr>
          <p:cNvCxnSpPr/>
          <p:nvPr/>
        </p:nvCxnSpPr>
        <p:spPr>
          <a:xfrm flipV="1">
            <a:off x="7080250" y="2955290"/>
            <a:ext cx="638175" cy="3403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2E3E5B5-4747-44E5-8D60-E47B0DD31887}"/>
              </a:ext>
            </a:extLst>
          </p:cNvPr>
          <p:cNvCxnSpPr/>
          <p:nvPr/>
        </p:nvCxnSpPr>
        <p:spPr>
          <a:xfrm flipH="1">
            <a:off x="5751830" y="4270375"/>
            <a:ext cx="45720" cy="6381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97B7257-5BD4-4C65-B7B5-FB52020A193E}"/>
              </a:ext>
            </a:extLst>
          </p:cNvPr>
          <p:cNvCxnSpPr/>
          <p:nvPr/>
        </p:nvCxnSpPr>
        <p:spPr>
          <a:xfrm>
            <a:off x="6687820" y="3901440"/>
            <a:ext cx="638175" cy="4038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2563CAC-89FF-4D91-9C63-92F3938F6807}"/>
              </a:ext>
            </a:extLst>
          </p:cNvPr>
          <p:cNvCxnSpPr/>
          <p:nvPr/>
        </p:nvCxnSpPr>
        <p:spPr>
          <a:xfrm flipH="1">
            <a:off x="4614545" y="4121785"/>
            <a:ext cx="321310" cy="6591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8368278-EDE2-48BF-94E9-3EDB5C4C05FF}"/>
              </a:ext>
            </a:extLst>
          </p:cNvPr>
          <p:cNvCxnSpPr/>
          <p:nvPr/>
        </p:nvCxnSpPr>
        <p:spPr>
          <a:xfrm flipH="1" flipV="1">
            <a:off x="4361815" y="2604135"/>
            <a:ext cx="318770" cy="4889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4FC0402-CAF7-498D-A1D4-019062720D5A}"/>
              </a:ext>
            </a:extLst>
          </p:cNvPr>
          <p:cNvCxnSpPr/>
          <p:nvPr/>
        </p:nvCxnSpPr>
        <p:spPr>
          <a:xfrm flipH="1">
            <a:off x="3873500" y="3583940"/>
            <a:ext cx="616585" cy="2127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B0571FF-857D-4199-B21D-D2A5141223FF}"/>
              </a:ext>
            </a:extLst>
          </p:cNvPr>
          <p:cNvCxnSpPr/>
          <p:nvPr/>
        </p:nvCxnSpPr>
        <p:spPr>
          <a:xfrm flipH="1" flipV="1">
            <a:off x="5744210" y="2116455"/>
            <a:ext cx="45720" cy="5956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6">
            <a:extLst>
              <a:ext uri="{FF2B5EF4-FFF2-40B4-BE49-F238E27FC236}">
                <a16:creationId xmlns:a16="http://schemas.microsoft.com/office/drawing/2014/main" id="{3A6AC289-C44B-47AC-8505-91DDDBE7B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6230" y="1691005"/>
            <a:ext cx="2377440" cy="395714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6" name="Text Box 18">
            <a:extLst>
              <a:ext uri="{FF2B5EF4-FFF2-40B4-BE49-F238E27FC236}">
                <a16:creationId xmlns:a16="http://schemas.microsoft.com/office/drawing/2014/main" id="{F795B3DB-54EA-42C9-BA3D-74CD9B45B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5820" y="5114290"/>
            <a:ext cx="2377440" cy="40386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7" name="Text Box 19">
            <a:extLst>
              <a:ext uri="{FF2B5EF4-FFF2-40B4-BE49-F238E27FC236}">
                <a16:creationId xmlns:a16="http://schemas.microsoft.com/office/drawing/2014/main" id="{5F21D59A-EEF6-45AF-8ADC-759902162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3430" y="4422140"/>
            <a:ext cx="2377440" cy="29718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8" name="Text Box 20">
            <a:extLst>
              <a:ext uri="{FF2B5EF4-FFF2-40B4-BE49-F238E27FC236}">
                <a16:creationId xmlns:a16="http://schemas.microsoft.com/office/drawing/2014/main" id="{28FF234E-1A85-4691-B1D0-E583BFA1D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6605" y="4411344"/>
            <a:ext cx="2377440" cy="49720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Text Box 22">
            <a:extLst>
              <a:ext uri="{FF2B5EF4-FFF2-40B4-BE49-F238E27FC236}">
                <a16:creationId xmlns:a16="http://schemas.microsoft.com/office/drawing/2014/main" id="{1B46022E-3A0F-44F9-AB6D-20BE0A596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8980" y="1987550"/>
            <a:ext cx="2377440" cy="29718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4">
            <a:extLst>
              <a:ext uri="{FF2B5EF4-FFF2-40B4-BE49-F238E27FC236}">
                <a16:creationId xmlns:a16="http://schemas.microsoft.com/office/drawing/2014/main" id="{54749822-C164-45BB-BCF5-044D7A3A9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8485" y="2292459"/>
            <a:ext cx="2377440" cy="35941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Text Box 25">
            <a:extLst>
              <a:ext uri="{FF2B5EF4-FFF2-40B4-BE49-F238E27FC236}">
                <a16:creationId xmlns:a16="http://schemas.microsoft.com/office/drawing/2014/main" id="{77ACCB9C-7AE8-4B65-8E8E-004388B7B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2235" y="2605406"/>
            <a:ext cx="2543174" cy="349884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2" name="Text Box 26">
            <a:extLst>
              <a:ext uri="{FF2B5EF4-FFF2-40B4-BE49-F238E27FC236}">
                <a16:creationId xmlns:a16="http://schemas.microsoft.com/office/drawing/2014/main" id="{D45D2835-FD6E-4943-BD4D-07F872D95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796029"/>
            <a:ext cx="2377440" cy="453389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2DEF7FED-CACB-4843-B0CD-7009B29BB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2336" y="4713605"/>
            <a:ext cx="2424430" cy="45339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95080E9F-10F5-4AC4-AF9A-F491E46B0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-358267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" name="Rectangle 22">
            <a:extLst>
              <a:ext uri="{FF2B5EF4-FFF2-40B4-BE49-F238E27FC236}">
                <a16:creationId xmlns:a16="http://schemas.microsoft.com/office/drawing/2014/main" id="{90F9AB64-4B83-40BD-8B16-642BDAFAF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-31254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id="{FE957973-A270-44C6-8F17-82F0F5B9B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-31254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8">
            <a:extLst>
              <a:ext uri="{FF2B5EF4-FFF2-40B4-BE49-F238E27FC236}">
                <a16:creationId xmlns:a16="http://schemas.microsoft.com/office/drawing/2014/main" id="{D5DB3977-BCF4-4C2E-9AE7-A42459CF8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-31254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30">
            <a:extLst>
              <a:ext uri="{FF2B5EF4-FFF2-40B4-BE49-F238E27FC236}">
                <a16:creationId xmlns:a16="http://schemas.microsoft.com/office/drawing/2014/main" id="{8C66408B-8E94-45E4-93E1-03E754DD0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-31254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31">
            <a:extLst>
              <a:ext uri="{FF2B5EF4-FFF2-40B4-BE49-F238E27FC236}">
                <a16:creationId xmlns:a16="http://schemas.microsoft.com/office/drawing/2014/main" id="{E475B70D-5193-4A84-B8F6-FC4CCB48A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-31254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34">
            <a:extLst>
              <a:ext uri="{FF2B5EF4-FFF2-40B4-BE49-F238E27FC236}">
                <a16:creationId xmlns:a16="http://schemas.microsoft.com/office/drawing/2014/main" id="{2BA5722C-0212-4894-97A0-7A8A37638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-31254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36">
            <a:extLst>
              <a:ext uri="{FF2B5EF4-FFF2-40B4-BE49-F238E27FC236}">
                <a16:creationId xmlns:a16="http://schemas.microsoft.com/office/drawing/2014/main" id="{032F3FF1-82CB-4FE8-A0FE-37ABA85A2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-31254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1" name="Rectangle 38">
            <a:extLst>
              <a:ext uri="{FF2B5EF4-FFF2-40B4-BE49-F238E27FC236}">
                <a16:creationId xmlns:a16="http://schemas.microsoft.com/office/drawing/2014/main" id="{B5279E5C-46EE-4082-8A32-EFF119A4C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-31254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E40294C-AECC-4EAA-9EC4-8C4454C9D6DE}"/>
              </a:ext>
            </a:extLst>
          </p:cNvPr>
          <p:cNvSpPr/>
          <p:nvPr/>
        </p:nvSpPr>
        <p:spPr>
          <a:xfrm>
            <a:off x="5138052" y="2922570"/>
            <a:ext cx="13037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Verbs</a:t>
            </a:r>
          </a:p>
        </p:txBody>
      </p:sp>
      <p:sp>
        <p:nvSpPr>
          <p:cNvPr id="14336" name="Rectangle 14335">
            <a:extLst>
              <a:ext uri="{FF2B5EF4-FFF2-40B4-BE49-F238E27FC236}">
                <a16:creationId xmlns:a16="http://schemas.microsoft.com/office/drawing/2014/main" id="{32D548C9-4034-46C5-962E-28F250688FF1}"/>
              </a:ext>
            </a:extLst>
          </p:cNvPr>
          <p:cNvSpPr/>
          <p:nvPr/>
        </p:nvSpPr>
        <p:spPr>
          <a:xfrm>
            <a:off x="3680082" y="918795"/>
            <a:ext cx="48318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https://www.youtube.com/watch?v=j3EYciNco58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75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Related image">
            <a:extLst>
              <a:ext uri="{FF2B5EF4-FFF2-40B4-BE49-F238E27FC236}">
                <a16:creationId xmlns:a16="http://schemas.microsoft.com/office/drawing/2014/main" id="{855951EC-881E-4F66-BC14-E605979BF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29" y="154657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Related image">
            <a:extLst>
              <a:ext uri="{FF2B5EF4-FFF2-40B4-BE49-F238E27FC236}">
                <a16:creationId xmlns:a16="http://schemas.microsoft.com/office/drawing/2014/main" id="{962BA548-7CF3-4FC6-9DBC-477E8C284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8496" y="154656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766DE26-886F-46ED-A780-38ACCCCC7F48}"/>
              </a:ext>
            </a:extLst>
          </p:cNvPr>
          <p:cNvSpPr/>
          <p:nvPr/>
        </p:nvSpPr>
        <p:spPr>
          <a:xfrm>
            <a:off x="5444122" y="0"/>
            <a:ext cx="13037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Verbs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9F9648-2D18-426F-82FD-57C26C9F11F2}"/>
              </a:ext>
            </a:extLst>
          </p:cNvPr>
          <p:cNvSpPr/>
          <p:nvPr/>
        </p:nvSpPr>
        <p:spPr>
          <a:xfrm>
            <a:off x="3680082" y="969496"/>
            <a:ext cx="48318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https://www.youtube.com/watch?v=j3EYciNco58</a:t>
            </a:r>
            <a:endParaRPr lang="en-GB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1D909B-4C46-4717-AE26-336EE51AAF5E}"/>
              </a:ext>
            </a:extLst>
          </p:cNvPr>
          <p:cNvSpPr txBox="1"/>
          <p:nvPr/>
        </p:nvSpPr>
        <p:spPr>
          <a:xfrm>
            <a:off x="303797" y="2131545"/>
            <a:ext cx="114851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66D50-3D6A-4C03-8BA8-4DC7E97F49BF}"/>
              </a:ext>
            </a:extLst>
          </p:cNvPr>
          <p:cNvSpPr txBox="1"/>
          <p:nvPr/>
        </p:nvSpPr>
        <p:spPr>
          <a:xfrm>
            <a:off x="0" y="1412021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bg1"/>
                </a:solidFill>
                <a:latin typeface="Century Gothic" panose="020B0502020202020204" pitchFamily="34" charset="0"/>
              </a:rPr>
              <a:t>Example: The boy</a:t>
            </a:r>
            <a:r>
              <a:rPr lang="en-GB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b="1" i="1" dirty="0">
                <a:solidFill>
                  <a:schemeClr val="bg1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ran</a:t>
            </a:r>
            <a:r>
              <a:rPr lang="en-GB" i="1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en-GB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85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Day 5 – 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204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F952E6-3071-482F-BBA3-A4788ADA16C0}"/>
              </a:ext>
            </a:extLst>
          </p:cNvPr>
          <p:cNvSpPr/>
          <p:nvPr/>
        </p:nvSpPr>
        <p:spPr>
          <a:xfrm>
            <a:off x="5184532" y="143925"/>
            <a:ext cx="18229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Adverbs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B9A6AD-114B-4C73-A5F7-C932654A7B01}"/>
              </a:ext>
            </a:extLst>
          </p:cNvPr>
          <p:cNvSpPr txBox="1"/>
          <p:nvPr/>
        </p:nvSpPr>
        <p:spPr>
          <a:xfrm>
            <a:off x="4859842" y="790256"/>
            <a:ext cx="2472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bg1"/>
                </a:solidFill>
                <a:latin typeface="Century Gothic" panose="020B0502020202020204" pitchFamily="34" charset="0"/>
              </a:rPr>
              <a:t>Day one </a:t>
            </a:r>
          </a:p>
        </p:txBody>
      </p:sp>
      <p:pic>
        <p:nvPicPr>
          <p:cNvPr id="6" name="Picture 5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BAD0E07B-6557-4711-847A-2D9C937A4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28" y="74809"/>
            <a:ext cx="2543175" cy="1800225"/>
          </a:xfrm>
          <a:prstGeom prst="rect">
            <a:avLst/>
          </a:prstGeom>
        </p:spPr>
      </p:pic>
      <p:pic>
        <p:nvPicPr>
          <p:cNvPr id="7" name="Picture 6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2CA6C140-07C8-4958-934A-DD01B3B5ED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495" y="83949"/>
            <a:ext cx="2543175" cy="180022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C2D7EA1-D116-4D6C-8A68-679F617BBFE9}"/>
              </a:ext>
            </a:extLst>
          </p:cNvPr>
          <p:cNvSpPr/>
          <p:nvPr/>
        </p:nvSpPr>
        <p:spPr>
          <a:xfrm>
            <a:off x="3608555" y="1067255"/>
            <a:ext cx="4974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https://www.youtube.com/watch?v=yo8pzuE97EA</a:t>
            </a:r>
            <a:r>
              <a:rPr lang="en-GB" dirty="0"/>
              <a:t> 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3885CEE7-717B-4B28-9CD6-BA17DA4F9615}"/>
              </a:ext>
            </a:extLst>
          </p:cNvPr>
          <p:cNvSpPr/>
          <p:nvPr/>
        </p:nvSpPr>
        <p:spPr>
          <a:xfrm>
            <a:off x="4680396" y="3142381"/>
            <a:ext cx="2651760" cy="1658620"/>
          </a:xfrm>
          <a:prstGeom prst="cloud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33CCAF8D-45D1-4136-9203-17490A8FC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979" y="-2244641"/>
            <a:ext cx="1906587" cy="457200"/>
          </a:xfrm>
          <a:prstGeom prst="rect">
            <a:avLst/>
          </a:prstGeom>
          <a:solidFill>
            <a:srgbClr val="92D050"/>
          </a:solidFill>
          <a:ln w="63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Adverbs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19477C8-B1E8-4892-BA02-0E618073E4FB}"/>
              </a:ext>
            </a:extLst>
          </p:cNvPr>
          <p:cNvCxnSpPr/>
          <p:nvPr/>
        </p:nvCxnSpPr>
        <p:spPr>
          <a:xfrm flipV="1">
            <a:off x="6932741" y="2899176"/>
            <a:ext cx="638175" cy="3403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EE942F5-9B03-4D00-83A4-5A6CADBC4082}"/>
              </a:ext>
            </a:extLst>
          </p:cNvPr>
          <p:cNvCxnSpPr/>
          <p:nvPr/>
        </p:nvCxnSpPr>
        <p:spPr>
          <a:xfrm flipV="1">
            <a:off x="7332791" y="3497981"/>
            <a:ext cx="638175" cy="3403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ADF4B0B-266D-441D-BB36-703076CA251F}"/>
              </a:ext>
            </a:extLst>
          </p:cNvPr>
          <p:cNvCxnSpPr/>
          <p:nvPr/>
        </p:nvCxnSpPr>
        <p:spPr>
          <a:xfrm flipH="1">
            <a:off x="6004371" y="4813066"/>
            <a:ext cx="45720" cy="6381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5214175-F506-4AF9-A35B-702E5B200647}"/>
              </a:ext>
            </a:extLst>
          </p:cNvPr>
          <p:cNvCxnSpPr/>
          <p:nvPr/>
        </p:nvCxnSpPr>
        <p:spPr>
          <a:xfrm>
            <a:off x="6940361" y="4444131"/>
            <a:ext cx="638175" cy="4038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5B536F8-38B4-4D4D-BC72-342DB1A08AB4}"/>
              </a:ext>
            </a:extLst>
          </p:cNvPr>
          <p:cNvCxnSpPr/>
          <p:nvPr/>
        </p:nvCxnSpPr>
        <p:spPr>
          <a:xfrm flipH="1">
            <a:off x="4867086" y="4664476"/>
            <a:ext cx="321310" cy="6591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BACCB47-F1B0-4992-921F-7C7A7FA7C55D}"/>
              </a:ext>
            </a:extLst>
          </p:cNvPr>
          <p:cNvCxnSpPr/>
          <p:nvPr/>
        </p:nvCxnSpPr>
        <p:spPr>
          <a:xfrm flipH="1" flipV="1">
            <a:off x="4614356" y="3146826"/>
            <a:ext cx="318770" cy="4889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50B4A86-6415-44DA-BFAC-371F19C544D9}"/>
              </a:ext>
            </a:extLst>
          </p:cNvPr>
          <p:cNvCxnSpPr/>
          <p:nvPr/>
        </p:nvCxnSpPr>
        <p:spPr>
          <a:xfrm flipH="1">
            <a:off x="4126041" y="4126631"/>
            <a:ext cx="616585" cy="2127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9DBAB68-E639-487E-8824-8F0E672BF224}"/>
              </a:ext>
            </a:extLst>
          </p:cNvPr>
          <p:cNvCxnSpPr/>
          <p:nvPr/>
        </p:nvCxnSpPr>
        <p:spPr>
          <a:xfrm flipH="1" flipV="1">
            <a:off x="5996751" y="2659146"/>
            <a:ext cx="45720" cy="5956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6">
            <a:extLst>
              <a:ext uri="{FF2B5EF4-FFF2-40B4-BE49-F238E27FC236}">
                <a16:creationId xmlns:a16="http://schemas.microsoft.com/office/drawing/2014/main" id="{D9394B52-5F10-4764-BEB1-3BBCAE2C1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8771" y="2076528"/>
            <a:ext cx="2377440" cy="454348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CD9D9362-00E3-4DDC-BDA6-F493BDCFB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361" y="5656980"/>
            <a:ext cx="2377440" cy="39560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AEC3CCB2-B0BF-47C5-9A64-E993DE87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971" y="4964831"/>
            <a:ext cx="2377440" cy="297180"/>
          </a:xfrm>
          <a:prstGeom prst="rect">
            <a:avLst/>
          </a:prstGeom>
          <a:solidFill>
            <a:srgbClr val="92D05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DAFF0AFB-77FF-472C-A1A0-194B678D9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9146" y="4954036"/>
            <a:ext cx="2377440" cy="36957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E81EDF65-A58F-43A0-B00A-FB025909E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1521" y="2376571"/>
            <a:ext cx="2377440" cy="47371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A4630BCC-E641-499F-9E9B-3EAF09B27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621" y="2752809"/>
            <a:ext cx="2451735" cy="29718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85EA031F-D062-49D3-A3A5-5CA8B8975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776" y="3148097"/>
            <a:ext cx="2377440" cy="415106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30037E8D-4220-45B7-A9A1-B565EDADB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336" y="4204887"/>
            <a:ext cx="2377440" cy="39560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161A1A02-7FAA-4FC8-8B97-5B1DD50FE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979" y="5256296"/>
            <a:ext cx="2239327" cy="39560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Rectangle 22">
            <a:extLst>
              <a:ext uri="{FF2B5EF4-FFF2-40B4-BE49-F238E27FC236}">
                <a16:creationId xmlns:a16="http://schemas.microsoft.com/office/drawing/2014/main" id="{A2CAB825-45B8-4019-874E-161A639E4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741" y="-3039979"/>
            <a:ext cx="121920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9" name="Rectangle 24">
            <a:extLst>
              <a:ext uri="{FF2B5EF4-FFF2-40B4-BE49-F238E27FC236}">
                <a16:creationId xmlns:a16="http://schemas.microsoft.com/office/drawing/2014/main" id="{9FAEA462-7A0B-4A52-836C-F9A488604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741" y="-2582779"/>
            <a:ext cx="12192000" cy="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0" name="Rectangle 27">
            <a:extLst>
              <a:ext uri="{FF2B5EF4-FFF2-40B4-BE49-F238E27FC236}">
                <a16:creationId xmlns:a16="http://schemas.microsoft.com/office/drawing/2014/main" id="{248F3452-C54E-4E73-8461-168375F6B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741" y="-2582779"/>
            <a:ext cx="12192000" cy="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1711B47-5C9D-42FA-9B31-59C3860C3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741" y="-2582779"/>
            <a:ext cx="12192000" cy="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32">
            <a:extLst>
              <a:ext uri="{FF2B5EF4-FFF2-40B4-BE49-F238E27FC236}">
                <a16:creationId xmlns:a16="http://schemas.microsoft.com/office/drawing/2014/main" id="{CF694A60-F98C-4C8A-8857-9DF4BE6D2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741" y="-2582779"/>
            <a:ext cx="12192000" cy="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33">
            <a:extLst>
              <a:ext uri="{FF2B5EF4-FFF2-40B4-BE49-F238E27FC236}">
                <a16:creationId xmlns:a16="http://schemas.microsoft.com/office/drawing/2014/main" id="{5B9E8DA4-C62F-43F4-8018-CE47FB087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741" y="-2582779"/>
            <a:ext cx="12192000" cy="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36">
            <a:extLst>
              <a:ext uri="{FF2B5EF4-FFF2-40B4-BE49-F238E27FC236}">
                <a16:creationId xmlns:a16="http://schemas.microsoft.com/office/drawing/2014/main" id="{E576F517-6BE8-42F2-B568-38B60CF7A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741" y="-2582779"/>
            <a:ext cx="12192000" cy="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8">
            <a:extLst>
              <a:ext uri="{FF2B5EF4-FFF2-40B4-BE49-F238E27FC236}">
                <a16:creationId xmlns:a16="http://schemas.microsoft.com/office/drawing/2014/main" id="{AEDCE68B-AA85-4BE9-B149-56D35282C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741" y="-2582779"/>
            <a:ext cx="12192000" cy="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6" name="Rectangle 40">
            <a:extLst>
              <a:ext uri="{FF2B5EF4-FFF2-40B4-BE49-F238E27FC236}">
                <a16:creationId xmlns:a16="http://schemas.microsoft.com/office/drawing/2014/main" id="{50CAE518-244C-4391-BBD8-3F810DD08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741" y="-2582779"/>
            <a:ext cx="12192000" cy="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47188D-7DF2-4FE9-8909-086DCB464CCF}"/>
              </a:ext>
            </a:extLst>
          </p:cNvPr>
          <p:cNvSpPr/>
          <p:nvPr/>
        </p:nvSpPr>
        <p:spPr>
          <a:xfrm>
            <a:off x="5085283" y="3439075"/>
            <a:ext cx="18229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Adverbs</a:t>
            </a:r>
          </a:p>
        </p:txBody>
      </p:sp>
    </p:spTree>
    <p:extLst>
      <p:ext uri="{BB962C8B-B14F-4D97-AF65-F5344CB8AC3E}">
        <p14:creationId xmlns:p14="http://schemas.microsoft.com/office/powerpoint/2010/main" val="129782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F952E6-3071-482F-BBA3-A4788ADA16C0}"/>
              </a:ext>
            </a:extLst>
          </p:cNvPr>
          <p:cNvSpPr/>
          <p:nvPr/>
        </p:nvSpPr>
        <p:spPr>
          <a:xfrm>
            <a:off x="5184532" y="143925"/>
            <a:ext cx="18229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Adverbs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B9A6AD-114B-4C73-A5F7-C932654A7B01}"/>
              </a:ext>
            </a:extLst>
          </p:cNvPr>
          <p:cNvSpPr txBox="1"/>
          <p:nvPr/>
        </p:nvSpPr>
        <p:spPr>
          <a:xfrm>
            <a:off x="4859842" y="790256"/>
            <a:ext cx="2472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bg1"/>
                </a:solidFill>
                <a:latin typeface="Century Gothic" panose="020B0502020202020204" pitchFamily="34" charset="0"/>
              </a:rPr>
              <a:t>Day two </a:t>
            </a:r>
          </a:p>
        </p:txBody>
      </p:sp>
      <p:pic>
        <p:nvPicPr>
          <p:cNvPr id="6" name="Picture 5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BAD0E07B-6557-4711-847A-2D9C937A4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28" y="74809"/>
            <a:ext cx="2543175" cy="1800225"/>
          </a:xfrm>
          <a:prstGeom prst="rect">
            <a:avLst/>
          </a:prstGeom>
        </p:spPr>
      </p:pic>
      <p:pic>
        <p:nvPicPr>
          <p:cNvPr id="7" name="Picture 6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2CA6C140-07C8-4958-934A-DD01B3B5ED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495" y="83949"/>
            <a:ext cx="2543175" cy="180022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C2D7EA1-D116-4D6C-8A68-679F617BBFE9}"/>
              </a:ext>
            </a:extLst>
          </p:cNvPr>
          <p:cNvSpPr/>
          <p:nvPr/>
        </p:nvSpPr>
        <p:spPr>
          <a:xfrm>
            <a:off x="3608555" y="1067255"/>
            <a:ext cx="4974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https://www.youtube.com/watch?v=yo8pzuE97EA</a:t>
            </a:r>
            <a:r>
              <a:rPr lang="en-GB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D8356A-8A0E-479A-9D46-2247201EE87A}"/>
              </a:ext>
            </a:extLst>
          </p:cNvPr>
          <p:cNvSpPr txBox="1"/>
          <p:nvPr/>
        </p:nvSpPr>
        <p:spPr>
          <a:xfrm>
            <a:off x="0" y="1412021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bg1"/>
                </a:solidFill>
                <a:latin typeface="Century Gothic" panose="020B0502020202020204" pitchFamily="34" charset="0"/>
              </a:rPr>
              <a:t>Example: The boy ran </a:t>
            </a:r>
            <a:r>
              <a:rPr lang="en-GB" b="1" i="1" dirty="0">
                <a:solidFill>
                  <a:schemeClr val="bg1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fast</a:t>
            </a:r>
            <a:r>
              <a:rPr lang="en-GB" i="1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21A406-BC0F-4986-84D9-FBE81DFDB548}"/>
              </a:ext>
            </a:extLst>
          </p:cNvPr>
          <p:cNvSpPr txBox="1"/>
          <p:nvPr/>
        </p:nvSpPr>
        <p:spPr>
          <a:xfrm>
            <a:off x="303797" y="2131545"/>
            <a:ext cx="114851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94874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9658"/>
            <a:ext cx="10515600" cy="574730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This week we will be looking at all areas of spelling, punctuation and grammar. </a:t>
            </a:r>
          </a:p>
          <a:p>
            <a:pPr marL="0" indent="0">
              <a:buNone/>
            </a:pPr>
            <a:r>
              <a:rPr lang="en-GB" dirty="0" smtClean="0"/>
              <a:t>Some activities will take longer than others. To go alongside these activities, you will have been set 2Do’s on Purple Mash. </a:t>
            </a:r>
          </a:p>
          <a:p>
            <a:pPr marL="0" indent="0">
              <a:buNone/>
            </a:pPr>
            <a:r>
              <a:rPr lang="en-GB" dirty="0" smtClean="0"/>
              <a:t>Please make sure that you save your work!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53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282F18D-A8A7-4158-B5A0-8A6F3BBEC811}"/>
              </a:ext>
            </a:extLst>
          </p:cNvPr>
          <p:cNvSpPr/>
          <p:nvPr/>
        </p:nvSpPr>
        <p:spPr>
          <a:xfrm>
            <a:off x="4786577" y="322347"/>
            <a:ext cx="26388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Punctuation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8337C5-398A-48D8-AD6D-24239DC57DD8}"/>
              </a:ext>
            </a:extLst>
          </p:cNvPr>
          <p:cNvSpPr/>
          <p:nvPr/>
        </p:nvSpPr>
        <p:spPr>
          <a:xfrm>
            <a:off x="3511164" y="2123165"/>
            <a:ext cx="5189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https://www.youtube.com/watch?v=LdCOswMeXFQ</a:t>
            </a:r>
            <a:r>
              <a:rPr lang="en-GB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C22D18-D6F2-4BC7-8FE1-91245EC4E8C3}"/>
              </a:ext>
            </a:extLst>
          </p:cNvPr>
          <p:cNvSpPr txBox="1"/>
          <p:nvPr/>
        </p:nvSpPr>
        <p:spPr>
          <a:xfrm>
            <a:off x="2967049" y="2501842"/>
            <a:ext cx="7416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bg1"/>
                </a:solidFill>
                <a:latin typeface="Century Gothic" panose="020B0502020202020204" pitchFamily="34" charset="0"/>
              </a:rPr>
              <a:t>What was the word used instead of full stop in the video?</a:t>
            </a:r>
          </a:p>
        </p:txBody>
      </p:sp>
      <p:pic>
        <p:nvPicPr>
          <p:cNvPr id="1026" name="Picture 2" descr="Image result for punctuation">
            <a:extLst>
              <a:ext uri="{FF2B5EF4-FFF2-40B4-BE49-F238E27FC236}">
                <a16:creationId xmlns:a16="http://schemas.microsoft.com/office/drawing/2014/main" id="{E8CBFAB0-84C7-4D72-BAEA-1C7E241F9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05" y="47763"/>
            <a:ext cx="1646880" cy="126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punctuation">
            <a:extLst>
              <a:ext uri="{FF2B5EF4-FFF2-40B4-BE49-F238E27FC236}">
                <a16:creationId xmlns:a16="http://schemas.microsoft.com/office/drawing/2014/main" id="{6EB9CF83-F992-4078-B98A-3DD77F87B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2615" y="47763"/>
            <a:ext cx="1646880" cy="126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3E87F9-B8B9-470B-9B9F-8907A677A68F}"/>
              </a:ext>
            </a:extLst>
          </p:cNvPr>
          <p:cNvSpPr txBox="1"/>
          <p:nvPr/>
        </p:nvSpPr>
        <p:spPr>
          <a:xfrm>
            <a:off x="2177682" y="1467489"/>
            <a:ext cx="8995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ighlight>
                  <a:srgbClr val="FF0066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What is punctuation?</a:t>
            </a:r>
          </a:p>
          <a:p>
            <a:r>
              <a:rPr lang="en-GB" b="1" dirty="0">
                <a:latin typeface="Century Gothic" panose="020B0502020202020204" pitchFamily="34" charset="0"/>
              </a:rPr>
              <a:t>Punctuation is signs/symbols that show how a sentence should be read.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09DED2-E97B-4F58-A62C-FE27AF060767}"/>
              </a:ext>
            </a:extLst>
          </p:cNvPr>
          <p:cNvSpPr txBox="1"/>
          <p:nvPr/>
        </p:nvSpPr>
        <p:spPr>
          <a:xfrm>
            <a:off x="9432758" y="2511187"/>
            <a:ext cx="1090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Period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F26AD-FED5-4AF2-8D75-77107FA24FE3}"/>
              </a:ext>
            </a:extLst>
          </p:cNvPr>
          <p:cNvSpPr txBox="1"/>
          <p:nvPr/>
        </p:nvSpPr>
        <p:spPr>
          <a:xfrm>
            <a:off x="192505" y="3657600"/>
            <a:ext cx="11806990" cy="20313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b="1" dirty="0">
              <a:solidFill>
                <a:srgbClr val="FF0066"/>
              </a:solidFill>
            </a:endParaRPr>
          </a:p>
          <a:p>
            <a:pPr algn="ctr"/>
            <a:r>
              <a:rPr lang="en-GB" b="1" dirty="0">
                <a:solidFill>
                  <a:srgbClr val="FF0066"/>
                </a:solidFill>
              </a:rPr>
              <a:t>Can you find all the punctuation below?</a:t>
            </a:r>
          </a:p>
          <a:p>
            <a:pPr algn="ctr"/>
            <a:endParaRPr lang="en-GB" dirty="0"/>
          </a:p>
          <a:p>
            <a:r>
              <a:rPr lang="en-GB" dirty="0">
                <a:latin typeface="Arial Nova" panose="020B0604020202020204" pitchFamily="34" charset="0"/>
              </a:rPr>
              <a:t>I like Maths, English and Art. What is your favourite lesson? My teacher says I am best at English. She said ‘Your writing is amazing!’ When I am doing my writing I make sure I sit properly, have a sharp pencil and say my sentences out loud so I know what I am doing. Do you like writing?</a:t>
            </a:r>
          </a:p>
          <a:p>
            <a:r>
              <a:rPr lang="en-GB" dirty="0">
                <a:latin typeface="Arial Nova" panose="020B0604020202020204" pitchFamily="34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637089-D8EB-4F17-8A6A-73F88778E2C4}"/>
              </a:ext>
            </a:extLst>
          </p:cNvPr>
          <p:cNvSpPr txBox="1"/>
          <p:nvPr/>
        </p:nvSpPr>
        <p:spPr>
          <a:xfrm>
            <a:off x="5459944" y="797277"/>
            <a:ext cx="129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bg1"/>
                </a:solidFill>
                <a:latin typeface="Century Gothic" panose="020B0502020202020204" pitchFamily="34" charset="0"/>
              </a:rPr>
              <a:t>Day one </a:t>
            </a:r>
          </a:p>
        </p:txBody>
      </p:sp>
    </p:spTree>
    <p:extLst>
      <p:ext uri="{BB962C8B-B14F-4D97-AF65-F5344CB8AC3E}">
        <p14:creationId xmlns:p14="http://schemas.microsoft.com/office/powerpoint/2010/main" val="248413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282F18D-A8A7-4158-B5A0-8A6F3BBEC811}"/>
              </a:ext>
            </a:extLst>
          </p:cNvPr>
          <p:cNvSpPr/>
          <p:nvPr/>
        </p:nvSpPr>
        <p:spPr>
          <a:xfrm>
            <a:off x="4786577" y="322347"/>
            <a:ext cx="26388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Punctuation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8337C5-398A-48D8-AD6D-24239DC57DD8}"/>
              </a:ext>
            </a:extLst>
          </p:cNvPr>
          <p:cNvSpPr/>
          <p:nvPr/>
        </p:nvSpPr>
        <p:spPr>
          <a:xfrm>
            <a:off x="3467417" y="1315089"/>
            <a:ext cx="5189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https://www.youtube.com/watch?v=LdCOswMeXFQ</a:t>
            </a:r>
            <a:r>
              <a:rPr lang="en-GB" dirty="0"/>
              <a:t> </a:t>
            </a:r>
          </a:p>
        </p:txBody>
      </p:sp>
      <p:pic>
        <p:nvPicPr>
          <p:cNvPr id="1026" name="Picture 2" descr="Image result for punctuation">
            <a:extLst>
              <a:ext uri="{FF2B5EF4-FFF2-40B4-BE49-F238E27FC236}">
                <a16:creationId xmlns:a16="http://schemas.microsoft.com/office/drawing/2014/main" id="{E8CBFAB0-84C7-4D72-BAEA-1C7E241F9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05" y="47763"/>
            <a:ext cx="1646880" cy="126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punctuation">
            <a:extLst>
              <a:ext uri="{FF2B5EF4-FFF2-40B4-BE49-F238E27FC236}">
                <a16:creationId xmlns:a16="http://schemas.microsoft.com/office/drawing/2014/main" id="{6EB9CF83-F992-4078-B98A-3DD77F87B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2615" y="47763"/>
            <a:ext cx="1646880" cy="126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09F26AD-FED5-4AF2-8D75-77107FA24FE3}"/>
              </a:ext>
            </a:extLst>
          </p:cNvPr>
          <p:cNvSpPr txBox="1"/>
          <p:nvPr/>
        </p:nvSpPr>
        <p:spPr>
          <a:xfrm>
            <a:off x="158767" y="1830435"/>
            <a:ext cx="118069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66"/>
                </a:solidFill>
                <a:latin typeface="Arial Nova" panose="020B0604020202020204" pitchFamily="34" charset="0"/>
              </a:rPr>
              <a:t>The cheeky monkey has stolen our punctuation! Can you put in the missing vocabulary?</a:t>
            </a:r>
          </a:p>
        </p:txBody>
      </p:sp>
      <p:sp>
        <p:nvSpPr>
          <p:cNvPr id="9" name="AutoShape 2" descr="Image result for clipart cheeky monkey">
            <a:extLst>
              <a:ext uri="{FF2B5EF4-FFF2-40B4-BE49-F238E27FC236}">
                <a16:creationId xmlns:a16="http://schemas.microsoft.com/office/drawing/2014/main" id="{F98DC43E-7664-4402-9EC1-B9A12CC73E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1381634" cy="1381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2" name="Picture 11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8D12F51A-5843-424E-AEA4-56B09F1DC7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766" y="1477833"/>
            <a:ext cx="1382529" cy="134008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42389C6-3C7D-4B5A-929B-49ED597E2ED3}"/>
              </a:ext>
            </a:extLst>
          </p:cNvPr>
          <p:cNvSpPr txBox="1"/>
          <p:nvPr/>
        </p:nvSpPr>
        <p:spPr>
          <a:xfrm>
            <a:off x="2940235" y="2761279"/>
            <a:ext cx="230715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GB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E146CB-64BB-441A-BDE3-9AA32692F1C9}"/>
              </a:ext>
            </a:extLst>
          </p:cNvPr>
          <p:cNvSpPr txBox="1"/>
          <p:nvPr/>
        </p:nvSpPr>
        <p:spPr>
          <a:xfrm>
            <a:off x="29845" y="2715113"/>
            <a:ext cx="5864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Monkeys like bananas       fruits  and seeds</a:t>
            </a:r>
          </a:p>
          <a:p>
            <a:r>
              <a:rPr lang="en-GB" sz="2400" dirty="0"/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69C299-96B3-4CC5-A00B-7763A588FC0D}"/>
              </a:ext>
            </a:extLst>
          </p:cNvPr>
          <p:cNvSpPr txBox="1"/>
          <p:nvPr/>
        </p:nvSpPr>
        <p:spPr>
          <a:xfrm>
            <a:off x="5344586" y="2761279"/>
            <a:ext cx="230715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GB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AD1ABA-C13A-4947-BDFE-CBC0AE12F736}"/>
              </a:ext>
            </a:extLst>
          </p:cNvPr>
          <p:cNvSpPr txBox="1"/>
          <p:nvPr/>
        </p:nvSpPr>
        <p:spPr>
          <a:xfrm>
            <a:off x="6096000" y="3429000"/>
            <a:ext cx="5783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many bananas have you eaten today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4A0F60-66FD-49C3-B3C3-43D164B27307}"/>
              </a:ext>
            </a:extLst>
          </p:cNvPr>
          <p:cNvSpPr txBox="1"/>
          <p:nvPr/>
        </p:nvSpPr>
        <p:spPr>
          <a:xfrm>
            <a:off x="11447939" y="3495240"/>
            <a:ext cx="230715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GB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42EA0C-C7E2-418F-BBB2-EF100FA2B471}"/>
              </a:ext>
            </a:extLst>
          </p:cNvPr>
          <p:cNvSpPr txBox="1"/>
          <p:nvPr/>
        </p:nvSpPr>
        <p:spPr>
          <a:xfrm>
            <a:off x="4996366" y="5819909"/>
            <a:ext cx="5783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could you steal my punctuation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9E5C8D5-D1D8-4CF3-8966-55BCB20724DA}"/>
              </a:ext>
            </a:extLst>
          </p:cNvPr>
          <p:cNvSpPr txBox="1"/>
          <p:nvPr/>
        </p:nvSpPr>
        <p:spPr>
          <a:xfrm>
            <a:off x="3308893" y="4480863"/>
            <a:ext cx="230715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GB" sz="2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985E9E-C3D4-473A-A6B5-24BD16A2C10D}"/>
              </a:ext>
            </a:extLst>
          </p:cNvPr>
          <p:cNvSpPr txBox="1"/>
          <p:nvPr/>
        </p:nvSpPr>
        <p:spPr>
          <a:xfrm>
            <a:off x="5575302" y="4889065"/>
            <a:ext cx="6616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Monkeys can climb       play  and swing from trees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030B6E1-F7D7-458B-AF56-14A97C847C0F}"/>
              </a:ext>
            </a:extLst>
          </p:cNvPr>
          <p:cNvSpPr txBox="1"/>
          <p:nvPr/>
        </p:nvSpPr>
        <p:spPr>
          <a:xfrm>
            <a:off x="8137635" y="4935231"/>
            <a:ext cx="230715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GB" sz="2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05C99D4-F8F9-45A6-99C2-2C5CAE9C0E24}"/>
              </a:ext>
            </a:extLst>
          </p:cNvPr>
          <p:cNvSpPr txBox="1"/>
          <p:nvPr/>
        </p:nvSpPr>
        <p:spPr>
          <a:xfrm>
            <a:off x="11841721" y="4981398"/>
            <a:ext cx="230715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GB" sz="2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967B64B-1086-4D9C-AF36-051413F2104C}"/>
              </a:ext>
            </a:extLst>
          </p:cNvPr>
          <p:cNvSpPr txBox="1"/>
          <p:nvPr/>
        </p:nvSpPr>
        <p:spPr>
          <a:xfrm>
            <a:off x="2203798" y="5873590"/>
            <a:ext cx="230715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GB" sz="2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D38B3D8-5600-41FB-AECB-9B57CC87570F}"/>
              </a:ext>
            </a:extLst>
          </p:cNvPr>
          <p:cNvSpPr txBox="1"/>
          <p:nvPr/>
        </p:nvSpPr>
        <p:spPr>
          <a:xfrm>
            <a:off x="312071" y="5827424"/>
            <a:ext cx="5783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naughty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CB25D96-F30A-4AB5-BA53-F1F8C326C249}"/>
              </a:ext>
            </a:extLst>
          </p:cNvPr>
          <p:cNvSpPr txBox="1"/>
          <p:nvPr/>
        </p:nvSpPr>
        <p:spPr>
          <a:xfrm>
            <a:off x="344905" y="4533291"/>
            <a:ext cx="5783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a cheeky monkey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28DBB89-D681-4C42-BAC8-43255DA3F894}"/>
              </a:ext>
            </a:extLst>
          </p:cNvPr>
          <p:cNvSpPr txBox="1"/>
          <p:nvPr/>
        </p:nvSpPr>
        <p:spPr>
          <a:xfrm>
            <a:off x="9757487" y="5854536"/>
            <a:ext cx="230715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8113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771"/>
            <a:ext cx="10515600" cy="1325563"/>
          </a:xfrm>
        </p:spPr>
        <p:txBody>
          <a:bodyPr/>
          <a:lstStyle/>
          <a:p>
            <a:r>
              <a:rPr lang="en-GB" u="sng" dirty="0" smtClean="0"/>
              <a:t>Day </a:t>
            </a:r>
            <a:r>
              <a:rPr lang="en-GB" u="sng" dirty="0" smtClean="0"/>
              <a:t>2 -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09997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2D7137-0755-4BD0-A50C-5A37364EB0F5}"/>
              </a:ext>
            </a:extLst>
          </p:cNvPr>
          <p:cNvSpPr/>
          <p:nvPr/>
        </p:nvSpPr>
        <p:spPr>
          <a:xfrm>
            <a:off x="5356054" y="127883"/>
            <a:ext cx="14798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Nouns</a:t>
            </a:r>
          </a:p>
        </p:txBody>
      </p:sp>
      <p:pic>
        <p:nvPicPr>
          <p:cNvPr id="5" name="Picture 4" descr="A picture containing screenshot&#10;&#10;Description generated with high confidence">
            <a:extLst>
              <a:ext uri="{FF2B5EF4-FFF2-40B4-BE49-F238E27FC236}">
                <a16:creationId xmlns:a16="http://schemas.microsoft.com/office/drawing/2014/main" id="{FAA410BF-5575-48A3-AAA4-8CE8C6657F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97" y="166978"/>
            <a:ext cx="2168696" cy="1373063"/>
          </a:xfrm>
          <a:prstGeom prst="rect">
            <a:avLst/>
          </a:prstGeom>
        </p:spPr>
      </p:pic>
      <p:pic>
        <p:nvPicPr>
          <p:cNvPr id="6" name="Picture 5" descr="A picture containing screenshot&#10;&#10;Description generated with high confidence">
            <a:extLst>
              <a:ext uri="{FF2B5EF4-FFF2-40B4-BE49-F238E27FC236}">
                <a16:creationId xmlns:a16="http://schemas.microsoft.com/office/drawing/2014/main" id="{A529A178-D723-4165-BF06-6EB6745C4B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87" y="127883"/>
            <a:ext cx="2168696" cy="152445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39C89F8-9C81-4D68-AFE0-3C73373F8DE3}"/>
              </a:ext>
            </a:extLst>
          </p:cNvPr>
          <p:cNvSpPr/>
          <p:nvPr/>
        </p:nvSpPr>
        <p:spPr>
          <a:xfrm>
            <a:off x="3540428" y="1015663"/>
            <a:ext cx="51111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https://www.youtube.com/watch?v=PDMk0XrQvV4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568B5AD-1F5B-49A7-B320-68BB535BD2F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3796" y="1781490"/>
          <a:ext cx="11583404" cy="49095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95851">
                  <a:extLst>
                    <a:ext uri="{9D8B030D-6E8A-4147-A177-3AD203B41FA5}">
                      <a16:colId xmlns:a16="http://schemas.microsoft.com/office/drawing/2014/main" val="2134580613"/>
                    </a:ext>
                  </a:extLst>
                </a:gridCol>
                <a:gridCol w="2895851">
                  <a:extLst>
                    <a:ext uri="{9D8B030D-6E8A-4147-A177-3AD203B41FA5}">
                      <a16:colId xmlns:a16="http://schemas.microsoft.com/office/drawing/2014/main" val="3056373272"/>
                    </a:ext>
                  </a:extLst>
                </a:gridCol>
                <a:gridCol w="2895851">
                  <a:extLst>
                    <a:ext uri="{9D8B030D-6E8A-4147-A177-3AD203B41FA5}">
                      <a16:colId xmlns:a16="http://schemas.microsoft.com/office/drawing/2014/main" val="653116269"/>
                    </a:ext>
                  </a:extLst>
                </a:gridCol>
                <a:gridCol w="2895851">
                  <a:extLst>
                    <a:ext uri="{9D8B030D-6E8A-4147-A177-3AD203B41FA5}">
                      <a16:colId xmlns:a16="http://schemas.microsoft.com/office/drawing/2014/main" val="2263084440"/>
                    </a:ext>
                  </a:extLst>
                </a:gridCol>
              </a:tblGrid>
              <a:tr h="3705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cap="none" spc="0" dirty="0">
                          <a:ln w="0"/>
                          <a:solidFill>
                            <a:srgbClr val="FF33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cap="none" spc="0" dirty="0">
                          <a:ln w="0"/>
                          <a:solidFill>
                            <a:srgbClr val="0033CC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Places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cap="none" spc="0" dirty="0">
                          <a:ln w="0"/>
                          <a:solidFill>
                            <a:srgbClr val="FFC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Animals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Things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481129"/>
                  </a:ext>
                </a:extLst>
              </a:tr>
              <a:tr h="4539001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461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5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2D7137-0755-4BD0-A50C-5A37364EB0F5}"/>
              </a:ext>
            </a:extLst>
          </p:cNvPr>
          <p:cNvSpPr/>
          <p:nvPr/>
        </p:nvSpPr>
        <p:spPr>
          <a:xfrm>
            <a:off x="5356054" y="127883"/>
            <a:ext cx="14798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Nouns</a:t>
            </a:r>
          </a:p>
        </p:txBody>
      </p:sp>
      <p:pic>
        <p:nvPicPr>
          <p:cNvPr id="5" name="Picture 4" descr="A picture containing screenshot&#10;&#10;Description generated with high confidence">
            <a:extLst>
              <a:ext uri="{FF2B5EF4-FFF2-40B4-BE49-F238E27FC236}">
                <a16:creationId xmlns:a16="http://schemas.microsoft.com/office/drawing/2014/main" id="{FAA410BF-5575-48A3-AAA4-8CE8C6657F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97" y="166978"/>
            <a:ext cx="2168696" cy="1373063"/>
          </a:xfrm>
          <a:prstGeom prst="rect">
            <a:avLst/>
          </a:prstGeom>
        </p:spPr>
      </p:pic>
      <p:pic>
        <p:nvPicPr>
          <p:cNvPr id="6" name="Picture 5" descr="A picture containing screenshot&#10;&#10;Description generated with high confidence">
            <a:extLst>
              <a:ext uri="{FF2B5EF4-FFF2-40B4-BE49-F238E27FC236}">
                <a16:creationId xmlns:a16="http://schemas.microsoft.com/office/drawing/2014/main" id="{A529A178-D723-4165-BF06-6EB6745C4B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87" y="127883"/>
            <a:ext cx="2168696" cy="152445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900D2B8-FB4B-4C13-917C-622DCB28199E}"/>
              </a:ext>
            </a:extLst>
          </p:cNvPr>
          <p:cNvSpPr/>
          <p:nvPr/>
        </p:nvSpPr>
        <p:spPr>
          <a:xfrm>
            <a:off x="3540428" y="969496"/>
            <a:ext cx="51111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https://www.youtube.com/watch?v=PDMk0XrQvV4</a:t>
            </a:r>
            <a:endParaRPr lang="en-GB" dirty="0"/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EC549B-355D-4896-982B-081F721C2D56}"/>
              </a:ext>
            </a:extLst>
          </p:cNvPr>
          <p:cNvSpPr txBox="1"/>
          <p:nvPr/>
        </p:nvSpPr>
        <p:spPr>
          <a:xfrm>
            <a:off x="0" y="1524309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bg1"/>
                </a:solidFill>
                <a:latin typeface="Century Gothic" panose="020B0502020202020204" pitchFamily="34" charset="0"/>
              </a:rPr>
              <a:t>Example: The </a:t>
            </a:r>
            <a:r>
              <a:rPr lang="en-GB" b="1" i="1" dirty="0">
                <a:solidFill>
                  <a:schemeClr val="bg1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elephant</a:t>
            </a:r>
            <a:r>
              <a:rPr lang="en-GB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i="1" dirty="0">
                <a:solidFill>
                  <a:schemeClr val="bg1"/>
                </a:solidFill>
                <a:latin typeface="Century Gothic" panose="020B0502020202020204" pitchFamily="34" charset="0"/>
              </a:rPr>
              <a:t>was called </a:t>
            </a:r>
            <a:r>
              <a:rPr lang="en-GB" b="1" i="1" dirty="0">
                <a:solidFill>
                  <a:schemeClr val="bg1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George</a:t>
            </a:r>
            <a:r>
              <a:rPr lang="en-GB" i="1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49AA8F-680A-4E7D-9661-ACEDC9AD2AD0}"/>
              </a:ext>
            </a:extLst>
          </p:cNvPr>
          <p:cNvSpPr txBox="1"/>
          <p:nvPr/>
        </p:nvSpPr>
        <p:spPr>
          <a:xfrm>
            <a:off x="303797" y="2131545"/>
            <a:ext cx="114851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  <a:p>
            <a:endParaRPr lang="en-GB" dirty="0"/>
          </a:p>
          <a:p>
            <a:r>
              <a:rPr lang="en-GB" dirty="0"/>
              <a:t>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92141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7838"/>
            <a:ext cx="10515600" cy="1325563"/>
          </a:xfrm>
        </p:spPr>
        <p:txBody>
          <a:bodyPr/>
          <a:lstStyle/>
          <a:p>
            <a:r>
              <a:rPr lang="en-GB" u="sng" dirty="0" smtClean="0"/>
              <a:t>Day 3  </a:t>
            </a:r>
            <a:r>
              <a:rPr lang="en-GB" u="sng" dirty="0" smtClean="0"/>
              <a:t>-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3933"/>
            <a:ext cx="10515600" cy="498280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294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0F9538-32C8-4970-A9F9-59D1B988373E}"/>
              </a:ext>
            </a:extLst>
          </p:cNvPr>
          <p:cNvSpPr/>
          <p:nvPr/>
        </p:nvSpPr>
        <p:spPr>
          <a:xfrm>
            <a:off x="4920037" y="224135"/>
            <a:ext cx="23519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Adjectives </a:t>
            </a:r>
          </a:p>
        </p:txBody>
      </p:sp>
      <p:pic>
        <p:nvPicPr>
          <p:cNvPr id="11266" name="Picture 2" descr="Image result for adjectives">
            <a:extLst>
              <a:ext uri="{FF2B5EF4-FFF2-40B4-BE49-F238E27FC236}">
                <a16:creationId xmlns:a16="http://schemas.microsoft.com/office/drawing/2014/main" id="{D30C3B12-58AC-43F9-8F67-5592AE23E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08" y="167327"/>
            <a:ext cx="2132598" cy="1406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adjectives">
            <a:extLst>
              <a:ext uri="{FF2B5EF4-FFF2-40B4-BE49-F238E27FC236}">
                <a16:creationId xmlns:a16="http://schemas.microsoft.com/office/drawing/2014/main" id="{F5F7EA6F-A606-4A11-A6F8-22EF597F9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5894" y="167327"/>
            <a:ext cx="2132598" cy="1406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84F5A87-F23D-4702-B5F6-638A401D2B89}"/>
              </a:ext>
            </a:extLst>
          </p:cNvPr>
          <p:cNvSpPr/>
          <p:nvPr/>
        </p:nvSpPr>
        <p:spPr>
          <a:xfrm>
            <a:off x="3685413" y="1239798"/>
            <a:ext cx="4883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https://www.youtube.com/watch?v=3JZi2oDvPs4</a:t>
            </a:r>
            <a:r>
              <a:rPr lang="en-GB" dirty="0"/>
              <a:t> </a:t>
            </a:r>
          </a:p>
        </p:txBody>
      </p:sp>
      <p:pic>
        <p:nvPicPr>
          <p:cNvPr id="7" name="Picture 6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A4268E61-14D2-44C7-904A-95E7F916EF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715" y="2802896"/>
            <a:ext cx="1926569" cy="235364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C9E0915-665B-4A8D-948F-F259B111B8F1}"/>
              </a:ext>
            </a:extLst>
          </p:cNvPr>
          <p:cNvSpPr txBox="1"/>
          <p:nvPr/>
        </p:nvSpPr>
        <p:spPr>
          <a:xfrm>
            <a:off x="3367929" y="2085112"/>
            <a:ext cx="5518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latin typeface="Century Gothic" panose="020B0502020202020204" pitchFamily="34" charset="0"/>
              </a:rPr>
              <a:t>Can you come up with adjectives for the fox?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F660856-380A-46E4-807C-15522E9C03A5}"/>
              </a:ext>
            </a:extLst>
          </p:cNvPr>
          <p:cNvCxnSpPr>
            <a:cxnSpLocks/>
          </p:cNvCxnSpPr>
          <p:nvPr/>
        </p:nvCxnSpPr>
        <p:spPr>
          <a:xfrm flipH="1">
            <a:off x="3165017" y="2915654"/>
            <a:ext cx="196769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26F1259-8B20-4F7E-94FC-65AB0A6A00B0}"/>
              </a:ext>
            </a:extLst>
          </p:cNvPr>
          <p:cNvCxnSpPr>
            <a:cxnSpLocks/>
          </p:cNvCxnSpPr>
          <p:nvPr/>
        </p:nvCxnSpPr>
        <p:spPr>
          <a:xfrm flipH="1">
            <a:off x="3165017" y="4110791"/>
            <a:ext cx="196769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2CCBB0F-506D-469B-872C-6006480AAF92}"/>
              </a:ext>
            </a:extLst>
          </p:cNvPr>
          <p:cNvCxnSpPr>
            <a:cxnSpLocks/>
          </p:cNvCxnSpPr>
          <p:nvPr/>
        </p:nvCxnSpPr>
        <p:spPr>
          <a:xfrm flipH="1">
            <a:off x="3165017" y="5008149"/>
            <a:ext cx="196769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522C56A-8DAC-4648-B561-47FCCEFC9330}"/>
              </a:ext>
            </a:extLst>
          </p:cNvPr>
          <p:cNvCxnSpPr>
            <a:cxnSpLocks/>
          </p:cNvCxnSpPr>
          <p:nvPr/>
        </p:nvCxnSpPr>
        <p:spPr>
          <a:xfrm>
            <a:off x="7059284" y="2915654"/>
            <a:ext cx="2038017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54F946B-140B-4F08-AF31-AFB05E8CA8D1}"/>
              </a:ext>
            </a:extLst>
          </p:cNvPr>
          <p:cNvCxnSpPr>
            <a:cxnSpLocks/>
          </p:cNvCxnSpPr>
          <p:nvPr/>
        </p:nvCxnSpPr>
        <p:spPr>
          <a:xfrm>
            <a:off x="7059284" y="3962401"/>
            <a:ext cx="2038017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2BEE74B-B8E7-4D84-84B7-A8440B600850}"/>
              </a:ext>
            </a:extLst>
          </p:cNvPr>
          <p:cNvCxnSpPr>
            <a:cxnSpLocks/>
          </p:cNvCxnSpPr>
          <p:nvPr/>
        </p:nvCxnSpPr>
        <p:spPr>
          <a:xfrm>
            <a:off x="7059284" y="4884822"/>
            <a:ext cx="2038017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75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685</Words>
  <Application>Microsoft Office PowerPoint</Application>
  <PresentationFormat>Widescreen</PresentationFormat>
  <Paragraphs>193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Aharoni</vt:lpstr>
      <vt:lpstr>Algerian</vt:lpstr>
      <vt:lpstr>Arial</vt:lpstr>
      <vt:lpstr>Arial Nova</vt:lpstr>
      <vt:lpstr>Calibri</vt:lpstr>
      <vt:lpstr>Calibri Light</vt:lpstr>
      <vt:lpstr>Century Gothic</vt:lpstr>
      <vt:lpstr>Times New Roman</vt:lpstr>
      <vt:lpstr>Office Theme</vt:lpstr>
      <vt:lpstr>Year 2 – Home Learning  English – Spring 1 – Week 4</vt:lpstr>
      <vt:lpstr>PowerPoint Presentation</vt:lpstr>
      <vt:lpstr>PowerPoint Presentation</vt:lpstr>
      <vt:lpstr>PowerPoint Presentation</vt:lpstr>
      <vt:lpstr>Day 2 - </vt:lpstr>
      <vt:lpstr>PowerPoint Presentation</vt:lpstr>
      <vt:lpstr>PowerPoint Presentation</vt:lpstr>
      <vt:lpstr>Day 3  -</vt:lpstr>
      <vt:lpstr>PowerPoint Presentation</vt:lpstr>
      <vt:lpstr>PowerPoint Presentation</vt:lpstr>
      <vt:lpstr>Day 4 – </vt:lpstr>
      <vt:lpstr>PowerPoint Presentation</vt:lpstr>
      <vt:lpstr>PowerPoint Presentation</vt:lpstr>
      <vt:lpstr>Day 5 – </vt:lpstr>
      <vt:lpstr>PowerPoint Presentation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– Home Learning  English – Spring 1 – Week 1</dc:title>
  <dc:creator>tidman, emily</dc:creator>
  <cp:lastModifiedBy>tidman, emily</cp:lastModifiedBy>
  <cp:revision>15</cp:revision>
  <dcterms:created xsi:type="dcterms:W3CDTF">2021-01-04T19:13:33Z</dcterms:created>
  <dcterms:modified xsi:type="dcterms:W3CDTF">2021-01-25T13:23:32Z</dcterms:modified>
</cp:coreProperties>
</file>