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72" r:id="rId6"/>
    <p:sldId id="271" r:id="rId7"/>
    <p:sldId id="268"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21LGv8Cf0u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United_Kingdom_Flag_Background.svg" TargetMode="External"/><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A6ED-D597-429E-A2B5-6ABED52E1BB5}"/>
              </a:ext>
            </a:extLst>
          </p:cNvPr>
          <p:cNvSpPr>
            <a:spLocks noGrp="1"/>
          </p:cNvSpPr>
          <p:nvPr>
            <p:ph type="ctrTitle"/>
          </p:nvPr>
        </p:nvSpPr>
        <p:spPr/>
        <p:txBody>
          <a:bodyPr>
            <a:normAutofit/>
          </a:bodyPr>
          <a:lstStyle/>
          <a:p>
            <a:r>
              <a:rPr lang="en-GB" sz="6600" dirty="0"/>
              <a:t>Picture Reflections</a:t>
            </a:r>
          </a:p>
        </p:txBody>
      </p:sp>
      <p:sp>
        <p:nvSpPr>
          <p:cNvPr id="3" name="Subtitle 2">
            <a:extLst>
              <a:ext uri="{FF2B5EF4-FFF2-40B4-BE49-F238E27FC236}">
                <a16:creationId xmlns:a16="http://schemas.microsoft.com/office/drawing/2014/main" id="{84BB492B-99BC-41DB-B0C4-56BD035EB387}"/>
              </a:ext>
            </a:extLst>
          </p:cNvPr>
          <p:cNvSpPr>
            <a:spLocks noGrp="1"/>
          </p:cNvSpPr>
          <p:nvPr>
            <p:ph type="subTitle" idx="1"/>
          </p:nvPr>
        </p:nvSpPr>
        <p:spPr/>
        <p:txBody>
          <a:bodyPr>
            <a:normAutofit/>
          </a:bodyPr>
          <a:lstStyle/>
          <a:p>
            <a:pPr algn="r"/>
            <a:r>
              <a:rPr lang="en-GB" sz="3200" dirty="0"/>
              <a:t>Appreciate beauty in the world</a:t>
            </a:r>
          </a:p>
        </p:txBody>
      </p:sp>
    </p:spTree>
    <p:extLst>
      <p:ext uri="{BB962C8B-B14F-4D97-AF65-F5344CB8AC3E}">
        <p14:creationId xmlns:p14="http://schemas.microsoft.com/office/powerpoint/2010/main" val="357339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8" name="Rectangle 117">
            <a:extLst>
              <a:ext uri="{FF2B5EF4-FFF2-40B4-BE49-F238E27FC236}">
                <a16:creationId xmlns:a16="http://schemas.microsoft.com/office/drawing/2014/main" id="{5E22EDAF-5B6B-4EDA-874A-D2323A563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447093E9-0FF5-4C8A-87CA-1A77A8A8A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2" name="Rectangle 121">
            <a:extLst>
              <a:ext uri="{FF2B5EF4-FFF2-40B4-BE49-F238E27FC236}">
                <a16:creationId xmlns:a16="http://schemas.microsoft.com/office/drawing/2014/main" id="{1531B9EF-E1F9-40FE-9CC0-C4C5F7025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4" name="Rectangle 123">
            <a:extLst>
              <a:ext uri="{FF2B5EF4-FFF2-40B4-BE49-F238E27FC236}">
                <a16:creationId xmlns:a16="http://schemas.microsoft.com/office/drawing/2014/main" id="{A8457049-EBE6-4D4A-9603-74419DBBE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12A102DC-7D25-4DFB-8E4D-8E4880743D62}"/>
              </a:ext>
            </a:extLst>
          </p:cNvPr>
          <p:cNvPicPr>
            <a:picLocks noChangeAspect="1"/>
          </p:cNvPicPr>
          <p:nvPr/>
        </p:nvPicPr>
        <p:blipFill rotWithShape="1">
          <a:blip r:embed="rId2"/>
          <a:srcRect t="24613" r="-1" b="14389"/>
          <a:stretch/>
        </p:blipFill>
        <p:spPr>
          <a:xfrm>
            <a:off x="446532" y="599724"/>
            <a:ext cx="11292143" cy="5200321"/>
          </a:xfrm>
          <a:prstGeom prst="rect">
            <a:avLst/>
          </a:prstGeom>
        </p:spPr>
      </p:pic>
      <p:sp>
        <p:nvSpPr>
          <p:cNvPr id="126" name="Rectangle 125">
            <a:extLst>
              <a:ext uri="{FF2B5EF4-FFF2-40B4-BE49-F238E27FC236}">
                <a16:creationId xmlns:a16="http://schemas.microsoft.com/office/drawing/2014/main" id="{D54EC586-DBC6-420F-A910-59AC50AB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2234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9C6F4E-B37F-4564-859A-E453E5C3C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C365DF-48BC-4BA2-85FE-997D0076E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C1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424E717-F3D1-4318-B517-549319F5FA22}"/>
              </a:ext>
            </a:extLst>
          </p:cNvPr>
          <p:cNvSpPr/>
          <p:nvPr/>
        </p:nvSpPr>
        <p:spPr>
          <a:xfrm>
            <a:off x="6629400" y="643467"/>
            <a:ext cx="4743450" cy="27855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5" name="Picture 4">
            <a:extLst>
              <a:ext uri="{FF2B5EF4-FFF2-40B4-BE49-F238E27FC236}">
                <a16:creationId xmlns:a16="http://schemas.microsoft.com/office/drawing/2014/main" id="{5695124B-ACBD-4092-AC5E-15EC985CCCFE}"/>
              </a:ext>
            </a:extLst>
          </p:cNvPr>
          <p:cNvPicPr>
            <a:picLocks noChangeAspect="1"/>
          </p:cNvPicPr>
          <p:nvPr/>
        </p:nvPicPr>
        <p:blipFill>
          <a:blip r:embed="rId2"/>
          <a:stretch>
            <a:fillRect/>
          </a:stretch>
        </p:blipFill>
        <p:spPr>
          <a:xfrm>
            <a:off x="819149" y="3498220"/>
            <a:ext cx="4767485" cy="2810500"/>
          </a:xfrm>
          <a:prstGeom prst="rect">
            <a:avLst/>
          </a:prstGeom>
        </p:spPr>
      </p:pic>
      <p:pic>
        <p:nvPicPr>
          <p:cNvPr id="7" name="Picture 6">
            <a:extLst>
              <a:ext uri="{FF2B5EF4-FFF2-40B4-BE49-F238E27FC236}">
                <a16:creationId xmlns:a16="http://schemas.microsoft.com/office/drawing/2014/main" id="{FFAB5D37-A195-458C-9C42-36DB1A3C713C}"/>
              </a:ext>
            </a:extLst>
          </p:cNvPr>
          <p:cNvPicPr>
            <a:picLocks noChangeAspect="1"/>
          </p:cNvPicPr>
          <p:nvPr/>
        </p:nvPicPr>
        <p:blipFill>
          <a:blip r:embed="rId2"/>
          <a:stretch>
            <a:fillRect/>
          </a:stretch>
        </p:blipFill>
        <p:spPr>
          <a:xfrm>
            <a:off x="6629400" y="3527214"/>
            <a:ext cx="4767485" cy="2810500"/>
          </a:xfrm>
          <a:prstGeom prst="rect">
            <a:avLst/>
          </a:prstGeom>
        </p:spPr>
      </p:pic>
      <p:sp>
        <p:nvSpPr>
          <p:cNvPr id="9" name="TextBox 8">
            <a:extLst>
              <a:ext uri="{FF2B5EF4-FFF2-40B4-BE49-F238E27FC236}">
                <a16:creationId xmlns:a16="http://schemas.microsoft.com/office/drawing/2014/main" id="{6F0058EC-6A97-46A2-9502-DEFBE4F8A053}"/>
              </a:ext>
            </a:extLst>
          </p:cNvPr>
          <p:cNvSpPr txBox="1"/>
          <p:nvPr/>
        </p:nvSpPr>
        <p:spPr>
          <a:xfrm>
            <a:off x="6905625" y="857250"/>
            <a:ext cx="4048125" cy="2308324"/>
          </a:xfrm>
          <a:prstGeom prst="rect">
            <a:avLst/>
          </a:prstGeom>
          <a:noFill/>
        </p:spPr>
        <p:txBody>
          <a:bodyPr wrap="square" rtlCol="0">
            <a:spAutoFit/>
          </a:bodyPr>
          <a:lstStyle/>
          <a:p>
            <a:pPr algn="ctr"/>
            <a:r>
              <a:rPr lang="en-GB" sz="4800" b="1" dirty="0">
                <a:latin typeface="Century Gothic" panose="020B0502020202020204" pitchFamily="34" charset="0"/>
              </a:rPr>
              <a:t>What do you see in the picture?</a:t>
            </a:r>
          </a:p>
        </p:txBody>
      </p:sp>
      <p:sp>
        <p:nvSpPr>
          <p:cNvPr id="11" name="TextBox 10">
            <a:extLst>
              <a:ext uri="{FF2B5EF4-FFF2-40B4-BE49-F238E27FC236}">
                <a16:creationId xmlns:a16="http://schemas.microsoft.com/office/drawing/2014/main" id="{94AB62F7-2784-45F1-9CBC-4CD6DD33C529}"/>
              </a:ext>
            </a:extLst>
          </p:cNvPr>
          <p:cNvSpPr txBox="1"/>
          <p:nvPr/>
        </p:nvSpPr>
        <p:spPr>
          <a:xfrm>
            <a:off x="6905625" y="3532080"/>
            <a:ext cx="4152900" cy="2800767"/>
          </a:xfrm>
          <a:prstGeom prst="rect">
            <a:avLst/>
          </a:prstGeom>
          <a:noFill/>
        </p:spPr>
        <p:txBody>
          <a:bodyPr wrap="square" rtlCol="0">
            <a:spAutoFit/>
          </a:bodyPr>
          <a:lstStyle/>
          <a:p>
            <a:pPr algn="ctr"/>
            <a:r>
              <a:rPr lang="en-GB" sz="3200" b="1" dirty="0">
                <a:latin typeface="Century Gothic" panose="020B0502020202020204" pitchFamily="34" charset="0"/>
              </a:rPr>
              <a:t>What questions do you have about this picture?</a:t>
            </a:r>
          </a:p>
          <a:p>
            <a:pPr algn="ctr"/>
            <a:endParaRPr lang="en-GB" sz="3200" b="1" dirty="0">
              <a:latin typeface="Century Gothic" panose="020B0502020202020204" pitchFamily="34" charset="0"/>
            </a:endParaRPr>
          </a:p>
          <a:p>
            <a:pPr algn="ctr"/>
            <a:r>
              <a:rPr lang="en-GB" sz="2400" dirty="0">
                <a:latin typeface="Century Gothic" panose="020B0502020202020204" pitchFamily="34" charset="0"/>
              </a:rPr>
              <a:t>Come up with three questions.</a:t>
            </a:r>
          </a:p>
        </p:txBody>
      </p:sp>
      <p:sp>
        <p:nvSpPr>
          <p:cNvPr id="12" name="TextBox 11">
            <a:extLst>
              <a:ext uri="{FF2B5EF4-FFF2-40B4-BE49-F238E27FC236}">
                <a16:creationId xmlns:a16="http://schemas.microsoft.com/office/drawing/2014/main" id="{E83FB7E7-E7DF-4DCE-851E-1C2C6B682080}"/>
              </a:ext>
            </a:extLst>
          </p:cNvPr>
          <p:cNvSpPr txBox="1"/>
          <p:nvPr/>
        </p:nvSpPr>
        <p:spPr>
          <a:xfrm>
            <a:off x="1133474" y="3619497"/>
            <a:ext cx="4238625" cy="2708434"/>
          </a:xfrm>
          <a:prstGeom prst="rect">
            <a:avLst/>
          </a:prstGeom>
          <a:noFill/>
        </p:spPr>
        <p:txBody>
          <a:bodyPr wrap="square" rtlCol="0">
            <a:spAutoFit/>
          </a:bodyPr>
          <a:lstStyle/>
          <a:p>
            <a:pPr algn="ctr"/>
            <a:r>
              <a:rPr lang="en-GB" sz="3400" b="1" dirty="0">
                <a:latin typeface="Century Gothic" panose="020B0502020202020204" pitchFamily="34" charset="0"/>
              </a:rPr>
              <a:t>Can you make a prediction about what we are going to be talking about?</a:t>
            </a:r>
          </a:p>
        </p:txBody>
      </p:sp>
      <p:pic>
        <p:nvPicPr>
          <p:cNvPr id="4" name="Picture 3">
            <a:extLst>
              <a:ext uri="{FF2B5EF4-FFF2-40B4-BE49-F238E27FC236}">
                <a16:creationId xmlns:a16="http://schemas.microsoft.com/office/drawing/2014/main" id="{1755AACD-6994-4C58-AC96-6FB3D6870C8A}"/>
              </a:ext>
            </a:extLst>
          </p:cNvPr>
          <p:cNvPicPr>
            <a:picLocks noChangeAspect="1"/>
          </p:cNvPicPr>
          <p:nvPr/>
        </p:nvPicPr>
        <p:blipFill>
          <a:blip r:embed="rId3"/>
          <a:stretch>
            <a:fillRect/>
          </a:stretch>
        </p:blipFill>
        <p:spPr>
          <a:xfrm>
            <a:off x="540532" y="740596"/>
            <a:ext cx="5424508" cy="2497089"/>
          </a:xfrm>
          <a:prstGeom prst="rect">
            <a:avLst/>
          </a:prstGeom>
        </p:spPr>
      </p:pic>
    </p:spTree>
    <p:extLst>
      <p:ext uri="{BB962C8B-B14F-4D97-AF65-F5344CB8AC3E}">
        <p14:creationId xmlns:p14="http://schemas.microsoft.com/office/powerpoint/2010/main" val="172350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What makes you go ‘Wow’ in nature? </a:t>
            </a:r>
            <a:r>
              <a:rPr lang="en-GB" b="1" dirty="0"/>
              <a:t>Psalm 8</a:t>
            </a:r>
          </a:p>
        </p:txBody>
      </p:sp>
      <p:sp>
        <p:nvSpPr>
          <p:cNvPr id="5" name="TextBox 4">
            <a:extLst>
              <a:ext uri="{FF2B5EF4-FFF2-40B4-BE49-F238E27FC236}">
                <a16:creationId xmlns:a16="http://schemas.microsoft.com/office/drawing/2014/main" id="{67118D01-90CC-4AE8-8871-0E41A97E204C}"/>
              </a:ext>
            </a:extLst>
          </p:cNvPr>
          <p:cNvSpPr txBox="1"/>
          <p:nvPr/>
        </p:nvSpPr>
        <p:spPr>
          <a:xfrm>
            <a:off x="575894" y="1948070"/>
            <a:ext cx="11301781" cy="5016758"/>
          </a:xfrm>
          <a:prstGeom prst="rect">
            <a:avLst/>
          </a:prstGeom>
          <a:noFill/>
        </p:spPr>
        <p:txBody>
          <a:bodyPr wrap="square" rtlCol="0">
            <a:spAutoFit/>
          </a:bodyPr>
          <a:lstStyle/>
          <a:p>
            <a:r>
              <a:rPr lang="en-GB" sz="2000" dirty="0">
                <a:latin typeface="Century Gothic" panose="020B0502020202020204" pitchFamily="34" charset="0"/>
              </a:rPr>
              <a:t>Lord our Master,</a:t>
            </a:r>
          </a:p>
          <a:p>
            <a:r>
              <a:rPr lang="en-GB" sz="2000" dirty="0">
                <a:latin typeface="Century Gothic" panose="020B0502020202020204" pitchFamily="34" charset="0"/>
              </a:rPr>
              <a:t>    your name is the most wonderful name in all the earth!</a:t>
            </a:r>
          </a:p>
          <a:p>
            <a:r>
              <a:rPr lang="en-GB" sz="2000" dirty="0">
                <a:latin typeface="Century Gothic" panose="020B0502020202020204" pitchFamily="34" charset="0"/>
              </a:rPr>
              <a:t>    It brings you praise in heaven above.</a:t>
            </a:r>
          </a:p>
          <a:p>
            <a:r>
              <a:rPr lang="en-GB" sz="2000" dirty="0">
                <a:latin typeface="Century Gothic" panose="020B0502020202020204" pitchFamily="34" charset="0"/>
              </a:rPr>
              <a:t>2 You have taught children and babies</a:t>
            </a:r>
          </a:p>
          <a:p>
            <a:r>
              <a:rPr lang="en-GB" sz="2000" dirty="0">
                <a:latin typeface="Century Gothic" panose="020B0502020202020204" pitchFamily="34" charset="0"/>
              </a:rPr>
              <a:t>    to sing praises to you.</a:t>
            </a:r>
          </a:p>
          <a:p>
            <a:r>
              <a:rPr lang="en-GB" sz="2000" dirty="0">
                <a:latin typeface="Century Gothic" panose="020B0502020202020204" pitchFamily="34" charset="0"/>
              </a:rPr>
              <a:t>    This is because of your enemies.</a:t>
            </a:r>
          </a:p>
          <a:p>
            <a:r>
              <a:rPr lang="en-GB" sz="2000" dirty="0">
                <a:latin typeface="Century Gothic" panose="020B0502020202020204" pitchFamily="34" charset="0"/>
              </a:rPr>
              <a:t>And so you silence your enemies</a:t>
            </a:r>
          </a:p>
          <a:p>
            <a:r>
              <a:rPr lang="en-GB" sz="2000" dirty="0">
                <a:latin typeface="Century Gothic" panose="020B0502020202020204" pitchFamily="34" charset="0"/>
              </a:rPr>
              <a:t>    and destroy those who try to get even.</a:t>
            </a:r>
          </a:p>
          <a:p>
            <a:endParaRPr lang="en-GB" sz="2000" dirty="0">
              <a:latin typeface="Century Gothic" panose="020B0502020202020204" pitchFamily="34" charset="0"/>
            </a:endParaRPr>
          </a:p>
          <a:p>
            <a:r>
              <a:rPr lang="en-GB" sz="2000" dirty="0">
                <a:latin typeface="Century Gothic" panose="020B0502020202020204" pitchFamily="34" charset="0"/>
              </a:rPr>
              <a:t>3 I look at the heavens,</a:t>
            </a:r>
          </a:p>
          <a:p>
            <a:r>
              <a:rPr lang="en-GB" sz="2000" dirty="0">
                <a:latin typeface="Century Gothic" panose="020B0502020202020204" pitchFamily="34" charset="0"/>
              </a:rPr>
              <a:t>    which you made with your hands.</a:t>
            </a:r>
          </a:p>
          <a:p>
            <a:r>
              <a:rPr lang="en-GB" sz="2000" dirty="0">
                <a:latin typeface="Century Gothic" panose="020B0502020202020204" pitchFamily="34" charset="0"/>
              </a:rPr>
              <a:t>I see the moon and stars,</a:t>
            </a:r>
          </a:p>
          <a:p>
            <a:r>
              <a:rPr lang="en-GB" sz="2000" dirty="0">
                <a:latin typeface="Century Gothic" panose="020B0502020202020204" pitchFamily="34" charset="0"/>
              </a:rPr>
              <a:t>    which you created.</a:t>
            </a:r>
          </a:p>
          <a:p>
            <a:r>
              <a:rPr lang="en-GB" sz="2000" dirty="0">
                <a:latin typeface="Century Gothic" panose="020B0502020202020204" pitchFamily="34" charset="0"/>
              </a:rPr>
              <a:t>4 But why is man important to you?</a:t>
            </a:r>
          </a:p>
          <a:p>
            <a:r>
              <a:rPr lang="en-GB" sz="2000" dirty="0">
                <a:latin typeface="Century Gothic" panose="020B0502020202020204" pitchFamily="34" charset="0"/>
              </a:rPr>
              <a:t>    Why do you take care of human beings?</a:t>
            </a:r>
          </a:p>
          <a:p>
            <a:endParaRPr lang="en-GB" sz="2000" dirty="0">
              <a:latin typeface="Century Gothic" panose="020B0502020202020204" pitchFamily="34" charset="0"/>
            </a:endParaRPr>
          </a:p>
        </p:txBody>
      </p:sp>
    </p:spTree>
    <p:extLst>
      <p:ext uri="{BB962C8B-B14F-4D97-AF65-F5344CB8AC3E}">
        <p14:creationId xmlns:p14="http://schemas.microsoft.com/office/powerpoint/2010/main" val="43760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What makes you go ‘Wow’ in nature? </a:t>
            </a:r>
            <a:r>
              <a:rPr lang="en-GB" b="1" dirty="0"/>
              <a:t>Psalm 8</a:t>
            </a:r>
          </a:p>
        </p:txBody>
      </p:sp>
      <p:sp>
        <p:nvSpPr>
          <p:cNvPr id="5" name="TextBox 4">
            <a:extLst>
              <a:ext uri="{FF2B5EF4-FFF2-40B4-BE49-F238E27FC236}">
                <a16:creationId xmlns:a16="http://schemas.microsoft.com/office/drawing/2014/main" id="{67118D01-90CC-4AE8-8871-0E41A97E204C}"/>
              </a:ext>
            </a:extLst>
          </p:cNvPr>
          <p:cNvSpPr txBox="1"/>
          <p:nvPr/>
        </p:nvSpPr>
        <p:spPr>
          <a:xfrm>
            <a:off x="575894" y="1967120"/>
            <a:ext cx="11301781" cy="3785652"/>
          </a:xfrm>
          <a:prstGeom prst="rect">
            <a:avLst/>
          </a:prstGeom>
          <a:noFill/>
        </p:spPr>
        <p:txBody>
          <a:bodyPr wrap="square" rtlCol="0">
            <a:spAutoFit/>
          </a:bodyPr>
          <a:lstStyle/>
          <a:p>
            <a:r>
              <a:rPr lang="en-GB" sz="2000" dirty="0">
                <a:latin typeface="Century Gothic" panose="020B0502020202020204" pitchFamily="34" charset="0"/>
              </a:rPr>
              <a:t>5 You made man a little lower than the angels.</a:t>
            </a:r>
          </a:p>
          <a:p>
            <a:r>
              <a:rPr lang="en-GB" sz="2000" dirty="0">
                <a:latin typeface="Century Gothic" panose="020B0502020202020204" pitchFamily="34" charset="0"/>
              </a:rPr>
              <a:t>    And you crowned him with glory </a:t>
            </a:r>
            <a:r>
              <a:rPr lang="en-GB" sz="2000">
                <a:latin typeface="Century Gothic" panose="020B0502020202020204" pitchFamily="34" charset="0"/>
              </a:rPr>
              <a:t>and honour</a:t>
            </a:r>
            <a:r>
              <a:rPr lang="en-GB" sz="2000" dirty="0">
                <a:latin typeface="Century Gothic" panose="020B0502020202020204" pitchFamily="34" charset="0"/>
              </a:rPr>
              <a:t>.</a:t>
            </a:r>
          </a:p>
          <a:p>
            <a:r>
              <a:rPr lang="en-GB" sz="2000" dirty="0">
                <a:latin typeface="Century Gothic" panose="020B0502020202020204" pitchFamily="34" charset="0"/>
              </a:rPr>
              <a:t>6 You put him in charge of everything you made.</a:t>
            </a:r>
          </a:p>
          <a:p>
            <a:r>
              <a:rPr lang="en-GB" sz="2000" dirty="0">
                <a:latin typeface="Century Gothic" panose="020B0502020202020204" pitchFamily="34" charset="0"/>
              </a:rPr>
              <a:t>    You put all things under his control:</a:t>
            </a:r>
          </a:p>
          <a:p>
            <a:r>
              <a:rPr lang="en-GB" sz="2000" dirty="0">
                <a:latin typeface="Century Gothic" panose="020B0502020202020204" pitchFamily="34" charset="0"/>
              </a:rPr>
              <a:t>7 all the sheep, the cattle</a:t>
            </a:r>
          </a:p>
          <a:p>
            <a:r>
              <a:rPr lang="en-GB" sz="2000" dirty="0">
                <a:latin typeface="Century Gothic" panose="020B0502020202020204" pitchFamily="34" charset="0"/>
              </a:rPr>
              <a:t>    and the wild animals,</a:t>
            </a:r>
          </a:p>
          <a:p>
            <a:r>
              <a:rPr lang="en-GB" sz="2000" dirty="0">
                <a:latin typeface="Century Gothic" panose="020B0502020202020204" pitchFamily="34" charset="0"/>
              </a:rPr>
              <a:t>8 the birds in the sky,</a:t>
            </a:r>
          </a:p>
          <a:p>
            <a:r>
              <a:rPr lang="en-GB" sz="2000" dirty="0">
                <a:latin typeface="Century Gothic" panose="020B0502020202020204" pitchFamily="34" charset="0"/>
              </a:rPr>
              <a:t>    the fish in the sea,</a:t>
            </a:r>
          </a:p>
          <a:p>
            <a:r>
              <a:rPr lang="en-GB" sz="2000" dirty="0">
                <a:latin typeface="Century Gothic" panose="020B0502020202020204" pitchFamily="34" charset="0"/>
              </a:rPr>
              <a:t>    and everything that lives under water.</a:t>
            </a:r>
          </a:p>
          <a:p>
            <a:endParaRPr lang="en-GB" sz="2000" dirty="0">
              <a:latin typeface="Century Gothic" panose="020B0502020202020204" pitchFamily="34" charset="0"/>
            </a:endParaRPr>
          </a:p>
          <a:p>
            <a:r>
              <a:rPr lang="en-GB" sz="2000" dirty="0">
                <a:latin typeface="Century Gothic" panose="020B0502020202020204" pitchFamily="34" charset="0"/>
              </a:rPr>
              <a:t>9 Lord our Master,</a:t>
            </a:r>
          </a:p>
          <a:p>
            <a:r>
              <a:rPr lang="en-GB" sz="2000" dirty="0">
                <a:latin typeface="Century Gothic" panose="020B0502020202020204" pitchFamily="34" charset="0"/>
              </a:rPr>
              <a:t>    your name is the most wonderful name in all the earth!</a:t>
            </a:r>
          </a:p>
        </p:txBody>
      </p:sp>
    </p:spTree>
    <p:extLst>
      <p:ext uri="{BB962C8B-B14F-4D97-AF65-F5344CB8AC3E}">
        <p14:creationId xmlns:p14="http://schemas.microsoft.com/office/powerpoint/2010/main" val="3361483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Why is showing gratitude so important? </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171036" y="2138570"/>
            <a:ext cx="9839325" cy="4401205"/>
          </a:xfrm>
          <a:prstGeom prst="rect">
            <a:avLst/>
          </a:prstGeom>
          <a:noFill/>
        </p:spPr>
        <p:txBody>
          <a:bodyPr wrap="square" rtlCol="0">
            <a:spAutoFit/>
          </a:bodyPr>
          <a:lstStyle/>
          <a:p>
            <a:pPr algn="ctr"/>
            <a:r>
              <a:rPr lang="en-GB" sz="4000" b="1" dirty="0">
                <a:latin typeface="Century Gothic" panose="020B0502020202020204" pitchFamily="34" charset="0"/>
              </a:rPr>
              <a:t>How do you feel about this poem?</a:t>
            </a:r>
          </a:p>
          <a:p>
            <a:pPr algn="ctr"/>
            <a:endParaRPr lang="en-GB" sz="4000" b="1" dirty="0">
              <a:latin typeface="Century Gothic" panose="020B0502020202020204" pitchFamily="34" charset="0"/>
            </a:endParaRPr>
          </a:p>
          <a:p>
            <a:pPr algn="ctr"/>
            <a:r>
              <a:rPr lang="en-GB" sz="4000" b="1" dirty="0">
                <a:latin typeface="Century Gothic" panose="020B0502020202020204" pitchFamily="34" charset="0"/>
              </a:rPr>
              <a:t>What do you think the writer was trying to say?</a:t>
            </a:r>
          </a:p>
          <a:p>
            <a:pPr algn="ctr"/>
            <a:endParaRPr lang="en-GB" sz="4000" b="1" dirty="0">
              <a:latin typeface="Century Gothic" panose="020B0502020202020204" pitchFamily="34" charset="0"/>
            </a:endParaRPr>
          </a:p>
          <a:p>
            <a:pPr algn="ctr"/>
            <a:r>
              <a:rPr lang="en-GB" sz="4000" b="1" dirty="0">
                <a:latin typeface="Century Gothic" panose="020B0502020202020204" pitchFamily="34" charset="0"/>
              </a:rPr>
              <a:t>What is your one key emotional response word?</a:t>
            </a:r>
          </a:p>
        </p:txBody>
      </p:sp>
    </p:spTree>
    <p:extLst>
      <p:ext uri="{BB962C8B-B14F-4D97-AF65-F5344CB8AC3E}">
        <p14:creationId xmlns:p14="http://schemas.microsoft.com/office/powerpoint/2010/main" val="147845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58">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60">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62">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65" name="Rectangle 64">
            <a:extLst>
              <a:ext uri="{FF2B5EF4-FFF2-40B4-BE49-F238E27FC236}">
                <a16:creationId xmlns:a16="http://schemas.microsoft.com/office/drawing/2014/main" id="{5DDE08C2-90C5-4136-9BF1-8F19E825B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36A7F378-4E9D-43CC-90B9-25B3371F06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3" y="453643"/>
            <a:ext cx="11298934" cy="5936922"/>
            <a:chOff x="446533" y="453643"/>
            <a:chExt cx="11298934" cy="5936922"/>
          </a:xfrm>
        </p:grpSpPr>
        <p:sp>
          <p:nvSpPr>
            <p:cNvPr id="68" name="Rectangle 67">
              <a:extLst>
                <a:ext uri="{FF2B5EF4-FFF2-40B4-BE49-F238E27FC236}">
                  <a16:creationId xmlns:a16="http://schemas.microsoft.com/office/drawing/2014/main" id="{C60B22F7-636C-4807-8026-DF766891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68">
              <a:extLst>
                <a:ext uri="{FF2B5EF4-FFF2-40B4-BE49-F238E27FC236}">
                  <a16:creationId xmlns:a16="http://schemas.microsoft.com/office/drawing/2014/main" id="{5E85C17F-22AF-422E-BB04-0D1884CAA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69">
              <a:extLst>
                <a:ext uri="{FF2B5EF4-FFF2-40B4-BE49-F238E27FC236}">
                  <a16:creationId xmlns:a16="http://schemas.microsoft.com/office/drawing/2014/main" id="{A34D1348-5191-490F-85AC-D9BBC9E35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70">
              <a:extLst>
                <a:ext uri="{FF2B5EF4-FFF2-40B4-BE49-F238E27FC236}">
                  <a16:creationId xmlns:a16="http://schemas.microsoft.com/office/drawing/2014/main" id="{A5E5F86F-DABE-4391-B083-EA55ED64E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a:xfrm>
            <a:off x="566553" y="4772550"/>
            <a:ext cx="10993549" cy="1475013"/>
          </a:xfrm>
        </p:spPr>
        <p:txBody>
          <a:bodyPr vert="horz" lIns="91440" tIns="45720" rIns="91440" bIns="45720" rtlCol="0" anchor="b">
            <a:normAutofit fontScale="90000"/>
          </a:bodyPr>
          <a:lstStyle/>
          <a:p>
            <a:pPr>
              <a:lnSpc>
                <a:spcPct val="90000"/>
              </a:lnSpc>
            </a:pPr>
            <a:br>
              <a:rPr lang="en-US" sz="900" dirty="0"/>
            </a:br>
            <a:br>
              <a:rPr lang="en-US" sz="900" dirty="0"/>
            </a:br>
            <a:br>
              <a:rPr lang="en-US" sz="900" dirty="0"/>
            </a:br>
            <a:r>
              <a:rPr lang="en-US" sz="2200" dirty="0"/>
              <a:t>Challenge Question:</a:t>
            </a:r>
            <a:br>
              <a:rPr lang="en-US" sz="2200" dirty="0"/>
            </a:br>
            <a:br>
              <a:rPr lang="en-US" sz="2200" dirty="0"/>
            </a:br>
            <a:r>
              <a:rPr lang="en-US" sz="2200" dirty="0"/>
              <a:t>Watch and listen to Louis Armstrong’s ‘A wonderful world’?</a:t>
            </a:r>
            <a:br>
              <a:rPr lang="en-US" sz="2200" dirty="0"/>
            </a:br>
            <a:br>
              <a:rPr lang="en-US" sz="2200" dirty="0"/>
            </a:br>
            <a:r>
              <a:rPr lang="en-US" sz="2200" dirty="0"/>
              <a:t>Could you create a piece of art or poem that reflects the same message?</a:t>
            </a:r>
            <a:br>
              <a:rPr lang="en-US" sz="2200" dirty="0"/>
            </a:br>
            <a:br>
              <a:rPr lang="en-US" sz="2200" dirty="0"/>
            </a:br>
            <a:br>
              <a:rPr lang="en-US" sz="2200" dirty="0"/>
            </a:br>
            <a:r>
              <a:rPr lang="en-US" sz="2200" dirty="0"/>
              <a:t>Watch this clip: </a:t>
            </a:r>
            <a:r>
              <a:rPr lang="en-US" sz="2200" dirty="0">
                <a:hlinkClick r:id="rId2">
                  <a:extLst>
                    <a:ext uri="{A12FA001-AC4F-418D-AE19-62706E023703}">
                      <ahyp:hlinkClr xmlns:ahyp="http://schemas.microsoft.com/office/drawing/2018/hyperlinkcolor" val="tx"/>
                    </a:ext>
                  </a:extLst>
                </a:hlinkClick>
              </a:rPr>
              <a:t>https://www.youtube.com/watch?v=21LGv8Cf0us</a:t>
            </a:r>
            <a:r>
              <a:rPr lang="en-US" sz="2200" dirty="0"/>
              <a:t> </a:t>
            </a:r>
            <a:br>
              <a:rPr lang="en-US" sz="900" dirty="0"/>
            </a:br>
            <a:endParaRPr lang="en-US" sz="900" dirty="0"/>
          </a:p>
        </p:txBody>
      </p:sp>
      <p:pic>
        <p:nvPicPr>
          <p:cNvPr id="4" name="Picture 3">
            <a:extLst>
              <a:ext uri="{FF2B5EF4-FFF2-40B4-BE49-F238E27FC236}">
                <a16:creationId xmlns:a16="http://schemas.microsoft.com/office/drawing/2014/main" id="{A50AC8BC-F96C-4039-B54E-9683F22FAB48}"/>
              </a:ext>
            </a:extLst>
          </p:cNvPr>
          <p:cNvPicPr>
            <a:picLocks noChangeAspect="1"/>
          </p:cNvPicPr>
          <p:nvPr/>
        </p:nvPicPr>
        <p:blipFill rotWithShape="1">
          <a:blip r:embed="rId3"/>
          <a:srcRect t="781" r="-1" b="-1"/>
          <a:stretch/>
        </p:blipFill>
        <p:spPr>
          <a:xfrm>
            <a:off x="431895" y="597206"/>
            <a:ext cx="11292143" cy="3557252"/>
          </a:xfrm>
          <a:prstGeom prst="rect">
            <a:avLst/>
          </a:prstGeom>
        </p:spPr>
      </p:pic>
    </p:spTree>
    <p:extLst>
      <p:ext uri="{BB962C8B-B14F-4D97-AF65-F5344CB8AC3E}">
        <p14:creationId xmlns:p14="http://schemas.microsoft.com/office/powerpoint/2010/main" val="266009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reflection</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a:latin typeface="Century Gothic" panose="020B0502020202020204" pitchFamily="34" charset="0"/>
              </a:rPr>
              <a:t>Both the poem that we read and the song we have listened to speak of the beauty of the world that God created for us to enjoy. Sometimes we are so busy rushing around that we don’t see how amazing the world is. Even in the middle of a busy town or city we can still hear birds, see insects and plants and look into the faces of the people walking by. When we take note of these things then perhaps we begin to appreciate more how amazing the world we share is.</a:t>
            </a:r>
          </a:p>
        </p:txBody>
      </p:sp>
    </p:spTree>
    <p:extLst>
      <p:ext uri="{BB962C8B-B14F-4D97-AF65-F5344CB8AC3E}">
        <p14:creationId xmlns:p14="http://schemas.microsoft.com/office/powerpoint/2010/main" val="339716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3F3FEC4F-2ADA-4713-A0E5-1B234CA0108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81000"/>
            <a:ext cx="12192000" cy="6096000"/>
          </a:xfrm>
          <a:prstGeom prst="rect">
            <a:avLst/>
          </a:prstGeom>
        </p:spPr>
      </p:pic>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British Values</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080549" y="2422206"/>
            <a:ext cx="10020300" cy="3785652"/>
          </a:xfrm>
          <a:prstGeom prst="rect">
            <a:avLst/>
          </a:prstGeom>
          <a:noFill/>
        </p:spPr>
        <p:txBody>
          <a:bodyPr wrap="square" rtlCol="0">
            <a:spAutoFit/>
          </a:bodyPr>
          <a:lstStyle/>
          <a:p>
            <a:pPr algn="ctr"/>
            <a:r>
              <a:rPr lang="en-GB" sz="4000" b="1" dirty="0"/>
              <a:t>Individual Liberty</a:t>
            </a:r>
          </a:p>
          <a:p>
            <a:pPr algn="ctr"/>
            <a:r>
              <a:rPr lang="en-GB" sz="4000" dirty="0"/>
              <a:t>We promote the freedom of choice and the right to respectfully express views and beliefs in a safe environment. With this comes a responsibility to make good choices that impact ourselves and others in a positive way.</a:t>
            </a:r>
          </a:p>
        </p:txBody>
      </p:sp>
      <p:sp>
        <p:nvSpPr>
          <p:cNvPr id="7" name="TextBox 6">
            <a:extLst>
              <a:ext uri="{FF2B5EF4-FFF2-40B4-BE49-F238E27FC236}">
                <a16:creationId xmlns:a16="http://schemas.microsoft.com/office/drawing/2014/main" id="{5A39F38C-610D-4AC5-9012-987C8E2CC2CF}"/>
              </a:ext>
            </a:extLst>
          </p:cNvPr>
          <p:cNvSpPr txBox="1"/>
          <p:nvPr/>
        </p:nvSpPr>
        <p:spPr>
          <a:xfrm>
            <a:off x="0" y="6477000"/>
            <a:ext cx="12192000" cy="230832"/>
          </a:xfrm>
          <a:prstGeom prst="rect">
            <a:avLst/>
          </a:prstGeom>
          <a:noFill/>
        </p:spPr>
        <p:txBody>
          <a:bodyPr wrap="square" rtlCol="0">
            <a:spAutoFit/>
          </a:bodyPr>
          <a:lstStyle/>
          <a:p>
            <a:r>
              <a:rPr lang="en-GB" sz="900">
                <a:hlinkClick r:id="rId3" tooltip="https://commons.wikimedia.org/wiki/File:United_Kingdom_Flag_Background.svg"/>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291059551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otalTime>6</TotalTime>
  <Words>517</Words>
  <Application>Microsoft Office PowerPoint</Application>
  <PresentationFormat>Widescreen</PresentationFormat>
  <Paragraphs>49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Century Gothic</vt:lpstr>
      <vt:lpstr>Gill Sans MT</vt:lpstr>
      <vt:lpstr>Wingdings 2</vt:lpstr>
      <vt:lpstr>Dividend</vt:lpstr>
      <vt:lpstr>Picture Reflections</vt:lpstr>
      <vt:lpstr>PowerPoint Presentation</vt:lpstr>
      <vt:lpstr>PowerPoint Presentation</vt:lpstr>
      <vt:lpstr>What makes you go ‘Wow’ in nature? Psalm 8</vt:lpstr>
      <vt:lpstr>What makes you go ‘Wow’ in nature? Psalm 8</vt:lpstr>
      <vt:lpstr>Why is showing gratitude so important? </vt:lpstr>
      <vt:lpstr>   Challenge Question:  Watch and listen to Louis Armstrong’s ‘A wonderful world’?  Could you create a piece of art or poem that reflects the same message?   Watch this clip: https://www.youtube.com/watch?v=21LGv8Cf0us  </vt:lpstr>
      <vt:lpstr>reflection</vt:lpstr>
      <vt:lpstr>British Values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Reflections</dc:title>
  <dc:creator>Alex Wolvers</dc:creator>
  <cp:lastModifiedBy>woodhouse, emma</cp:lastModifiedBy>
  <cp:revision>3</cp:revision>
  <dcterms:created xsi:type="dcterms:W3CDTF">2020-12-18T17:06:17Z</dcterms:created>
  <dcterms:modified xsi:type="dcterms:W3CDTF">2021-01-15T12:19:53Z</dcterms:modified>
</cp:coreProperties>
</file>