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6" r:id="rId3"/>
    <p:sldId id="261" r:id="rId4"/>
    <p:sldId id="267" r:id="rId5"/>
    <p:sldId id="268" r:id="rId6"/>
    <p:sldId id="269" r:id="rId7"/>
    <p:sldId id="265" r:id="rId8"/>
    <p:sldId id="270" r:id="rId9"/>
    <p:sldId id="264" r:id="rId10"/>
    <p:sldId id="271" r:id="rId11"/>
    <p:sldId id="272" r:id="rId12"/>
    <p:sldId id="263" r:id="rId13"/>
    <p:sldId id="262" r:id="rId14"/>
    <p:sldId id="273" r:id="rId15"/>
    <p:sldId id="274" r:id="rId16"/>
    <p:sldId id="275" r:id="rId17"/>
    <p:sldId id="276" r:id="rId18"/>
    <p:sldId id="277" r:id="rId19"/>
    <p:sldId id="278" r:id="rId20"/>
    <p:sldId id="279" r:id="rId21"/>
    <p:sldId id="280" r:id="rId22"/>
    <p:sldId id="281" r:id="rId23"/>
    <p:sldId id="282"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6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EB8D5F-FFE8-41C1-9E27-7EA12D1DC524}" type="datetimeFigureOut">
              <a:rPr lang="en-GB" smtClean="0"/>
              <a:t>07/02/2021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5C107-5A26-46A4-98BB-D721B3FAEC48}" type="slidenum">
              <a:rPr lang="en-GB" smtClean="0"/>
              <a:t>‹#›</a:t>
            </a:fld>
            <a:endParaRPr lang="en-GB"/>
          </a:p>
        </p:txBody>
      </p:sp>
    </p:spTree>
    <p:extLst>
      <p:ext uri="{BB962C8B-B14F-4D97-AF65-F5344CB8AC3E}">
        <p14:creationId xmlns:p14="http://schemas.microsoft.com/office/powerpoint/2010/main" val="428176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336863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67985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227042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239551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C9CDA2-902F-4726-BA8D-3896A361781D}" type="datetimeFigureOut">
              <a:rPr lang="en-GB" smtClean="0"/>
              <a:t>07/02/2021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61302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C9CDA2-902F-4726-BA8D-3896A361781D}"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01362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C9CDA2-902F-4726-BA8D-3896A361781D}" type="datetimeFigureOut">
              <a:rPr lang="en-GB" smtClean="0"/>
              <a:t>07/02/2021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21999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C9CDA2-902F-4726-BA8D-3896A361781D}" type="datetimeFigureOut">
              <a:rPr lang="en-GB" smtClean="0"/>
              <a:t>07/02/2021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4289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9CDA2-902F-4726-BA8D-3896A361781D}" type="datetimeFigureOut">
              <a:rPr lang="en-GB" smtClean="0"/>
              <a:t>07/02/2021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07841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C9CDA2-902F-4726-BA8D-3896A361781D}"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275405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C9CDA2-902F-4726-BA8D-3896A361781D}" type="datetimeFigureOut">
              <a:rPr lang="en-GB" smtClean="0"/>
              <a:t>07/02/2021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16016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9CDA2-902F-4726-BA8D-3896A361781D}" type="datetimeFigureOut">
              <a:rPr lang="en-GB" smtClean="0"/>
              <a:t>07/02/2021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FB53F-3572-4C6C-8157-D61CE26AF996}" type="slidenum">
              <a:rPr lang="en-GB" smtClean="0"/>
              <a:t>‹#›</a:t>
            </a:fld>
            <a:endParaRPr lang="en-GB"/>
          </a:p>
        </p:txBody>
      </p:sp>
    </p:spTree>
    <p:extLst>
      <p:ext uri="{BB962C8B-B14F-4D97-AF65-F5344CB8AC3E}">
        <p14:creationId xmlns:p14="http://schemas.microsoft.com/office/powerpoint/2010/main" val="30693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vimeo.com/18816891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bc.co.uk/teach/class-clips-video/english-ks1-ks2-understanding-poetry/zvrjsc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bc.co.uk/bitesize/articles/zrgytr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Year 2 – Home Learning </a:t>
            </a:r>
            <a:br>
              <a:rPr lang="en-GB" dirty="0" smtClean="0"/>
            </a:br>
            <a:r>
              <a:rPr lang="en-GB" sz="3600" dirty="0" smtClean="0"/>
              <a:t>English – Spring 1 – Week </a:t>
            </a:r>
            <a:r>
              <a:rPr lang="en-GB" sz="3600" dirty="0" smtClean="0"/>
              <a:t>6</a:t>
            </a:r>
            <a:endParaRPr lang="en-GB" dirty="0"/>
          </a:p>
        </p:txBody>
      </p:sp>
      <p:sp>
        <p:nvSpPr>
          <p:cNvPr id="3" name="Subtitle 2"/>
          <p:cNvSpPr>
            <a:spLocks noGrp="1"/>
          </p:cNvSpPr>
          <p:nvPr>
            <p:ph type="subTitle" idx="1"/>
          </p:nvPr>
        </p:nvSpPr>
        <p:spPr/>
        <p:txBody>
          <a:bodyPr/>
          <a:lstStyle/>
          <a:p>
            <a:r>
              <a:rPr lang="en-GB" dirty="0" smtClean="0">
                <a:latin typeface="+mj-lt"/>
              </a:rPr>
              <a:t>Poetry</a:t>
            </a:r>
            <a:endParaRPr lang="en-GB" dirty="0">
              <a:latin typeface="+mj-lt"/>
            </a:endParaRPr>
          </a:p>
        </p:txBody>
      </p:sp>
    </p:spTree>
    <p:extLst>
      <p:ext uri="{BB962C8B-B14F-4D97-AF65-F5344CB8AC3E}">
        <p14:creationId xmlns:p14="http://schemas.microsoft.com/office/powerpoint/2010/main" val="462372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3580482" cy="6881407"/>
          </a:xfrm>
          <a:prstGeom prst="rect">
            <a:avLst/>
          </a:prstGeom>
        </p:spPr>
      </p:pic>
      <p:sp>
        <p:nvSpPr>
          <p:cNvPr id="6" name="TextBox 5"/>
          <p:cNvSpPr txBox="1"/>
          <p:nvPr/>
        </p:nvSpPr>
        <p:spPr>
          <a:xfrm>
            <a:off x="3668617" y="-1"/>
            <a:ext cx="6984694" cy="5693866"/>
          </a:xfrm>
          <a:prstGeom prst="rect">
            <a:avLst/>
          </a:prstGeom>
          <a:noFill/>
        </p:spPr>
        <p:txBody>
          <a:bodyPr wrap="square" rtlCol="0">
            <a:spAutoFit/>
          </a:bodyPr>
          <a:lstStyle/>
          <a:p>
            <a:r>
              <a:rPr lang="en-GB" sz="2800" dirty="0" smtClean="0"/>
              <a:t>1 star – Contrast poem</a:t>
            </a:r>
          </a:p>
          <a:p>
            <a:r>
              <a:rPr lang="en-GB" sz="2800" dirty="0" smtClean="0"/>
              <a:t>Using the poem as inspiration, you need to create lines for a poem about noisy and quiet actions in a house. </a:t>
            </a:r>
          </a:p>
          <a:p>
            <a:r>
              <a:rPr lang="en-GB" sz="2800" dirty="0" smtClean="0"/>
              <a:t>Think about dogs barking, hoovers, babies. </a:t>
            </a:r>
          </a:p>
          <a:p>
            <a:r>
              <a:rPr lang="en-GB" sz="2800" dirty="0" smtClean="0"/>
              <a:t>Quiet actions such as; fish swimming, babies sleeping and snow falling. </a:t>
            </a:r>
          </a:p>
          <a:p>
            <a:r>
              <a:rPr lang="en-GB" sz="2800" dirty="0" smtClean="0"/>
              <a:t>2 star – Write a family poem</a:t>
            </a:r>
          </a:p>
          <a:p>
            <a:r>
              <a:rPr lang="en-GB" sz="2800" dirty="0" smtClean="0"/>
              <a:t>Think about the people you live with, create descriptions to use in a poem. Here are some ways you could start…</a:t>
            </a:r>
          </a:p>
          <a:p>
            <a:endParaRPr lang="en-GB" sz="2800" dirty="0"/>
          </a:p>
          <a:p>
            <a:endParaRPr lang="en-GB" sz="2800" dirty="0"/>
          </a:p>
        </p:txBody>
      </p:sp>
      <p:pic>
        <p:nvPicPr>
          <p:cNvPr id="7" name="Picture 6"/>
          <p:cNvPicPr>
            <a:picLocks noChangeAspect="1"/>
          </p:cNvPicPr>
          <p:nvPr/>
        </p:nvPicPr>
        <p:blipFill>
          <a:blip r:embed="rId3"/>
          <a:stretch>
            <a:fillRect/>
          </a:stretch>
        </p:blipFill>
        <p:spPr>
          <a:xfrm>
            <a:off x="9139351" y="4352925"/>
            <a:ext cx="1933575" cy="2505075"/>
          </a:xfrm>
          <a:prstGeom prst="rect">
            <a:avLst/>
          </a:prstGeom>
        </p:spPr>
      </p:pic>
    </p:spTree>
    <p:extLst>
      <p:ext uri="{BB962C8B-B14F-4D97-AF65-F5344CB8AC3E}">
        <p14:creationId xmlns:p14="http://schemas.microsoft.com/office/powerpoint/2010/main" val="3439258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a:t>
            </a:r>
            <a:endParaRPr lang="en-GB" dirty="0"/>
          </a:p>
        </p:txBody>
      </p:sp>
      <p:pic>
        <p:nvPicPr>
          <p:cNvPr id="4" name="Picture 3"/>
          <p:cNvPicPr>
            <a:picLocks noChangeAspect="1"/>
          </p:cNvPicPr>
          <p:nvPr/>
        </p:nvPicPr>
        <p:blipFill>
          <a:blip r:embed="rId2"/>
          <a:stretch>
            <a:fillRect/>
          </a:stretch>
        </p:blipFill>
        <p:spPr>
          <a:xfrm>
            <a:off x="5398036" y="207426"/>
            <a:ext cx="5211208" cy="6571276"/>
          </a:xfrm>
          <a:prstGeom prst="rect">
            <a:avLst/>
          </a:prstGeom>
        </p:spPr>
      </p:pic>
    </p:spTree>
    <p:extLst>
      <p:ext uri="{BB962C8B-B14F-4D97-AF65-F5344CB8AC3E}">
        <p14:creationId xmlns:p14="http://schemas.microsoft.com/office/powerpoint/2010/main" val="278037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8"/>
            <a:ext cx="10515600" cy="1325563"/>
          </a:xfrm>
        </p:spPr>
        <p:txBody>
          <a:bodyPr/>
          <a:lstStyle/>
          <a:p>
            <a:r>
              <a:rPr lang="en-GB" u="sng" dirty="0" smtClean="0"/>
              <a:t>Day </a:t>
            </a:r>
            <a:r>
              <a:rPr lang="en-GB" u="sng" dirty="0" smtClean="0"/>
              <a:t>4  - Poetry reading</a:t>
            </a:r>
            <a:endParaRPr lang="en-GB" u="sng" dirty="0"/>
          </a:p>
        </p:txBody>
      </p:sp>
      <p:sp>
        <p:nvSpPr>
          <p:cNvPr id="3" name="Content Placeholder 2"/>
          <p:cNvSpPr>
            <a:spLocks noGrp="1"/>
          </p:cNvSpPr>
          <p:nvPr>
            <p:ph idx="1"/>
          </p:nvPr>
        </p:nvSpPr>
        <p:spPr>
          <a:xfrm>
            <a:off x="838200" y="1373933"/>
            <a:ext cx="10515600" cy="4982800"/>
          </a:xfrm>
        </p:spPr>
        <p:txBody>
          <a:bodyPr/>
          <a:lstStyle/>
          <a:p>
            <a:pPr marL="0" indent="0">
              <a:buNone/>
            </a:pPr>
            <a:r>
              <a:rPr lang="en-GB" dirty="0" smtClean="0"/>
              <a:t>Use the knowledge that you have learnt this week to help you answer the reading questions on the ‘New Years’ poem. </a:t>
            </a:r>
          </a:p>
          <a:p>
            <a:pPr marL="0" indent="0">
              <a:buNone/>
            </a:pPr>
            <a:r>
              <a:rPr lang="en-GB" dirty="0" smtClean="0"/>
              <a:t>1 star – complete pages 2 and 4</a:t>
            </a:r>
          </a:p>
          <a:p>
            <a:pPr marL="0" indent="0">
              <a:buNone/>
            </a:pPr>
            <a:r>
              <a:rPr lang="en-GB" dirty="0" smtClean="0"/>
              <a:t>2 star – complete pages 3 and 5. </a:t>
            </a:r>
          </a:p>
          <a:p>
            <a:pPr marL="0" indent="0">
              <a:buNone/>
            </a:pPr>
            <a:endParaRPr lang="en-GB" dirty="0"/>
          </a:p>
          <a:p>
            <a:pPr marL="0" indent="0">
              <a:buNone/>
            </a:pPr>
            <a:r>
              <a:rPr lang="en-GB" dirty="0" smtClean="0"/>
              <a:t>Once you have completed a task, ask an adult to help you mark your work using the answer sheet. </a:t>
            </a:r>
            <a:endParaRPr lang="en-GB" dirty="0"/>
          </a:p>
        </p:txBody>
      </p:sp>
    </p:spTree>
    <p:extLst>
      <p:ext uri="{BB962C8B-B14F-4D97-AF65-F5344CB8AC3E}">
        <p14:creationId xmlns:p14="http://schemas.microsoft.com/office/powerpoint/2010/main" val="1802023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8"/>
            <a:ext cx="10515600" cy="1325563"/>
          </a:xfrm>
        </p:spPr>
        <p:txBody>
          <a:bodyPr/>
          <a:lstStyle/>
          <a:p>
            <a:r>
              <a:rPr lang="en-GB" u="sng" dirty="0" smtClean="0"/>
              <a:t>Day 5  </a:t>
            </a:r>
            <a:r>
              <a:rPr lang="en-GB" u="sng" dirty="0" smtClean="0"/>
              <a:t>- SPAG</a:t>
            </a:r>
            <a:endParaRPr lang="en-GB" u="sng" dirty="0"/>
          </a:p>
        </p:txBody>
      </p:sp>
      <p:sp>
        <p:nvSpPr>
          <p:cNvPr id="3" name="Content Placeholder 2"/>
          <p:cNvSpPr>
            <a:spLocks noGrp="1"/>
          </p:cNvSpPr>
          <p:nvPr>
            <p:ph idx="1"/>
          </p:nvPr>
        </p:nvSpPr>
        <p:spPr>
          <a:xfrm>
            <a:off x="838200" y="1373933"/>
            <a:ext cx="10515600" cy="4982800"/>
          </a:xfrm>
        </p:spPr>
        <p:txBody>
          <a:bodyPr>
            <a:normAutofit lnSpcReduction="10000"/>
          </a:bodyPr>
          <a:lstStyle/>
          <a:p>
            <a:pPr marL="0" indent="0">
              <a:buNone/>
            </a:pPr>
            <a:r>
              <a:rPr lang="en-GB" dirty="0" smtClean="0"/>
              <a:t>Today you will be looking at recognising questions. We must remember that if we use a question in our work, the sentence must end with a question mark. </a:t>
            </a:r>
          </a:p>
          <a:p>
            <a:pPr marL="0" indent="0">
              <a:buNone/>
            </a:pPr>
            <a:r>
              <a:rPr lang="en-GB" dirty="0" smtClean="0"/>
              <a:t>Watch the video to see examples of where we should be using question marks; </a:t>
            </a:r>
          </a:p>
          <a:p>
            <a:pPr marL="0" indent="0">
              <a:buNone/>
            </a:pPr>
            <a:r>
              <a:rPr lang="en-GB" dirty="0">
                <a:hlinkClick r:id="rId2"/>
              </a:rPr>
              <a:t>https://</a:t>
            </a:r>
            <a:r>
              <a:rPr lang="en-GB" dirty="0" smtClean="0">
                <a:hlinkClick r:id="rId2"/>
              </a:rPr>
              <a:t>vimeo.com/188168911</a:t>
            </a:r>
            <a:endParaRPr lang="en-GB" dirty="0" smtClean="0"/>
          </a:p>
          <a:p>
            <a:pPr marL="0" indent="0">
              <a:buNone/>
            </a:pPr>
            <a:endParaRPr lang="en-GB" dirty="0"/>
          </a:p>
          <a:p>
            <a:pPr marL="0" indent="0">
              <a:buNone/>
            </a:pPr>
            <a:r>
              <a:rPr lang="en-GB" dirty="0" smtClean="0"/>
              <a:t>Once you have been through the slides, complete the activity. </a:t>
            </a:r>
          </a:p>
          <a:p>
            <a:pPr marL="0" indent="0">
              <a:buNone/>
            </a:pPr>
            <a:r>
              <a:rPr lang="en-GB" dirty="0" smtClean="0"/>
              <a:t>1 star – page 2</a:t>
            </a:r>
          </a:p>
          <a:p>
            <a:pPr marL="0" indent="0">
              <a:buNone/>
            </a:pPr>
            <a:r>
              <a:rPr lang="en-GB" dirty="0" smtClean="0"/>
              <a:t>2 star – page 3</a:t>
            </a:r>
          </a:p>
          <a:p>
            <a:pPr marL="0" indent="0">
              <a:buNone/>
            </a:pPr>
            <a:r>
              <a:rPr lang="en-GB" dirty="0" smtClean="0"/>
              <a:t>3 star – page 4</a:t>
            </a:r>
            <a:endParaRPr lang="en-GB" dirty="0" smtClean="0"/>
          </a:p>
        </p:txBody>
      </p:sp>
    </p:spTree>
    <p:extLst>
      <p:ext uri="{BB962C8B-B14F-4D97-AF65-F5344CB8AC3E}">
        <p14:creationId xmlns:p14="http://schemas.microsoft.com/office/powerpoint/2010/main" val="3001886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5 – Sentence Types 1</a:t>
            </a:r>
            <a:r>
              <a:rPr lang="en-GB" b="1" dirty="0">
                <a:solidFill>
                  <a:schemeClr val="bg2">
                    <a:lumMod val="50000"/>
                  </a:schemeClr>
                </a:solidFill>
                <a:latin typeface="Century Gothic" panose="020B0502020202020204" pitchFamily="34" charset="0"/>
              </a:rPr>
              <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Recognising Questions</a:t>
            </a:r>
            <a:endParaRPr lang="en-GB" sz="1200" b="1" dirty="0">
              <a:solidFill>
                <a:prstClr val="black"/>
              </a:solidFill>
              <a:latin typeface="Century Gothic" panose="020B0502020202020204" pitchFamily="34" charset="0"/>
            </a:endParaRPr>
          </a:p>
        </p:txBody>
      </p:sp>
      <p:grpSp>
        <p:nvGrpSpPr>
          <p:cNvPr id="8" name="Group 7">
            <a:extLst>
              <a:ext uri="{FF2B5EF4-FFF2-40B4-BE49-F238E27FC236}">
                <a16:creationId xmlns:a16="http://schemas.microsoft.com/office/drawing/2014/main" id="{21EDB4B1-8E55-4C32-9123-EFEC28876754}"/>
              </a:ext>
            </a:extLst>
          </p:cNvPr>
          <p:cNvGrpSpPr/>
          <p:nvPr/>
        </p:nvGrpSpPr>
        <p:grpSpPr>
          <a:xfrm>
            <a:off x="1583531" y="6454318"/>
            <a:ext cx="1238534" cy="403683"/>
            <a:chOff x="68077" y="6454317"/>
            <a:chExt cx="1238534" cy="403683"/>
          </a:xfrm>
        </p:grpSpPr>
        <p:sp>
          <p:nvSpPr>
            <p:cNvPr id="9" name="TextBox 8">
              <a:extLst>
                <a:ext uri="{FF2B5EF4-FFF2-40B4-BE49-F238E27FC236}">
                  <a16:creationId xmlns:a16="http://schemas.microsoft.com/office/drawing/2014/main" id="{9FCA710C-8FF1-47EA-8188-B369982F20B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67E6FD33-D1D0-4BC6-8C14-D5A062DF66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50789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bg2">
                    <a:lumMod val="25000"/>
                  </a:schemeClr>
                </a:solidFill>
                <a:latin typeface="Century Gothic" panose="020B0502020202020204" pitchFamily="34" charset="0"/>
              </a:rPr>
              <a:t>Use any of the words below to make a question.</a:t>
            </a:r>
          </a:p>
          <a:p>
            <a:pPr marL="88900" algn="ctr"/>
            <a:endParaRPr lang="en-GB" sz="2800" dirty="0">
              <a:solidFill>
                <a:schemeClr val="bg2">
                  <a:lumMod val="25000"/>
                </a:schemeClr>
              </a:solidFill>
              <a:latin typeface="SassoonCRInfantMedium" panose="02000603020000020003" pitchFamily="2" charset="0"/>
            </a:endParaRPr>
          </a:p>
        </p:txBody>
      </p:sp>
      <p:sp>
        <p:nvSpPr>
          <p:cNvPr id="8" name="TextBox 7">
            <a:extLst>
              <a:ext uri="{FF2B5EF4-FFF2-40B4-BE49-F238E27FC236}">
                <a16:creationId xmlns:a16="http://schemas.microsoft.com/office/drawing/2014/main" id="{E7BAAAE2-280F-42B4-A2C4-0FD3DD63BC8B}"/>
              </a:ext>
            </a:extLst>
          </p:cNvPr>
          <p:cNvSpPr txBox="1"/>
          <p:nvPr/>
        </p:nvSpPr>
        <p:spPr>
          <a:xfrm>
            <a:off x="2890534" y="1829603"/>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who</a:t>
            </a:r>
          </a:p>
        </p:txBody>
      </p:sp>
      <p:sp>
        <p:nvSpPr>
          <p:cNvPr id="9" name="TextBox 8">
            <a:extLst>
              <a:ext uri="{FF2B5EF4-FFF2-40B4-BE49-F238E27FC236}">
                <a16:creationId xmlns:a16="http://schemas.microsoft.com/office/drawing/2014/main" id="{2D954804-12AA-48D1-84C8-7A86115B7994}"/>
              </a:ext>
            </a:extLst>
          </p:cNvPr>
          <p:cNvSpPr txBox="1"/>
          <p:nvPr/>
        </p:nvSpPr>
        <p:spPr>
          <a:xfrm>
            <a:off x="5410960" y="3501261"/>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ate</a:t>
            </a:r>
          </a:p>
        </p:txBody>
      </p:sp>
      <p:sp>
        <p:nvSpPr>
          <p:cNvPr id="10" name="TextBox 9">
            <a:extLst>
              <a:ext uri="{FF2B5EF4-FFF2-40B4-BE49-F238E27FC236}">
                <a16:creationId xmlns:a16="http://schemas.microsoft.com/office/drawing/2014/main" id="{4DE99471-6CCE-42A4-98D5-D4A9C3259E1A}"/>
              </a:ext>
            </a:extLst>
          </p:cNvPr>
          <p:cNvSpPr txBox="1"/>
          <p:nvPr/>
        </p:nvSpPr>
        <p:spPr>
          <a:xfrm>
            <a:off x="8463671" y="3294351"/>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my</a:t>
            </a:r>
          </a:p>
        </p:txBody>
      </p:sp>
      <p:sp>
        <p:nvSpPr>
          <p:cNvPr id="14" name="TextBox 13">
            <a:extLst>
              <a:ext uri="{FF2B5EF4-FFF2-40B4-BE49-F238E27FC236}">
                <a16:creationId xmlns:a16="http://schemas.microsoft.com/office/drawing/2014/main" id="{B4CD2A81-BC91-44D6-8C68-461F93D723C5}"/>
              </a:ext>
            </a:extLst>
          </p:cNvPr>
          <p:cNvSpPr txBox="1"/>
          <p:nvPr/>
        </p:nvSpPr>
        <p:spPr>
          <a:xfrm>
            <a:off x="7159128" y="4217038"/>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are</a:t>
            </a:r>
          </a:p>
        </p:txBody>
      </p:sp>
      <p:sp>
        <p:nvSpPr>
          <p:cNvPr id="15" name="TextBox 14">
            <a:extLst>
              <a:ext uri="{FF2B5EF4-FFF2-40B4-BE49-F238E27FC236}">
                <a16:creationId xmlns:a16="http://schemas.microsoft.com/office/drawing/2014/main" id="{33F93D92-8086-41FE-8F11-0D3A7BE7D773}"/>
              </a:ext>
            </a:extLst>
          </p:cNvPr>
          <p:cNvSpPr txBox="1"/>
          <p:nvPr/>
        </p:nvSpPr>
        <p:spPr>
          <a:xfrm>
            <a:off x="3636495" y="4181385"/>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is</a:t>
            </a:r>
          </a:p>
        </p:txBody>
      </p:sp>
      <p:sp>
        <p:nvSpPr>
          <p:cNvPr id="16" name="TextBox 15">
            <a:extLst>
              <a:ext uri="{FF2B5EF4-FFF2-40B4-BE49-F238E27FC236}">
                <a16:creationId xmlns:a16="http://schemas.microsoft.com/office/drawing/2014/main" id="{BEBD0979-0FD2-486B-A6A2-607F6E4BB4F2}"/>
              </a:ext>
            </a:extLst>
          </p:cNvPr>
          <p:cNvSpPr txBox="1"/>
          <p:nvPr/>
        </p:nvSpPr>
        <p:spPr>
          <a:xfrm>
            <a:off x="7844170" y="1829603"/>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where</a:t>
            </a:r>
          </a:p>
        </p:txBody>
      </p:sp>
      <p:sp>
        <p:nvSpPr>
          <p:cNvPr id="17" name="TextBox 16">
            <a:extLst>
              <a:ext uri="{FF2B5EF4-FFF2-40B4-BE49-F238E27FC236}">
                <a16:creationId xmlns:a16="http://schemas.microsoft.com/office/drawing/2014/main" id="{8834FD57-B087-4C33-B423-F5CF4A1062F5}"/>
              </a:ext>
            </a:extLst>
          </p:cNvPr>
          <p:cNvSpPr txBox="1"/>
          <p:nvPr/>
        </p:nvSpPr>
        <p:spPr>
          <a:xfrm>
            <a:off x="6698448" y="2674655"/>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the</a:t>
            </a:r>
          </a:p>
        </p:txBody>
      </p:sp>
      <p:sp>
        <p:nvSpPr>
          <p:cNvPr id="18" name="TextBox 17">
            <a:extLst>
              <a:ext uri="{FF2B5EF4-FFF2-40B4-BE49-F238E27FC236}">
                <a16:creationId xmlns:a16="http://schemas.microsoft.com/office/drawing/2014/main" id="{6D3BE350-D263-444D-96C3-84C7B47119D3}"/>
              </a:ext>
            </a:extLst>
          </p:cNvPr>
          <p:cNvSpPr txBox="1"/>
          <p:nvPr/>
        </p:nvSpPr>
        <p:spPr>
          <a:xfrm>
            <a:off x="5410959" y="4719106"/>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shoes</a:t>
            </a:r>
          </a:p>
        </p:txBody>
      </p:sp>
      <p:sp>
        <p:nvSpPr>
          <p:cNvPr id="20" name="TextBox 19">
            <a:extLst>
              <a:ext uri="{FF2B5EF4-FFF2-40B4-BE49-F238E27FC236}">
                <a16:creationId xmlns:a16="http://schemas.microsoft.com/office/drawing/2014/main" id="{E23D327A-206C-4313-B5E0-770DB4E58E98}"/>
              </a:ext>
            </a:extLst>
          </p:cNvPr>
          <p:cNvSpPr txBox="1"/>
          <p:nvPr/>
        </p:nvSpPr>
        <p:spPr>
          <a:xfrm>
            <a:off x="4073648" y="2674655"/>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eggs</a:t>
            </a:r>
          </a:p>
        </p:txBody>
      </p:sp>
      <p:sp>
        <p:nvSpPr>
          <p:cNvPr id="21" name="TextBox 20">
            <a:extLst>
              <a:ext uri="{FF2B5EF4-FFF2-40B4-BE49-F238E27FC236}">
                <a16:creationId xmlns:a16="http://schemas.microsoft.com/office/drawing/2014/main" id="{420787CA-FCEE-4BCA-B57A-1955B2854B76}"/>
              </a:ext>
            </a:extLst>
          </p:cNvPr>
          <p:cNvSpPr txBox="1"/>
          <p:nvPr/>
        </p:nvSpPr>
        <p:spPr>
          <a:xfrm>
            <a:off x="2358249" y="3294351"/>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cake</a:t>
            </a:r>
          </a:p>
        </p:txBody>
      </p:sp>
      <p:sp>
        <p:nvSpPr>
          <p:cNvPr id="22" name="TextBox 21">
            <a:extLst>
              <a:ext uri="{FF2B5EF4-FFF2-40B4-BE49-F238E27FC236}">
                <a16:creationId xmlns:a16="http://schemas.microsoft.com/office/drawing/2014/main" id="{10BFEE38-45DA-4191-83E2-317CAE6AC0FE}"/>
              </a:ext>
            </a:extLst>
          </p:cNvPr>
          <p:cNvSpPr txBox="1"/>
          <p:nvPr/>
        </p:nvSpPr>
        <p:spPr>
          <a:xfrm>
            <a:off x="5443731" y="1829603"/>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what</a:t>
            </a:r>
          </a:p>
        </p:txBody>
      </p:sp>
      <p:grpSp>
        <p:nvGrpSpPr>
          <p:cNvPr id="23" name="Group 22">
            <a:extLst>
              <a:ext uri="{FF2B5EF4-FFF2-40B4-BE49-F238E27FC236}">
                <a16:creationId xmlns:a16="http://schemas.microsoft.com/office/drawing/2014/main" id="{9EB2036B-CA9B-4438-B7FD-63408A3DC297}"/>
              </a:ext>
            </a:extLst>
          </p:cNvPr>
          <p:cNvGrpSpPr/>
          <p:nvPr/>
        </p:nvGrpSpPr>
        <p:grpSpPr>
          <a:xfrm>
            <a:off x="1583531" y="6454318"/>
            <a:ext cx="1238534" cy="403683"/>
            <a:chOff x="68077" y="6454317"/>
            <a:chExt cx="1238534" cy="403683"/>
          </a:xfrm>
        </p:grpSpPr>
        <p:sp>
          <p:nvSpPr>
            <p:cNvPr id="24" name="TextBox 8">
              <a:extLst>
                <a:ext uri="{FF2B5EF4-FFF2-40B4-BE49-F238E27FC236}">
                  <a16:creationId xmlns:a16="http://schemas.microsoft.com/office/drawing/2014/main" id="{2ED32253-342E-4E8D-8B51-94FB4026429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5" name="Picture 24" descr="A close up of a sign&#10;&#10;Description generated with high confidence">
              <a:extLst>
                <a:ext uri="{FF2B5EF4-FFF2-40B4-BE49-F238E27FC236}">
                  <a16:creationId xmlns:a16="http://schemas.microsoft.com/office/drawing/2014/main" id="{A3D5796F-4ECF-4072-A83C-C97167F82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479120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bg2">
                    <a:lumMod val="25000"/>
                  </a:schemeClr>
                </a:solidFill>
                <a:latin typeface="Century Gothic" panose="020B0502020202020204" pitchFamily="34" charset="0"/>
              </a:rPr>
              <a:t>Use any of the words below to make a question.</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 Where is my cake?</a:t>
            </a:r>
          </a:p>
          <a:p>
            <a:pPr marL="88900" algn="ctr"/>
            <a:endParaRPr lang="en-GB" sz="2800" dirty="0">
              <a:solidFill>
                <a:schemeClr val="bg2">
                  <a:lumMod val="25000"/>
                </a:schemeClr>
              </a:solidFill>
              <a:latin typeface="SassoonCRInfantMedium" panose="02000603020000020003" pitchFamily="2" charset="0"/>
            </a:endParaRPr>
          </a:p>
        </p:txBody>
      </p:sp>
      <p:sp>
        <p:nvSpPr>
          <p:cNvPr id="8" name="TextBox 7">
            <a:extLst>
              <a:ext uri="{FF2B5EF4-FFF2-40B4-BE49-F238E27FC236}">
                <a16:creationId xmlns:a16="http://schemas.microsoft.com/office/drawing/2014/main" id="{E7BAAAE2-280F-42B4-A2C4-0FD3DD63BC8B}"/>
              </a:ext>
            </a:extLst>
          </p:cNvPr>
          <p:cNvSpPr txBox="1"/>
          <p:nvPr/>
        </p:nvSpPr>
        <p:spPr>
          <a:xfrm>
            <a:off x="2890534" y="1829603"/>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who</a:t>
            </a:r>
          </a:p>
        </p:txBody>
      </p:sp>
      <p:sp>
        <p:nvSpPr>
          <p:cNvPr id="9" name="TextBox 8">
            <a:extLst>
              <a:ext uri="{FF2B5EF4-FFF2-40B4-BE49-F238E27FC236}">
                <a16:creationId xmlns:a16="http://schemas.microsoft.com/office/drawing/2014/main" id="{2D954804-12AA-48D1-84C8-7A86115B7994}"/>
              </a:ext>
            </a:extLst>
          </p:cNvPr>
          <p:cNvSpPr txBox="1"/>
          <p:nvPr/>
        </p:nvSpPr>
        <p:spPr>
          <a:xfrm>
            <a:off x="5410960" y="3501261"/>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ate</a:t>
            </a:r>
          </a:p>
        </p:txBody>
      </p:sp>
      <p:sp>
        <p:nvSpPr>
          <p:cNvPr id="10" name="TextBox 9">
            <a:extLst>
              <a:ext uri="{FF2B5EF4-FFF2-40B4-BE49-F238E27FC236}">
                <a16:creationId xmlns:a16="http://schemas.microsoft.com/office/drawing/2014/main" id="{4DE99471-6CCE-42A4-98D5-D4A9C3259E1A}"/>
              </a:ext>
            </a:extLst>
          </p:cNvPr>
          <p:cNvSpPr txBox="1"/>
          <p:nvPr/>
        </p:nvSpPr>
        <p:spPr>
          <a:xfrm>
            <a:off x="8463671" y="3294351"/>
            <a:ext cx="1370083" cy="442674"/>
          </a:xfrm>
          <a:prstGeom prst="roundRect">
            <a:avLst/>
          </a:prstGeom>
          <a:solidFill>
            <a:schemeClr val="bg1"/>
          </a:solidFill>
          <a:ln w="28575">
            <a:solidFill>
              <a:srgbClr val="FF0000"/>
            </a:solidFill>
          </a:ln>
        </p:spPr>
        <p:txBody>
          <a:bodyPr wrap="square" lIns="36000" rIns="36000" rtlCol="0" anchor="ctr">
            <a:spAutoFit/>
          </a:bodyPr>
          <a:lstStyle/>
          <a:p>
            <a:pPr algn="ctr"/>
            <a:r>
              <a:rPr lang="en-GB" sz="2000" b="1" dirty="0">
                <a:latin typeface="Century Gothic" panose="020B0502020202020204" pitchFamily="34" charset="0"/>
              </a:rPr>
              <a:t>my</a:t>
            </a:r>
          </a:p>
        </p:txBody>
      </p:sp>
      <p:sp>
        <p:nvSpPr>
          <p:cNvPr id="14" name="TextBox 13">
            <a:extLst>
              <a:ext uri="{FF2B5EF4-FFF2-40B4-BE49-F238E27FC236}">
                <a16:creationId xmlns:a16="http://schemas.microsoft.com/office/drawing/2014/main" id="{B4CD2A81-BC91-44D6-8C68-461F93D723C5}"/>
              </a:ext>
            </a:extLst>
          </p:cNvPr>
          <p:cNvSpPr txBox="1"/>
          <p:nvPr/>
        </p:nvSpPr>
        <p:spPr>
          <a:xfrm>
            <a:off x="7159128" y="4217038"/>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are</a:t>
            </a:r>
          </a:p>
        </p:txBody>
      </p:sp>
      <p:sp>
        <p:nvSpPr>
          <p:cNvPr id="15" name="TextBox 14">
            <a:extLst>
              <a:ext uri="{FF2B5EF4-FFF2-40B4-BE49-F238E27FC236}">
                <a16:creationId xmlns:a16="http://schemas.microsoft.com/office/drawing/2014/main" id="{33F93D92-8086-41FE-8F11-0D3A7BE7D773}"/>
              </a:ext>
            </a:extLst>
          </p:cNvPr>
          <p:cNvSpPr txBox="1"/>
          <p:nvPr/>
        </p:nvSpPr>
        <p:spPr>
          <a:xfrm>
            <a:off x="3636495" y="4181385"/>
            <a:ext cx="1370083" cy="442674"/>
          </a:xfrm>
          <a:prstGeom prst="roundRect">
            <a:avLst/>
          </a:prstGeom>
          <a:solidFill>
            <a:schemeClr val="bg1"/>
          </a:solidFill>
          <a:ln w="28575">
            <a:solidFill>
              <a:srgbClr val="FF0000"/>
            </a:solidFill>
          </a:ln>
        </p:spPr>
        <p:txBody>
          <a:bodyPr wrap="square" lIns="36000" rIns="36000" rtlCol="0" anchor="ctr">
            <a:spAutoFit/>
          </a:bodyPr>
          <a:lstStyle/>
          <a:p>
            <a:pPr algn="ctr"/>
            <a:r>
              <a:rPr lang="en-GB" sz="2000" b="1" dirty="0">
                <a:latin typeface="Century Gothic" panose="020B0502020202020204" pitchFamily="34" charset="0"/>
              </a:rPr>
              <a:t>is</a:t>
            </a:r>
          </a:p>
        </p:txBody>
      </p:sp>
      <p:sp>
        <p:nvSpPr>
          <p:cNvPr id="16" name="TextBox 15">
            <a:extLst>
              <a:ext uri="{FF2B5EF4-FFF2-40B4-BE49-F238E27FC236}">
                <a16:creationId xmlns:a16="http://schemas.microsoft.com/office/drawing/2014/main" id="{BEBD0979-0FD2-486B-A6A2-607F6E4BB4F2}"/>
              </a:ext>
            </a:extLst>
          </p:cNvPr>
          <p:cNvSpPr txBox="1"/>
          <p:nvPr/>
        </p:nvSpPr>
        <p:spPr>
          <a:xfrm>
            <a:off x="7844170" y="1829603"/>
            <a:ext cx="1370083" cy="442674"/>
          </a:xfrm>
          <a:prstGeom prst="roundRect">
            <a:avLst/>
          </a:prstGeom>
          <a:solidFill>
            <a:schemeClr val="bg1"/>
          </a:solidFill>
          <a:ln w="28575">
            <a:solidFill>
              <a:srgbClr val="FF0000"/>
            </a:solidFill>
          </a:ln>
        </p:spPr>
        <p:txBody>
          <a:bodyPr wrap="square" lIns="36000" rIns="36000" rtlCol="0" anchor="ctr">
            <a:spAutoFit/>
          </a:bodyPr>
          <a:lstStyle/>
          <a:p>
            <a:pPr algn="ctr"/>
            <a:r>
              <a:rPr lang="en-GB" sz="2000" b="1" dirty="0">
                <a:latin typeface="Century Gothic" panose="020B0502020202020204" pitchFamily="34" charset="0"/>
              </a:rPr>
              <a:t>where</a:t>
            </a:r>
          </a:p>
        </p:txBody>
      </p:sp>
      <p:sp>
        <p:nvSpPr>
          <p:cNvPr id="17" name="TextBox 16">
            <a:extLst>
              <a:ext uri="{FF2B5EF4-FFF2-40B4-BE49-F238E27FC236}">
                <a16:creationId xmlns:a16="http://schemas.microsoft.com/office/drawing/2014/main" id="{8834FD57-B087-4C33-B423-F5CF4A1062F5}"/>
              </a:ext>
            </a:extLst>
          </p:cNvPr>
          <p:cNvSpPr txBox="1"/>
          <p:nvPr/>
        </p:nvSpPr>
        <p:spPr>
          <a:xfrm>
            <a:off x="6698448" y="2674655"/>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the</a:t>
            </a:r>
          </a:p>
        </p:txBody>
      </p:sp>
      <p:sp>
        <p:nvSpPr>
          <p:cNvPr id="18" name="TextBox 17">
            <a:extLst>
              <a:ext uri="{FF2B5EF4-FFF2-40B4-BE49-F238E27FC236}">
                <a16:creationId xmlns:a16="http://schemas.microsoft.com/office/drawing/2014/main" id="{6D3BE350-D263-444D-96C3-84C7B47119D3}"/>
              </a:ext>
            </a:extLst>
          </p:cNvPr>
          <p:cNvSpPr txBox="1"/>
          <p:nvPr/>
        </p:nvSpPr>
        <p:spPr>
          <a:xfrm>
            <a:off x="5410959" y="4719106"/>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shoes</a:t>
            </a:r>
          </a:p>
        </p:txBody>
      </p:sp>
      <p:sp>
        <p:nvSpPr>
          <p:cNvPr id="20" name="TextBox 19">
            <a:extLst>
              <a:ext uri="{FF2B5EF4-FFF2-40B4-BE49-F238E27FC236}">
                <a16:creationId xmlns:a16="http://schemas.microsoft.com/office/drawing/2014/main" id="{E23D327A-206C-4313-B5E0-770DB4E58E98}"/>
              </a:ext>
            </a:extLst>
          </p:cNvPr>
          <p:cNvSpPr txBox="1"/>
          <p:nvPr/>
        </p:nvSpPr>
        <p:spPr>
          <a:xfrm>
            <a:off x="4073648" y="2674655"/>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eggs</a:t>
            </a:r>
          </a:p>
        </p:txBody>
      </p:sp>
      <p:sp>
        <p:nvSpPr>
          <p:cNvPr id="21" name="TextBox 20">
            <a:extLst>
              <a:ext uri="{FF2B5EF4-FFF2-40B4-BE49-F238E27FC236}">
                <a16:creationId xmlns:a16="http://schemas.microsoft.com/office/drawing/2014/main" id="{420787CA-FCEE-4BCA-B57A-1955B2854B76}"/>
              </a:ext>
            </a:extLst>
          </p:cNvPr>
          <p:cNvSpPr txBox="1"/>
          <p:nvPr/>
        </p:nvSpPr>
        <p:spPr>
          <a:xfrm>
            <a:off x="2358249" y="3294351"/>
            <a:ext cx="1370083" cy="442674"/>
          </a:xfrm>
          <a:prstGeom prst="roundRect">
            <a:avLst/>
          </a:prstGeom>
          <a:solidFill>
            <a:schemeClr val="bg1"/>
          </a:solidFill>
          <a:ln w="28575">
            <a:solidFill>
              <a:srgbClr val="FF0000"/>
            </a:solidFill>
          </a:ln>
        </p:spPr>
        <p:txBody>
          <a:bodyPr wrap="square" lIns="36000" rIns="36000" rtlCol="0" anchor="ctr">
            <a:spAutoFit/>
          </a:bodyPr>
          <a:lstStyle/>
          <a:p>
            <a:pPr algn="ctr"/>
            <a:r>
              <a:rPr lang="en-GB" sz="2000" b="1" dirty="0">
                <a:latin typeface="Century Gothic" panose="020B0502020202020204" pitchFamily="34" charset="0"/>
              </a:rPr>
              <a:t>cake</a:t>
            </a:r>
          </a:p>
        </p:txBody>
      </p:sp>
      <p:sp>
        <p:nvSpPr>
          <p:cNvPr id="22" name="TextBox 21">
            <a:extLst>
              <a:ext uri="{FF2B5EF4-FFF2-40B4-BE49-F238E27FC236}">
                <a16:creationId xmlns:a16="http://schemas.microsoft.com/office/drawing/2014/main" id="{10BFEE38-45DA-4191-83E2-317CAE6AC0FE}"/>
              </a:ext>
            </a:extLst>
          </p:cNvPr>
          <p:cNvSpPr txBox="1"/>
          <p:nvPr/>
        </p:nvSpPr>
        <p:spPr>
          <a:xfrm>
            <a:off x="5443731" y="1829603"/>
            <a:ext cx="1370083" cy="442674"/>
          </a:xfrm>
          <a:prstGeom prst="roundRect">
            <a:avLst/>
          </a:prstGeom>
          <a:solidFill>
            <a:schemeClr val="bg1"/>
          </a:solidFill>
          <a:ln w="28575">
            <a:solidFill>
              <a:srgbClr val="00B050"/>
            </a:solidFill>
          </a:ln>
        </p:spPr>
        <p:txBody>
          <a:bodyPr wrap="square" lIns="36000" rIns="36000" rtlCol="0" anchor="ctr">
            <a:spAutoFit/>
          </a:bodyPr>
          <a:lstStyle/>
          <a:p>
            <a:pPr algn="ctr"/>
            <a:r>
              <a:rPr lang="en-GB" sz="2000" b="1" dirty="0">
                <a:latin typeface="Century Gothic" panose="020B0502020202020204" pitchFamily="34" charset="0"/>
              </a:rPr>
              <a:t>what</a:t>
            </a:r>
          </a:p>
        </p:txBody>
      </p:sp>
      <p:grpSp>
        <p:nvGrpSpPr>
          <p:cNvPr id="23" name="Group 22">
            <a:extLst>
              <a:ext uri="{FF2B5EF4-FFF2-40B4-BE49-F238E27FC236}">
                <a16:creationId xmlns:a16="http://schemas.microsoft.com/office/drawing/2014/main" id="{E3374331-1065-46FA-BCD3-ADA955AAE3D5}"/>
              </a:ext>
            </a:extLst>
          </p:cNvPr>
          <p:cNvGrpSpPr/>
          <p:nvPr/>
        </p:nvGrpSpPr>
        <p:grpSpPr>
          <a:xfrm>
            <a:off x="1583531" y="6454318"/>
            <a:ext cx="1238534" cy="403683"/>
            <a:chOff x="68077" y="6454317"/>
            <a:chExt cx="1238534" cy="403683"/>
          </a:xfrm>
        </p:grpSpPr>
        <p:sp>
          <p:nvSpPr>
            <p:cNvPr id="24" name="TextBox 8">
              <a:extLst>
                <a:ext uri="{FF2B5EF4-FFF2-40B4-BE49-F238E27FC236}">
                  <a16:creationId xmlns:a16="http://schemas.microsoft.com/office/drawing/2014/main" id="{36E3CF4D-C5F4-424E-B747-6B02B1D3DDF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25" name="Picture 24" descr="A close up of a sign&#10;&#10;Description generated with high confidence">
              <a:extLst>
                <a:ext uri="{FF2B5EF4-FFF2-40B4-BE49-F238E27FC236}">
                  <a16:creationId xmlns:a16="http://schemas.microsoft.com/office/drawing/2014/main" id="{81C16856-7900-4AC8-A28C-407A121195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466714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sentences below are questions?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3000" b="1" dirty="0">
                <a:solidFill>
                  <a:schemeClr val="tx1"/>
                </a:solidFill>
                <a:latin typeface="Century Gothic" panose="020B0502020202020204" pitchFamily="34" charset="0"/>
              </a:rPr>
              <a:t>A. Do you like school?</a:t>
            </a:r>
          </a:p>
          <a:p>
            <a:endParaRPr lang="en-GB" sz="3000" b="1" dirty="0">
              <a:solidFill>
                <a:schemeClr val="tx1"/>
              </a:solidFill>
              <a:latin typeface="Century Gothic" panose="020B0502020202020204" pitchFamily="34" charset="0"/>
            </a:endParaRPr>
          </a:p>
          <a:p>
            <a:endParaRPr lang="en-GB" sz="3000" b="1" dirty="0">
              <a:solidFill>
                <a:schemeClr val="tx1"/>
              </a:solidFill>
              <a:latin typeface="Century Gothic" panose="020B0502020202020204" pitchFamily="34" charset="0"/>
            </a:endParaRPr>
          </a:p>
          <a:p>
            <a:r>
              <a:rPr lang="en-GB" sz="3000" b="1" dirty="0">
                <a:solidFill>
                  <a:schemeClr val="tx1"/>
                </a:solidFill>
                <a:latin typeface="Century Gothic" panose="020B0502020202020204" pitchFamily="34" charset="0"/>
              </a:rPr>
              <a:t>B. Can we go to the park today?</a:t>
            </a:r>
          </a:p>
          <a:p>
            <a:endParaRPr lang="en-GB" sz="3000" b="1" dirty="0">
              <a:solidFill>
                <a:schemeClr val="tx1"/>
              </a:solidFill>
              <a:latin typeface="Century Gothic" panose="020B0502020202020204" pitchFamily="34" charset="0"/>
            </a:endParaRPr>
          </a:p>
          <a:p>
            <a:endParaRPr lang="en-GB" sz="3000" b="1" dirty="0">
              <a:solidFill>
                <a:schemeClr val="tx1"/>
              </a:solidFill>
              <a:latin typeface="Century Gothic" panose="020B0502020202020204" pitchFamily="34" charset="0"/>
            </a:endParaRPr>
          </a:p>
          <a:p>
            <a:r>
              <a:rPr lang="en-GB" sz="3000" b="1" dirty="0">
                <a:solidFill>
                  <a:schemeClr val="tx1"/>
                </a:solidFill>
                <a:latin typeface="Century Gothic" panose="020B0502020202020204" pitchFamily="34" charset="0"/>
              </a:rPr>
              <a:t>C. It is raining outside.</a:t>
            </a:r>
          </a:p>
        </p:txBody>
      </p:sp>
      <p:grpSp>
        <p:nvGrpSpPr>
          <p:cNvPr id="8" name="Group 7">
            <a:extLst>
              <a:ext uri="{FF2B5EF4-FFF2-40B4-BE49-F238E27FC236}">
                <a16:creationId xmlns:a16="http://schemas.microsoft.com/office/drawing/2014/main" id="{AB0B8735-97FE-4B21-AD0D-8700415338AB}"/>
              </a:ext>
            </a:extLst>
          </p:cNvPr>
          <p:cNvGrpSpPr/>
          <p:nvPr/>
        </p:nvGrpSpPr>
        <p:grpSpPr>
          <a:xfrm>
            <a:off x="1583531" y="6454318"/>
            <a:ext cx="1238534" cy="403683"/>
            <a:chOff x="68077" y="6454317"/>
            <a:chExt cx="1238534" cy="403683"/>
          </a:xfrm>
        </p:grpSpPr>
        <p:sp>
          <p:nvSpPr>
            <p:cNvPr id="12" name="TextBox 8">
              <a:extLst>
                <a:ext uri="{FF2B5EF4-FFF2-40B4-BE49-F238E27FC236}">
                  <a16:creationId xmlns:a16="http://schemas.microsoft.com/office/drawing/2014/main" id="{3BCD3D4A-BB09-4033-8CC3-719E026ADBD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23C9C0EB-8CF1-4B7A-93C0-C7E9BBE940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156245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sentences below are questions?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3000" b="1" dirty="0">
                <a:solidFill>
                  <a:srgbClr val="FF0000"/>
                </a:solidFill>
                <a:latin typeface="Century Gothic" panose="020B0502020202020204" pitchFamily="34" charset="0"/>
              </a:rPr>
              <a:t>A. Do you like school?</a:t>
            </a:r>
          </a:p>
          <a:p>
            <a:endParaRPr lang="en-GB" sz="3000" b="1" dirty="0">
              <a:solidFill>
                <a:schemeClr val="tx1"/>
              </a:solidFill>
              <a:latin typeface="Century Gothic" panose="020B0502020202020204" pitchFamily="34" charset="0"/>
            </a:endParaRPr>
          </a:p>
          <a:p>
            <a:endParaRPr lang="en-GB" sz="3000" b="1" dirty="0">
              <a:solidFill>
                <a:schemeClr val="tx1"/>
              </a:solidFill>
              <a:latin typeface="Century Gothic" panose="020B0502020202020204" pitchFamily="34" charset="0"/>
            </a:endParaRPr>
          </a:p>
          <a:p>
            <a:r>
              <a:rPr lang="en-GB" sz="3000" b="1" dirty="0">
                <a:solidFill>
                  <a:srgbClr val="FF0000"/>
                </a:solidFill>
                <a:latin typeface="Century Gothic" panose="020B0502020202020204" pitchFamily="34" charset="0"/>
              </a:rPr>
              <a:t>B. Can we go to the park today?</a:t>
            </a:r>
          </a:p>
          <a:p>
            <a:endParaRPr lang="en-GB" sz="3000" b="1" dirty="0">
              <a:solidFill>
                <a:schemeClr val="tx1"/>
              </a:solidFill>
              <a:latin typeface="Century Gothic" panose="020B0502020202020204" pitchFamily="34" charset="0"/>
            </a:endParaRPr>
          </a:p>
          <a:p>
            <a:endParaRPr lang="en-GB" sz="3000" b="1" dirty="0">
              <a:solidFill>
                <a:schemeClr val="tx1"/>
              </a:solidFill>
              <a:latin typeface="Century Gothic" panose="020B0502020202020204" pitchFamily="34" charset="0"/>
            </a:endParaRPr>
          </a:p>
          <a:p>
            <a:r>
              <a:rPr lang="en-GB" sz="3000" b="1" dirty="0">
                <a:solidFill>
                  <a:schemeClr val="bg1">
                    <a:lumMod val="65000"/>
                  </a:schemeClr>
                </a:solidFill>
                <a:latin typeface="Century Gothic" panose="020B0502020202020204" pitchFamily="34" charset="0"/>
              </a:rPr>
              <a:t>C. It is raining outside.</a:t>
            </a:r>
          </a:p>
        </p:txBody>
      </p:sp>
      <p:grpSp>
        <p:nvGrpSpPr>
          <p:cNvPr id="7" name="Group 6">
            <a:extLst>
              <a:ext uri="{FF2B5EF4-FFF2-40B4-BE49-F238E27FC236}">
                <a16:creationId xmlns:a16="http://schemas.microsoft.com/office/drawing/2014/main" id="{D2E9EEAA-80D3-4475-893E-775040E56F2F}"/>
              </a:ext>
            </a:extLst>
          </p:cNvPr>
          <p:cNvGrpSpPr/>
          <p:nvPr/>
        </p:nvGrpSpPr>
        <p:grpSpPr>
          <a:xfrm>
            <a:off x="1583531" y="6454318"/>
            <a:ext cx="1238534" cy="403683"/>
            <a:chOff x="68077" y="6454317"/>
            <a:chExt cx="1238534" cy="403683"/>
          </a:xfrm>
        </p:grpSpPr>
        <p:sp>
          <p:nvSpPr>
            <p:cNvPr id="8" name="TextBox 8">
              <a:extLst>
                <a:ext uri="{FF2B5EF4-FFF2-40B4-BE49-F238E27FC236}">
                  <a16:creationId xmlns:a16="http://schemas.microsoft.com/office/drawing/2014/main" id="{CE389D90-F8FB-445B-AF91-A9404FEA0C3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C0F20F44-5397-4DDE-95FA-F5E470C80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257698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F69FEAD-1482-444E-ABBA-E45A608EA01D}"/>
              </a:ext>
            </a:extLst>
          </p:cNvPr>
          <p:cNvGrpSpPr/>
          <p:nvPr/>
        </p:nvGrpSpPr>
        <p:grpSpPr>
          <a:xfrm>
            <a:off x="1583531" y="6454318"/>
            <a:ext cx="1238534" cy="403683"/>
            <a:chOff x="68077" y="6454317"/>
            <a:chExt cx="1238534" cy="403683"/>
          </a:xfrm>
        </p:grpSpPr>
        <p:sp>
          <p:nvSpPr>
            <p:cNvPr id="13" name="TextBox 8">
              <a:extLst>
                <a:ext uri="{FF2B5EF4-FFF2-40B4-BE49-F238E27FC236}">
                  <a16:creationId xmlns:a16="http://schemas.microsoft.com/office/drawing/2014/main" id="{CB3BAC80-709C-49D9-BFFB-407FA85F640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6959DE56-F9D4-456C-97FB-A25BA5DF5A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9" name="Picture 8">
            <a:extLst>
              <a:ext uri="{FF2B5EF4-FFF2-40B4-BE49-F238E27FC236}">
                <a16:creationId xmlns:a16="http://schemas.microsoft.com/office/drawing/2014/main" id="{2034E0A0-F48F-4E4D-8958-8250F69DE897}"/>
              </a:ext>
            </a:extLst>
          </p:cNvPr>
          <p:cNvPicPr>
            <a:picLocks noChangeAspect="1"/>
          </p:cNvPicPr>
          <p:nvPr/>
        </p:nvPicPr>
        <p:blipFill>
          <a:blip r:embed="rId3"/>
          <a:stretch>
            <a:fillRect/>
          </a:stretch>
        </p:blipFill>
        <p:spPr>
          <a:xfrm>
            <a:off x="1639438" y="142440"/>
            <a:ext cx="8913124" cy="6322100"/>
          </a:xfrm>
          <a:prstGeom prst="rect">
            <a:avLst/>
          </a:prstGeom>
        </p:spPr>
      </p:pic>
      <p:sp>
        <p:nvSpPr>
          <p:cNvPr id="5" name="Rectangle 4">
            <a:extLst>
              <a:ext uri="{FF2B5EF4-FFF2-40B4-BE49-F238E27FC236}">
                <a16:creationId xmlns:a16="http://schemas.microsoft.com/office/drawing/2014/main" id="{F6B03559-F077-48E3-8CDD-694B152A571B}"/>
              </a:ext>
            </a:extLst>
          </p:cNvPr>
          <p:cNvSpPr/>
          <p:nvPr/>
        </p:nvSpPr>
        <p:spPr>
          <a:xfrm>
            <a:off x="1797424" y="251210"/>
            <a:ext cx="8597153" cy="2000548"/>
          </a:xfrm>
          <a:prstGeom prst="rect">
            <a:avLst/>
          </a:prstGeom>
        </p:spPr>
        <p:txBody>
          <a:bodyPr wrap="square">
            <a:spAutoFit/>
          </a:bodyPr>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latin typeface="Century Gothic" panose="020B0502020202020204" pitchFamily="34" charset="0"/>
              </a:rPr>
              <a:t>Circle the question word in the sentence below.</a:t>
            </a:r>
          </a:p>
          <a:p>
            <a:endParaRPr lang="en-GB" sz="3200" b="1" dirty="0">
              <a:latin typeface="Century Gothic" panose="020B0502020202020204" pitchFamily="34" charset="0"/>
            </a:endParaRPr>
          </a:p>
          <a:p>
            <a:r>
              <a:rPr lang="en-GB" sz="3600" b="1" dirty="0">
                <a:latin typeface="Century Gothic" panose="020B0502020202020204" pitchFamily="34" charset="0"/>
              </a:rPr>
              <a:t>Are we nearly at the theme park yet?</a:t>
            </a:r>
          </a:p>
        </p:txBody>
      </p:sp>
    </p:spTree>
    <p:extLst>
      <p:ext uri="{BB962C8B-B14F-4D97-AF65-F5344CB8AC3E}">
        <p14:creationId xmlns:p14="http://schemas.microsoft.com/office/powerpoint/2010/main" val="3938724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Reminder</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Well done Year 2, you are working very hard! Don’t forget to have a go at all of the tasks set on Purple Mash and save them so that I can see what you have been up to! </a:t>
            </a:r>
          </a:p>
          <a:p>
            <a:pPr marL="0" indent="0">
              <a:buNone/>
            </a:pPr>
            <a:r>
              <a:rPr lang="en-GB" dirty="0" smtClean="0"/>
              <a:t>We also have the blog on Purple Mash so please use this so we can keep in touch! </a:t>
            </a:r>
          </a:p>
          <a:p>
            <a:pPr marL="0" indent="0">
              <a:buNone/>
            </a:pPr>
            <a:r>
              <a:rPr lang="en-GB" dirty="0" smtClean="0"/>
              <a:t>Try your best to continue to read out loud every day – parents can log reading on the Purple Mash blog. </a:t>
            </a:r>
          </a:p>
          <a:p>
            <a:pPr marL="0" indent="0">
              <a:buNone/>
            </a:pPr>
            <a:r>
              <a:rPr lang="en-GB" dirty="0" smtClean="0"/>
              <a:t>All paper work should be saved and returned to school when we are open again! </a:t>
            </a:r>
          </a:p>
          <a:p>
            <a:pPr marL="0" indent="0">
              <a:buNone/>
            </a:pPr>
            <a:r>
              <a:rPr lang="en-GB" dirty="0" smtClean="0"/>
              <a:t>Keep it up </a:t>
            </a:r>
            <a:r>
              <a:rPr lang="en-GB" dirty="0" smtClean="0">
                <a:sym typeface="Wingdings" panose="05000000000000000000" pitchFamily="2" charset="2"/>
              </a:rPr>
              <a:t> </a:t>
            </a:r>
            <a:endParaRPr lang="en-GB" dirty="0"/>
          </a:p>
        </p:txBody>
      </p:sp>
    </p:spTree>
    <p:extLst>
      <p:ext uri="{BB962C8B-B14F-4D97-AF65-F5344CB8AC3E}">
        <p14:creationId xmlns:p14="http://schemas.microsoft.com/office/powerpoint/2010/main" val="437960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F69FEAD-1482-444E-ABBA-E45A608EA01D}"/>
              </a:ext>
            </a:extLst>
          </p:cNvPr>
          <p:cNvGrpSpPr/>
          <p:nvPr/>
        </p:nvGrpSpPr>
        <p:grpSpPr>
          <a:xfrm>
            <a:off x="1583531" y="6454318"/>
            <a:ext cx="1238534" cy="403683"/>
            <a:chOff x="68077" y="6454317"/>
            <a:chExt cx="1238534" cy="403683"/>
          </a:xfrm>
        </p:grpSpPr>
        <p:sp>
          <p:nvSpPr>
            <p:cNvPr id="13" name="TextBox 8">
              <a:extLst>
                <a:ext uri="{FF2B5EF4-FFF2-40B4-BE49-F238E27FC236}">
                  <a16:creationId xmlns:a16="http://schemas.microsoft.com/office/drawing/2014/main" id="{CB3BAC80-709C-49D9-BFFB-407FA85F640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6959DE56-F9D4-456C-97FB-A25BA5DF5A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9" name="Picture 8">
            <a:extLst>
              <a:ext uri="{FF2B5EF4-FFF2-40B4-BE49-F238E27FC236}">
                <a16:creationId xmlns:a16="http://schemas.microsoft.com/office/drawing/2014/main" id="{2034E0A0-F48F-4E4D-8958-8250F69DE897}"/>
              </a:ext>
            </a:extLst>
          </p:cNvPr>
          <p:cNvPicPr>
            <a:picLocks noChangeAspect="1"/>
          </p:cNvPicPr>
          <p:nvPr/>
        </p:nvPicPr>
        <p:blipFill>
          <a:blip r:embed="rId3"/>
          <a:stretch>
            <a:fillRect/>
          </a:stretch>
        </p:blipFill>
        <p:spPr>
          <a:xfrm>
            <a:off x="1639438" y="142440"/>
            <a:ext cx="8913124" cy="6322100"/>
          </a:xfrm>
          <a:prstGeom prst="rect">
            <a:avLst/>
          </a:prstGeom>
        </p:spPr>
      </p:pic>
      <p:sp>
        <p:nvSpPr>
          <p:cNvPr id="5" name="Rectangle 4">
            <a:extLst>
              <a:ext uri="{FF2B5EF4-FFF2-40B4-BE49-F238E27FC236}">
                <a16:creationId xmlns:a16="http://schemas.microsoft.com/office/drawing/2014/main" id="{F6B03559-F077-48E3-8CDD-694B152A571B}"/>
              </a:ext>
            </a:extLst>
          </p:cNvPr>
          <p:cNvSpPr/>
          <p:nvPr/>
        </p:nvSpPr>
        <p:spPr>
          <a:xfrm>
            <a:off x="1797424" y="251210"/>
            <a:ext cx="8597153" cy="2000548"/>
          </a:xfrm>
          <a:prstGeom prst="rect">
            <a:avLst/>
          </a:prstGeom>
        </p:spPr>
        <p:txBody>
          <a:bodyPr wrap="square">
            <a:spAutoFit/>
          </a:bodyPr>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latin typeface="Century Gothic" panose="020B0502020202020204" pitchFamily="34" charset="0"/>
              </a:rPr>
              <a:t>Circle the question word in the sentence below.</a:t>
            </a:r>
          </a:p>
          <a:p>
            <a:endParaRPr lang="en-GB" sz="3200" b="1" dirty="0">
              <a:latin typeface="Century Gothic" panose="020B0502020202020204" pitchFamily="34" charset="0"/>
            </a:endParaRPr>
          </a:p>
          <a:p>
            <a:r>
              <a:rPr lang="en-GB" sz="3600" b="1" dirty="0">
                <a:solidFill>
                  <a:srgbClr val="FF0000"/>
                </a:solidFill>
                <a:latin typeface="Century Gothic" panose="020B0502020202020204" pitchFamily="34" charset="0"/>
              </a:rPr>
              <a:t>Are</a:t>
            </a:r>
            <a:r>
              <a:rPr lang="en-GB" sz="3600" b="1" dirty="0">
                <a:latin typeface="Century Gothic" panose="020B0502020202020204" pitchFamily="34" charset="0"/>
              </a:rPr>
              <a:t> we nearly at the theme park yet?</a:t>
            </a:r>
          </a:p>
        </p:txBody>
      </p:sp>
      <p:sp>
        <p:nvSpPr>
          <p:cNvPr id="7" name="Oval 6">
            <a:extLst>
              <a:ext uri="{FF2B5EF4-FFF2-40B4-BE49-F238E27FC236}">
                <a16:creationId xmlns:a16="http://schemas.microsoft.com/office/drawing/2014/main" id="{4712632D-519D-4066-A8A4-FDDAC400ACC5}"/>
              </a:ext>
            </a:extLst>
          </p:cNvPr>
          <p:cNvSpPr/>
          <p:nvPr/>
        </p:nvSpPr>
        <p:spPr>
          <a:xfrm>
            <a:off x="1842845" y="1580415"/>
            <a:ext cx="883154" cy="7828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1583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question word(s) would make sense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3400" b="1" spc="-300" dirty="0">
                <a:solidFill>
                  <a:schemeClr val="tx1"/>
                </a:solidFill>
                <a:latin typeface="Century Gothic" panose="020B0502020202020204" pitchFamily="34" charset="0"/>
              </a:rPr>
              <a:t>________________</a:t>
            </a:r>
            <a:r>
              <a:rPr lang="en-GB" sz="3400" b="1" dirty="0">
                <a:solidFill>
                  <a:schemeClr val="tx1"/>
                </a:solidFill>
                <a:latin typeface="Century Gothic" panose="020B0502020202020204" pitchFamily="34" charset="0"/>
              </a:rPr>
              <a:t> we go back home now?</a:t>
            </a:r>
          </a:p>
          <a:p>
            <a:endParaRPr lang="en-GB" sz="3200" b="1"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C400066D-29B9-45B0-8019-85D59E6E0EC8}"/>
              </a:ext>
            </a:extLst>
          </p:cNvPr>
          <p:cNvGraphicFramePr>
            <a:graphicFrameLocks noGrp="1"/>
          </p:cNvGraphicFramePr>
          <p:nvPr>
            <p:extLst/>
          </p:nvPr>
        </p:nvGraphicFramePr>
        <p:xfrm>
          <a:off x="2700311" y="4799179"/>
          <a:ext cx="6791379" cy="900000"/>
        </p:xfrm>
        <a:graphic>
          <a:graphicData uri="http://schemas.openxmlformats.org/drawingml/2006/table">
            <a:tbl>
              <a:tblPr firstRow="1" bandRow="1">
                <a:tableStyleId>{5940675A-B579-460E-94D1-54222C63F5DA}</a:tableStyleId>
              </a:tblPr>
              <a:tblGrid>
                <a:gridCol w="2263793">
                  <a:extLst>
                    <a:ext uri="{9D8B030D-6E8A-4147-A177-3AD203B41FA5}">
                      <a16:colId xmlns:a16="http://schemas.microsoft.com/office/drawing/2014/main" val="2176174069"/>
                    </a:ext>
                  </a:extLst>
                </a:gridCol>
                <a:gridCol w="2263793">
                  <a:extLst>
                    <a:ext uri="{9D8B030D-6E8A-4147-A177-3AD203B41FA5}">
                      <a16:colId xmlns:a16="http://schemas.microsoft.com/office/drawing/2014/main" val="2595479682"/>
                    </a:ext>
                  </a:extLst>
                </a:gridCol>
                <a:gridCol w="2263793">
                  <a:extLst>
                    <a:ext uri="{9D8B030D-6E8A-4147-A177-3AD203B41FA5}">
                      <a16:colId xmlns:a16="http://schemas.microsoft.com/office/drawing/2014/main" val="3943531195"/>
                    </a:ext>
                  </a:extLst>
                </a:gridCol>
              </a:tblGrid>
              <a:tr h="900000">
                <a:tc>
                  <a:txBody>
                    <a:bodyPr/>
                    <a:lstStyle/>
                    <a:p>
                      <a:pPr algn="ctr"/>
                      <a:r>
                        <a:rPr lang="en-GB" sz="3200" b="1" dirty="0">
                          <a:latin typeface="Century Gothic" panose="020B0502020202020204" pitchFamily="34" charset="0"/>
                        </a:rPr>
                        <a:t>Are</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Should</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Can</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253986244"/>
                  </a:ext>
                </a:extLst>
              </a:tr>
            </a:tbl>
          </a:graphicData>
        </a:graphic>
      </p:graphicFrame>
      <p:grpSp>
        <p:nvGrpSpPr>
          <p:cNvPr id="13" name="Group 12">
            <a:extLst>
              <a:ext uri="{FF2B5EF4-FFF2-40B4-BE49-F238E27FC236}">
                <a16:creationId xmlns:a16="http://schemas.microsoft.com/office/drawing/2014/main" id="{592DBCEE-6979-4082-8CF7-47D933A9E4CC}"/>
              </a:ext>
            </a:extLst>
          </p:cNvPr>
          <p:cNvGrpSpPr/>
          <p:nvPr/>
        </p:nvGrpSpPr>
        <p:grpSpPr>
          <a:xfrm>
            <a:off x="1583531" y="6454318"/>
            <a:ext cx="1238534" cy="403683"/>
            <a:chOff x="68077" y="6454317"/>
            <a:chExt cx="1238534" cy="403683"/>
          </a:xfrm>
        </p:grpSpPr>
        <p:sp>
          <p:nvSpPr>
            <p:cNvPr id="14" name="TextBox 8">
              <a:extLst>
                <a:ext uri="{FF2B5EF4-FFF2-40B4-BE49-F238E27FC236}">
                  <a16:creationId xmlns:a16="http://schemas.microsoft.com/office/drawing/2014/main" id="{ED454CFB-22AC-4A39-9B47-78971E94CD9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5" name="Picture 14" descr="A close up of a sign&#10;&#10;Description generated with high confidence">
              <a:extLst>
                <a:ext uri="{FF2B5EF4-FFF2-40B4-BE49-F238E27FC236}">
                  <a16:creationId xmlns:a16="http://schemas.microsoft.com/office/drawing/2014/main" id="{034A6125-9CD7-4D5A-9D50-B845EA8A4A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516246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question word(s) would make sense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3400" b="1" u="sng" dirty="0">
                <a:solidFill>
                  <a:srgbClr val="FF0000"/>
                </a:solidFill>
                <a:latin typeface="Century Gothic" panose="020B0502020202020204" pitchFamily="34" charset="0"/>
              </a:rPr>
              <a:t>Should</a:t>
            </a:r>
            <a:r>
              <a:rPr lang="en-GB" sz="3400" b="1" dirty="0">
                <a:solidFill>
                  <a:schemeClr val="tx1"/>
                </a:solidFill>
                <a:latin typeface="Century Gothic" panose="020B0502020202020204" pitchFamily="34" charset="0"/>
              </a:rPr>
              <a:t> we go back home now?</a:t>
            </a:r>
          </a:p>
          <a:p>
            <a:endParaRPr lang="en-GB" sz="3400" b="1" dirty="0">
              <a:solidFill>
                <a:schemeClr val="tx1"/>
              </a:solidFill>
              <a:latin typeface="Century Gothic" panose="020B0502020202020204" pitchFamily="34" charset="0"/>
            </a:endParaRPr>
          </a:p>
          <a:p>
            <a:r>
              <a:rPr lang="en-GB" sz="3400" b="1" u="sng" dirty="0">
                <a:solidFill>
                  <a:srgbClr val="FF0000"/>
                </a:solidFill>
                <a:latin typeface="Century Gothic" panose="020B0502020202020204" pitchFamily="34" charset="0"/>
              </a:rPr>
              <a:t>Can</a:t>
            </a:r>
            <a:r>
              <a:rPr lang="en-GB" sz="3400" b="1" dirty="0">
                <a:solidFill>
                  <a:schemeClr val="tx1"/>
                </a:solidFill>
                <a:latin typeface="Century Gothic" panose="020B0502020202020204" pitchFamily="34" charset="0"/>
              </a:rPr>
              <a:t> we go back home now?</a:t>
            </a:r>
          </a:p>
          <a:p>
            <a:endParaRPr lang="en-GB" sz="3400" b="1" dirty="0">
              <a:solidFill>
                <a:schemeClr val="tx1"/>
              </a:solidFill>
              <a:latin typeface="Century Gothic" panose="020B0502020202020204" pitchFamily="34" charset="0"/>
            </a:endParaRPr>
          </a:p>
          <a:p>
            <a:endParaRPr lang="en-GB" sz="3200" b="1"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C400066D-29B9-45B0-8019-85D59E6E0EC8}"/>
              </a:ext>
            </a:extLst>
          </p:cNvPr>
          <p:cNvGraphicFramePr>
            <a:graphicFrameLocks noGrp="1"/>
          </p:cNvGraphicFramePr>
          <p:nvPr>
            <p:extLst/>
          </p:nvPr>
        </p:nvGraphicFramePr>
        <p:xfrm>
          <a:off x="2700311" y="4799179"/>
          <a:ext cx="6791379" cy="900000"/>
        </p:xfrm>
        <a:graphic>
          <a:graphicData uri="http://schemas.openxmlformats.org/drawingml/2006/table">
            <a:tbl>
              <a:tblPr firstRow="1" bandRow="1">
                <a:tableStyleId>{5940675A-B579-460E-94D1-54222C63F5DA}</a:tableStyleId>
              </a:tblPr>
              <a:tblGrid>
                <a:gridCol w="2263793">
                  <a:extLst>
                    <a:ext uri="{9D8B030D-6E8A-4147-A177-3AD203B41FA5}">
                      <a16:colId xmlns:a16="http://schemas.microsoft.com/office/drawing/2014/main" val="2176174069"/>
                    </a:ext>
                  </a:extLst>
                </a:gridCol>
                <a:gridCol w="2263793">
                  <a:extLst>
                    <a:ext uri="{9D8B030D-6E8A-4147-A177-3AD203B41FA5}">
                      <a16:colId xmlns:a16="http://schemas.microsoft.com/office/drawing/2014/main" val="2595479682"/>
                    </a:ext>
                  </a:extLst>
                </a:gridCol>
                <a:gridCol w="2263793">
                  <a:extLst>
                    <a:ext uri="{9D8B030D-6E8A-4147-A177-3AD203B41FA5}">
                      <a16:colId xmlns:a16="http://schemas.microsoft.com/office/drawing/2014/main" val="3943531195"/>
                    </a:ext>
                  </a:extLst>
                </a:gridCol>
              </a:tblGrid>
              <a:tr h="900000">
                <a:tc>
                  <a:txBody>
                    <a:bodyPr/>
                    <a:lstStyle/>
                    <a:p>
                      <a:pPr algn="ctr"/>
                      <a:r>
                        <a:rPr lang="en-GB" sz="3200" b="1" dirty="0">
                          <a:solidFill>
                            <a:schemeClr val="bg1">
                              <a:lumMod val="65000"/>
                            </a:schemeClr>
                          </a:solidFill>
                          <a:latin typeface="Century Gothic" panose="020B0502020202020204" pitchFamily="34" charset="0"/>
                        </a:rPr>
                        <a:t>Are</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Should</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Can</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253986244"/>
                  </a:ext>
                </a:extLst>
              </a:tr>
            </a:tbl>
          </a:graphicData>
        </a:graphic>
      </p:graphicFrame>
      <p:grpSp>
        <p:nvGrpSpPr>
          <p:cNvPr id="8" name="Group 7">
            <a:extLst>
              <a:ext uri="{FF2B5EF4-FFF2-40B4-BE49-F238E27FC236}">
                <a16:creationId xmlns:a16="http://schemas.microsoft.com/office/drawing/2014/main" id="{C01672D9-F1F9-4697-9B50-492455A2936A}"/>
              </a:ext>
            </a:extLst>
          </p:cNvPr>
          <p:cNvGrpSpPr/>
          <p:nvPr/>
        </p:nvGrpSpPr>
        <p:grpSpPr>
          <a:xfrm>
            <a:off x="1583531" y="6454318"/>
            <a:ext cx="1238534" cy="403683"/>
            <a:chOff x="68077" y="6454317"/>
            <a:chExt cx="1238534" cy="403683"/>
          </a:xfrm>
        </p:grpSpPr>
        <p:sp>
          <p:nvSpPr>
            <p:cNvPr id="13" name="TextBox 8">
              <a:extLst>
                <a:ext uri="{FF2B5EF4-FFF2-40B4-BE49-F238E27FC236}">
                  <a16:creationId xmlns:a16="http://schemas.microsoft.com/office/drawing/2014/main" id="{2E9AEF40-8FE7-4F93-B3D9-CC30A899E03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EE336183-A5BF-4CB7-AA9C-5DB64E5947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265420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option has used a question correctly?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3200" b="1" dirty="0">
                <a:solidFill>
                  <a:schemeClr val="tx1"/>
                </a:solidFill>
                <a:latin typeface="Century Gothic" panose="020B0502020202020204" pitchFamily="34" charset="0"/>
              </a:rPr>
              <a:t>A. Could that news be true?</a:t>
            </a:r>
          </a:p>
          <a:p>
            <a:pPr marL="457200" indent="-457200">
              <a:buAutoNum type="arabicPeriod"/>
            </a:pPr>
            <a:endParaRPr lang="en-GB" sz="3200" b="1" dirty="0">
              <a:solidFill>
                <a:schemeClr val="tx1"/>
              </a:solidFill>
              <a:latin typeface="Century Gothic" panose="020B0502020202020204" pitchFamily="34" charset="0"/>
            </a:endParaRPr>
          </a:p>
          <a:p>
            <a:endParaRPr lang="en-GB" sz="3200" b="1" dirty="0">
              <a:solidFill>
                <a:schemeClr val="tx1"/>
              </a:solidFill>
              <a:latin typeface="Century Gothic" panose="020B0502020202020204" pitchFamily="34" charset="0"/>
            </a:endParaRPr>
          </a:p>
          <a:p>
            <a:r>
              <a:rPr lang="en-GB" sz="3200" b="1" dirty="0">
                <a:solidFill>
                  <a:schemeClr val="tx1"/>
                </a:solidFill>
                <a:latin typeface="Century Gothic" panose="020B0502020202020204" pitchFamily="34" charset="0"/>
              </a:rPr>
              <a:t>B. Could that news be it true?</a:t>
            </a:r>
          </a:p>
          <a:p>
            <a:pPr marL="457200" indent="-457200">
              <a:buAutoNum type="arabicPeriod"/>
            </a:pPr>
            <a:endParaRPr lang="en-GB" sz="3200" b="1" dirty="0">
              <a:solidFill>
                <a:schemeClr val="tx1"/>
              </a:solidFill>
              <a:latin typeface="Century Gothic" panose="020B0502020202020204" pitchFamily="34" charset="0"/>
            </a:endParaRPr>
          </a:p>
          <a:p>
            <a:pPr marL="457200" indent="-457200">
              <a:buAutoNum type="arabicPeriod"/>
            </a:pPr>
            <a:endParaRPr lang="en-GB" sz="3200" b="1" dirty="0">
              <a:solidFill>
                <a:schemeClr val="tx1"/>
              </a:solidFill>
              <a:latin typeface="Century Gothic" panose="020B0502020202020204" pitchFamily="34" charset="0"/>
            </a:endParaRPr>
          </a:p>
          <a:p>
            <a:r>
              <a:rPr lang="en-GB" sz="3200" b="1" dirty="0">
                <a:solidFill>
                  <a:schemeClr val="tx1"/>
                </a:solidFill>
                <a:latin typeface="Century Gothic" panose="020B0502020202020204" pitchFamily="34" charset="0"/>
              </a:rPr>
              <a:t>C. Be true that news could it?</a:t>
            </a:r>
          </a:p>
          <a:p>
            <a:endParaRPr lang="en-GB" sz="3400" b="1" dirty="0">
              <a:solidFill>
                <a:schemeClr val="tx1"/>
              </a:solidFill>
              <a:latin typeface="Century Gothic" panose="020B0502020202020204" pitchFamily="34" charset="0"/>
            </a:endParaRPr>
          </a:p>
          <a:p>
            <a:endParaRPr lang="en-GB" sz="3200" b="1" dirty="0">
              <a:solidFill>
                <a:schemeClr val="tx1"/>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9E7D1B64-DA57-43DE-B0A9-9E4D59FE7BD8}"/>
              </a:ext>
            </a:extLst>
          </p:cNvPr>
          <p:cNvGrpSpPr/>
          <p:nvPr/>
        </p:nvGrpSpPr>
        <p:grpSpPr>
          <a:xfrm>
            <a:off x="1583531" y="6454318"/>
            <a:ext cx="1238534" cy="403683"/>
            <a:chOff x="68077" y="6454317"/>
            <a:chExt cx="1238534" cy="403683"/>
          </a:xfrm>
        </p:grpSpPr>
        <p:sp>
          <p:nvSpPr>
            <p:cNvPr id="14" name="TextBox 8">
              <a:extLst>
                <a:ext uri="{FF2B5EF4-FFF2-40B4-BE49-F238E27FC236}">
                  <a16:creationId xmlns:a16="http://schemas.microsoft.com/office/drawing/2014/main" id="{947043D1-7AD8-4FEF-86F2-32E9A1991F7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5" name="Picture 14" descr="A close up of a sign&#10;&#10;Description generated with high confidence">
              <a:extLst>
                <a:ext uri="{FF2B5EF4-FFF2-40B4-BE49-F238E27FC236}">
                  <a16:creationId xmlns:a16="http://schemas.microsoft.com/office/drawing/2014/main" id="{641EC330-84E8-4FD5-B333-5ED203C0E6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33786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option has used a question correctly?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3200" b="1" dirty="0">
                <a:solidFill>
                  <a:srgbClr val="FF0000"/>
                </a:solidFill>
                <a:latin typeface="Century Gothic" panose="020B0502020202020204" pitchFamily="34" charset="0"/>
              </a:rPr>
              <a:t>A. Could that news be true?</a:t>
            </a:r>
          </a:p>
          <a:p>
            <a:pPr marL="457200" indent="-457200">
              <a:buAutoNum type="arabicPeriod"/>
            </a:pPr>
            <a:endParaRPr lang="en-GB" sz="3200" b="1" dirty="0">
              <a:solidFill>
                <a:schemeClr val="tx1"/>
              </a:solidFill>
              <a:latin typeface="Century Gothic" panose="020B0502020202020204" pitchFamily="34" charset="0"/>
            </a:endParaRPr>
          </a:p>
          <a:p>
            <a:endParaRPr lang="en-GB" sz="3200" b="1" dirty="0">
              <a:solidFill>
                <a:schemeClr val="tx1"/>
              </a:solidFill>
              <a:latin typeface="Century Gothic" panose="020B0502020202020204" pitchFamily="34" charset="0"/>
            </a:endParaRPr>
          </a:p>
          <a:p>
            <a:r>
              <a:rPr lang="en-GB" sz="3200" b="1" dirty="0">
                <a:solidFill>
                  <a:schemeClr val="bg1">
                    <a:lumMod val="65000"/>
                  </a:schemeClr>
                </a:solidFill>
                <a:latin typeface="Century Gothic" panose="020B0502020202020204" pitchFamily="34" charset="0"/>
              </a:rPr>
              <a:t>B. Could that news be it true?</a:t>
            </a:r>
          </a:p>
          <a:p>
            <a:pPr marL="457200" indent="-457200">
              <a:buAutoNum type="arabicPeriod"/>
            </a:pPr>
            <a:endParaRPr lang="en-GB" sz="3200" b="1" dirty="0">
              <a:solidFill>
                <a:schemeClr val="tx1"/>
              </a:solidFill>
              <a:latin typeface="Century Gothic" panose="020B0502020202020204" pitchFamily="34" charset="0"/>
            </a:endParaRPr>
          </a:p>
          <a:p>
            <a:pPr marL="457200" indent="-457200">
              <a:buAutoNum type="arabicPeriod"/>
            </a:pPr>
            <a:endParaRPr lang="en-GB" sz="3200" b="1" dirty="0">
              <a:solidFill>
                <a:schemeClr val="tx1"/>
              </a:solidFill>
              <a:latin typeface="Century Gothic" panose="020B0502020202020204" pitchFamily="34" charset="0"/>
            </a:endParaRPr>
          </a:p>
          <a:p>
            <a:r>
              <a:rPr lang="en-GB" sz="3200" b="1" dirty="0">
                <a:solidFill>
                  <a:schemeClr val="bg1">
                    <a:lumMod val="65000"/>
                  </a:schemeClr>
                </a:solidFill>
                <a:latin typeface="Century Gothic" panose="020B0502020202020204" pitchFamily="34" charset="0"/>
              </a:rPr>
              <a:t>C. Be true that news could it?</a:t>
            </a:r>
          </a:p>
          <a:p>
            <a:endParaRPr lang="en-GB" sz="3400" b="1" dirty="0">
              <a:solidFill>
                <a:schemeClr val="tx1"/>
              </a:solidFill>
              <a:latin typeface="Century Gothic" panose="020B0502020202020204" pitchFamily="34" charset="0"/>
            </a:endParaRPr>
          </a:p>
          <a:p>
            <a:endParaRPr lang="en-GB" sz="3200" b="1" dirty="0">
              <a:solidFill>
                <a:schemeClr val="tx1"/>
              </a:solidFill>
              <a:latin typeface="Century Gothic" panose="020B0502020202020204" pitchFamily="34" charset="0"/>
            </a:endParaRPr>
          </a:p>
        </p:txBody>
      </p:sp>
      <p:grpSp>
        <p:nvGrpSpPr>
          <p:cNvPr id="7" name="Group 6">
            <a:extLst>
              <a:ext uri="{FF2B5EF4-FFF2-40B4-BE49-F238E27FC236}">
                <a16:creationId xmlns:a16="http://schemas.microsoft.com/office/drawing/2014/main" id="{4ED96919-7308-4188-A1B0-3B105718207F}"/>
              </a:ext>
            </a:extLst>
          </p:cNvPr>
          <p:cNvGrpSpPr/>
          <p:nvPr/>
        </p:nvGrpSpPr>
        <p:grpSpPr>
          <a:xfrm>
            <a:off x="1583531" y="6454318"/>
            <a:ext cx="1238534" cy="403683"/>
            <a:chOff x="68077" y="6454317"/>
            <a:chExt cx="1238534" cy="403683"/>
          </a:xfrm>
        </p:grpSpPr>
        <p:sp>
          <p:nvSpPr>
            <p:cNvPr id="8" name="TextBox 8">
              <a:extLst>
                <a:ext uri="{FF2B5EF4-FFF2-40B4-BE49-F238E27FC236}">
                  <a16:creationId xmlns:a16="http://schemas.microsoft.com/office/drawing/2014/main" id="{20F2D2E8-E362-4340-AF34-4D48F3418BC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CCDE8CE9-2429-496E-A70E-1481E6510A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28373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8"/>
            <a:ext cx="10515600" cy="1325563"/>
          </a:xfrm>
        </p:spPr>
        <p:txBody>
          <a:bodyPr/>
          <a:lstStyle/>
          <a:p>
            <a:r>
              <a:rPr lang="en-GB" u="sng" dirty="0" smtClean="0"/>
              <a:t>Day </a:t>
            </a:r>
            <a:r>
              <a:rPr lang="en-GB" u="sng" dirty="0" smtClean="0"/>
              <a:t>1</a:t>
            </a:r>
            <a:endParaRPr lang="en-GB" u="sng" dirty="0"/>
          </a:p>
        </p:txBody>
      </p:sp>
      <p:sp>
        <p:nvSpPr>
          <p:cNvPr id="3" name="Content Placeholder 2"/>
          <p:cNvSpPr>
            <a:spLocks noGrp="1"/>
          </p:cNvSpPr>
          <p:nvPr>
            <p:ph idx="1"/>
          </p:nvPr>
        </p:nvSpPr>
        <p:spPr>
          <a:xfrm>
            <a:off x="838200" y="1373933"/>
            <a:ext cx="10515600" cy="4982800"/>
          </a:xfrm>
        </p:spPr>
        <p:txBody>
          <a:bodyPr/>
          <a:lstStyle/>
          <a:p>
            <a:pPr marL="0" indent="0">
              <a:buNone/>
            </a:pPr>
            <a:r>
              <a:rPr lang="en-GB" dirty="0" smtClean="0"/>
              <a:t>Last week you were thinking carefully about stars. You created adjectives to describe what you think the stars might look and feel like. You read the text about how the little boy wanted to have a star of his very own. </a:t>
            </a:r>
          </a:p>
          <a:p>
            <a:pPr marL="0" indent="0">
              <a:buNone/>
            </a:pPr>
            <a:r>
              <a:rPr lang="en-GB" dirty="0" smtClean="0"/>
              <a:t>We will be continuing to look at stars this week and will build up to writing our own poem about stars and the night sky. </a:t>
            </a:r>
            <a:endParaRPr lang="en-GB" dirty="0"/>
          </a:p>
        </p:txBody>
      </p:sp>
      <p:sp>
        <p:nvSpPr>
          <p:cNvPr id="4" name="5-Point Star 3"/>
          <p:cNvSpPr/>
          <p:nvPr/>
        </p:nvSpPr>
        <p:spPr>
          <a:xfrm>
            <a:off x="5012675" y="4274545"/>
            <a:ext cx="2412694" cy="208218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Rectangle 4"/>
          <p:cNvSpPr/>
          <p:nvPr/>
        </p:nvSpPr>
        <p:spPr>
          <a:xfrm>
            <a:off x="569205" y="4392309"/>
            <a:ext cx="3826525" cy="2308324"/>
          </a:xfrm>
          <a:prstGeom prst="rect">
            <a:avLst/>
          </a:prstGeom>
        </p:spPr>
        <p:txBody>
          <a:bodyPr wrap="square">
            <a:spAutoFit/>
          </a:bodyPr>
          <a:lstStyle/>
          <a:p>
            <a:r>
              <a:rPr lang="en-GB" sz="2400" dirty="0"/>
              <a:t>Read through the poem on the next slide. Think carefully about the techniques the poet has used to grab your attention. Make a note of anything that you notice. </a:t>
            </a:r>
          </a:p>
        </p:txBody>
      </p:sp>
    </p:spTree>
    <p:extLst>
      <p:ext uri="{BB962C8B-B14F-4D97-AF65-F5344CB8AC3E}">
        <p14:creationId xmlns:p14="http://schemas.microsoft.com/office/powerpoint/2010/main" val="477294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1692" y="317748"/>
            <a:ext cx="8989764" cy="6540252"/>
          </a:xfrm>
          <a:prstGeom prst="rect">
            <a:avLst/>
          </a:prstGeom>
        </p:spPr>
        <p:txBody>
          <a:bodyPr wrap="square">
            <a:spAutoFit/>
          </a:bodyPr>
          <a:lstStyle/>
          <a:p>
            <a:pPr>
              <a:spcAft>
                <a:spcPts val="0"/>
              </a:spcAft>
            </a:pPr>
            <a:r>
              <a:rPr lang="en-GB" b="1" dirty="0">
                <a:latin typeface="Comic Sans MS" panose="030F0702030302020204" pitchFamily="66" charset="0"/>
              </a:rPr>
              <a:t>Counting the Stars</a:t>
            </a:r>
            <a:endParaRPr lang="en-GB" sz="2000" b="1" dirty="0">
              <a:latin typeface="Comic Sans MS" panose="030F0702030302020204" pitchFamily="66" charset="0"/>
            </a:endParaRPr>
          </a:p>
          <a:p>
            <a:pPr>
              <a:spcAft>
                <a:spcPts val="0"/>
              </a:spcAft>
            </a:pPr>
            <a:r>
              <a:rPr lang="en-GB" sz="800" dirty="0">
                <a:latin typeface="Comic Sans MS" panose="030F0702030302020204" pitchFamily="66"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It’s late at night</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and John is counting the stars</a:t>
            </a:r>
            <a:endParaRPr lang="en-GB" sz="1200" dirty="0">
              <a:latin typeface="Times New Roman" panose="02020603050405020304" pitchFamily="18" charset="0"/>
              <a:ea typeface="Times New Roman" panose="02020603050405020304" pitchFamily="18" charset="0"/>
            </a:endParaRPr>
          </a:p>
          <a:p>
            <a:pPr>
              <a:spcAft>
                <a:spcPts val="0"/>
              </a:spcAft>
            </a:pPr>
            <a:r>
              <a:rPr lang="en-GB" sz="800" dirty="0">
                <a:latin typeface="Comic Sans MS" panose="030F0702030302020204" pitchFamily="66"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he’s walking through the woods</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and counting the stars.</a:t>
            </a:r>
            <a:endParaRPr lang="en-GB" sz="1200" dirty="0">
              <a:latin typeface="Times New Roman" panose="02020603050405020304" pitchFamily="18" charset="0"/>
              <a:ea typeface="Times New Roman" panose="02020603050405020304" pitchFamily="18" charset="0"/>
            </a:endParaRPr>
          </a:p>
          <a:p>
            <a:pPr>
              <a:spcAft>
                <a:spcPts val="0"/>
              </a:spcAft>
            </a:pPr>
            <a:r>
              <a:rPr lang="en-GB" sz="800" dirty="0">
                <a:latin typeface="Comic Sans MS" panose="030F0702030302020204" pitchFamily="66"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The night is clear </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and the stars are like salt</a:t>
            </a:r>
            <a:endParaRPr lang="en-GB" sz="1200" dirty="0">
              <a:latin typeface="Times New Roman" panose="02020603050405020304" pitchFamily="18" charset="0"/>
              <a:ea typeface="Times New Roman" panose="02020603050405020304" pitchFamily="18" charset="0"/>
            </a:endParaRPr>
          </a:p>
          <a:p>
            <a:pPr>
              <a:spcAft>
                <a:spcPts val="0"/>
              </a:spcAft>
            </a:pPr>
            <a:r>
              <a:rPr lang="en-GB" sz="800" dirty="0">
                <a:latin typeface="Comic Sans MS" panose="030F0702030302020204" pitchFamily="66"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on a black tablecloth.</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John counts silently,</a:t>
            </a:r>
            <a:endParaRPr lang="en-GB" sz="1200" dirty="0">
              <a:latin typeface="Times New Roman" panose="02020603050405020304" pitchFamily="18" charset="0"/>
              <a:ea typeface="Times New Roman" panose="02020603050405020304" pitchFamily="18" charset="0"/>
            </a:endParaRPr>
          </a:p>
          <a:p>
            <a:pPr>
              <a:spcAft>
                <a:spcPts val="0"/>
              </a:spcAft>
            </a:pPr>
            <a:r>
              <a:rPr lang="en-GB" sz="800" dirty="0">
                <a:latin typeface="Comic Sans MS" panose="030F0702030302020204" pitchFamily="66"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his lips moving, his head tilted.</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It’s late at night</a:t>
            </a:r>
            <a:endParaRPr lang="en-GB" sz="1200" dirty="0">
              <a:latin typeface="Times New Roman" panose="02020603050405020304" pitchFamily="18" charset="0"/>
              <a:ea typeface="Times New Roman" panose="02020603050405020304" pitchFamily="18" charset="0"/>
            </a:endParaRPr>
          </a:p>
          <a:p>
            <a:pPr>
              <a:spcAft>
                <a:spcPts val="0"/>
              </a:spcAft>
            </a:pPr>
            <a:r>
              <a:rPr lang="en-GB" sz="800" dirty="0">
                <a:latin typeface="Comic Sans MS" panose="030F0702030302020204" pitchFamily="66"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and John is counting stars</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until he walks into a tree</a:t>
            </a:r>
            <a:endParaRPr lang="en-GB" sz="1200" dirty="0">
              <a:latin typeface="Times New Roman" panose="02020603050405020304" pitchFamily="18" charset="0"/>
              <a:ea typeface="Times New Roman" panose="02020603050405020304" pitchFamily="18" charset="0"/>
            </a:endParaRPr>
          </a:p>
          <a:p>
            <a:pPr>
              <a:spcAft>
                <a:spcPts val="0"/>
              </a:spcAft>
            </a:pPr>
            <a:r>
              <a:rPr lang="en-GB" sz="800" dirty="0">
                <a:latin typeface="Comic Sans MS" panose="030F0702030302020204" pitchFamily="66"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that he never saw</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because he was counting stars</a:t>
            </a:r>
            <a:r>
              <a:rPr lang="en-GB" dirty="0">
                <a:latin typeface="Comic Sans MS" panose="030F0702030302020204" pitchFamily="66" charset="0"/>
                <a:ea typeface="Times New Roman" panose="02020603050405020304" pitchFamily="18" charset="0"/>
              </a:rPr>
              <a:t>.</a:t>
            </a:r>
            <a:endParaRPr lang="en-GB" sz="1200" dirty="0">
              <a:latin typeface="Times New Roman" panose="02020603050405020304" pitchFamily="18" charset="0"/>
              <a:ea typeface="Times New Roman" panose="02020603050405020304" pitchFamily="18" charset="0"/>
            </a:endParaRPr>
          </a:p>
          <a:p>
            <a:pPr>
              <a:spcAft>
                <a:spcPts val="0"/>
              </a:spcAft>
            </a:pPr>
            <a:r>
              <a:rPr lang="en-GB" sz="800" dirty="0">
                <a:latin typeface="Comic Sans MS" panose="030F0702030302020204" pitchFamily="66"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Look at John </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lying in the woods</a:t>
            </a:r>
            <a:r>
              <a:rPr lang="en-GB" dirty="0">
                <a:latin typeface="Comic Sans MS" panose="030F0702030302020204" pitchFamily="66" charset="0"/>
                <a:ea typeface="Times New Roman" panose="02020603050405020304" pitchFamily="18" charset="0"/>
              </a:rPr>
              <a:t>.</a:t>
            </a:r>
            <a:endParaRPr lang="en-GB" sz="1200" dirty="0">
              <a:latin typeface="Times New Roman" panose="02020603050405020304" pitchFamily="18" charset="0"/>
              <a:ea typeface="Times New Roman" panose="02020603050405020304" pitchFamily="18" charset="0"/>
            </a:endParaRPr>
          </a:p>
          <a:p>
            <a:pPr>
              <a:spcAft>
                <a:spcPts val="0"/>
              </a:spcAft>
            </a:pPr>
            <a:r>
              <a:rPr lang="en-GB" sz="800" dirty="0">
                <a:latin typeface="Comic Sans MS" panose="030F0702030302020204" pitchFamily="66"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The woodland creatures are gathering around him  </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        laughing.</a:t>
            </a:r>
            <a:endParaRPr lang="en-GB" sz="1200" dirty="0">
              <a:latin typeface="Times New Roman" panose="02020603050405020304" pitchFamily="18" charset="0"/>
              <a:ea typeface="Times New Roman" panose="02020603050405020304" pitchFamily="18" charset="0"/>
            </a:endParaRPr>
          </a:p>
          <a:p>
            <a:pPr>
              <a:spcAft>
                <a:spcPts val="0"/>
              </a:spcAft>
            </a:pPr>
            <a:r>
              <a:rPr lang="en-GB" sz="800" dirty="0">
                <a:latin typeface="Comic Sans MS" panose="030F0702030302020204" pitchFamily="66"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spcAft>
                <a:spcPts val="0"/>
              </a:spcAft>
            </a:pPr>
            <a:r>
              <a:rPr lang="en-GB" sz="1600" dirty="0">
                <a:latin typeface="Comic Sans MS" panose="030F0702030302020204" pitchFamily="66" charset="0"/>
                <a:ea typeface="Times New Roman" panose="02020603050405020304" pitchFamily="18" charset="0"/>
              </a:rPr>
              <a:t>In little woodland voices.</a:t>
            </a:r>
            <a:endParaRPr lang="en-GB" sz="1200" dirty="0">
              <a:effectLst/>
              <a:latin typeface="Times New Roman" panose="02020603050405020304" pitchFamily="18" charset="0"/>
              <a:ea typeface="Times New Roman" panose="02020603050405020304" pitchFamily="18" charset="0"/>
            </a:endParaRPr>
          </a:p>
        </p:txBody>
      </p:sp>
      <p:pic>
        <p:nvPicPr>
          <p:cNvPr id="1026" name="Picture 2" descr="https://encrypted-tbn0.gstatic.com/images?q=tbn:ANd9GcSLiwt1ZMlDHbhE34O9x6nANjXddNGfXFM_M_UZMtmGZRnyV7Uee7S1y80DwQ&amp;usqp=C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269" y="1198675"/>
            <a:ext cx="4276705" cy="427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37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04" y="-218769"/>
            <a:ext cx="10515600" cy="1325563"/>
          </a:xfrm>
        </p:spPr>
        <p:txBody>
          <a:bodyPr/>
          <a:lstStyle/>
          <a:p>
            <a:r>
              <a:rPr lang="en-GB" dirty="0" smtClean="0"/>
              <a:t>What did you notice?</a:t>
            </a:r>
            <a:endParaRPr lang="en-GB" dirty="0"/>
          </a:p>
        </p:txBody>
      </p:sp>
      <p:sp>
        <p:nvSpPr>
          <p:cNvPr id="3" name="Content Placeholder 2"/>
          <p:cNvSpPr>
            <a:spLocks noGrp="1"/>
          </p:cNvSpPr>
          <p:nvPr>
            <p:ph idx="1"/>
          </p:nvPr>
        </p:nvSpPr>
        <p:spPr>
          <a:xfrm>
            <a:off x="573795" y="1068961"/>
            <a:ext cx="10515600" cy="4351338"/>
          </a:xfrm>
        </p:spPr>
        <p:txBody>
          <a:bodyPr/>
          <a:lstStyle/>
          <a:p>
            <a:pPr marL="0" indent="0">
              <a:buNone/>
            </a:pPr>
            <a:r>
              <a:rPr lang="en-GB" dirty="0" smtClean="0"/>
              <a:t>The poet has used quite a few language techniques to make his poem interesting! He has thought carefully about what he can compare the stars to and has used something called repetition. </a:t>
            </a:r>
          </a:p>
          <a:p>
            <a:pPr marL="0" indent="0">
              <a:buNone/>
            </a:pPr>
            <a:r>
              <a:rPr lang="en-GB" dirty="0" smtClean="0"/>
              <a:t>Watch this video to find out more about what repetition is and some other features that are often used in poems. </a:t>
            </a:r>
          </a:p>
          <a:p>
            <a:pPr marL="0" indent="0">
              <a:buNone/>
            </a:pPr>
            <a:r>
              <a:rPr lang="en-GB" dirty="0" smtClean="0">
                <a:hlinkClick r:id="rId2"/>
              </a:rPr>
              <a:t>https://www.bbc.co.uk/teach/class-clips-video/english-ks1-ks2-understanding-poetry/zvrjscw</a:t>
            </a:r>
            <a:endParaRPr lang="en-GB" dirty="0" smtClean="0"/>
          </a:p>
          <a:p>
            <a:pPr marL="0" indent="0">
              <a:buNone/>
            </a:pPr>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6490359" y="3723186"/>
            <a:ext cx="5131174" cy="3134814"/>
          </a:xfrm>
          <a:prstGeom prst="rect">
            <a:avLst/>
          </a:prstGeom>
        </p:spPr>
      </p:pic>
    </p:spTree>
    <p:extLst>
      <p:ext uri="{BB962C8B-B14F-4D97-AF65-F5344CB8AC3E}">
        <p14:creationId xmlns:p14="http://schemas.microsoft.com/office/powerpoint/2010/main" val="709443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542" y="180573"/>
            <a:ext cx="10515600" cy="1325563"/>
          </a:xfrm>
        </p:spPr>
        <p:txBody>
          <a:bodyPr/>
          <a:lstStyle/>
          <a:p>
            <a:r>
              <a:rPr lang="en-GB" dirty="0" smtClean="0"/>
              <a:t>Repetition</a:t>
            </a:r>
            <a:endParaRPr lang="en-GB" dirty="0"/>
          </a:p>
        </p:txBody>
      </p:sp>
      <p:sp>
        <p:nvSpPr>
          <p:cNvPr id="3" name="Content Placeholder 2"/>
          <p:cNvSpPr>
            <a:spLocks noGrp="1"/>
          </p:cNvSpPr>
          <p:nvPr>
            <p:ph idx="1"/>
          </p:nvPr>
        </p:nvSpPr>
        <p:spPr>
          <a:xfrm>
            <a:off x="838200" y="1506136"/>
            <a:ext cx="10515600" cy="4351338"/>
          </a:xfrm>
        </p:spPr>
        <p:txBody>
          <a:bodyPr>
            <a:normAutofit fontScale="92500" lnSpcReduction="20000"/>
          </a:bodyPr>
          <a:lstStyle/>
          <a:p>
            <a:pPr marL="0" indent="0">
              <a:buNone/>
            </a:pPr>
            <a:r>
              <a:rPr lang="en-GB" dirty="0" smtClean="0"/>
              <a:t>Now that you have learnt a bit more about what repetition is and why it is used – you are going to have a go at creating your own repetition to engage your reader. </a:t>
            </a:r>
          </a:p>
          <a:p>
            <a:pPr marL="0" indent="0">
              <a:buNone/>
            </a:pPr>
            <a:endParaRPr lang="en-GB" dirty="0"/>
          </a:p>
          <a:p>
            <a:pPr marL="0" indent="0">
              <a:buNone/>
            </a:pPr>
            <a:r>
              <a:rPr lang="en-GB" dirty="0" smtClean="0"/>
              <a:t>1 star – You will be identifying repetition in an extract of a text. You will then have a go at creating your own. </a:t>
            </a:r>
          </a:p>
          <a:p>
            <a:pPr marL="0" indent="0">
              <a:buNone/>
            </a:pPr>
            <a:r>
              <a:rPr lang="en-GB" dirty="0" smtClean="0"/>
              <a:t>2 star – You have been given a poem called ‘sticks’. The poet has chosen to repeat the same word at the beginning of each line. There is not much repetition. Can you re-write the poem adding in your own repetition? </a:t>
            </a:r>
          </a:p>
          <a:p>
            <a:pPr marL="0" indent="0">
              <a:buNone/>
            </a:pPr>
            <a:r>
              <a:rPr lang="en-GB" dirty="0" smtClean="0"/>
              <a:t>3 star – You have been given the first verse of a poem. The first and last line in the verse are repeated. Can you write two more verses for the poem, making sure that the first and last line in each verse are repeated? </a:t>
            </a:r>
            <a:endParaRPr lang="en-GB" dirty="0"/>
          </a:p>
        </p:txBody>
      </p:sp>
    </p:spTree>
    <p:extLst>
      <p:ext uri="{BB962C8B-B14F-4D97-AF65-F5344CB8AC3E}">
        <p14:creationId xmlns:p14="http://schemas.microsoft.com/office/powerpoint/2010/main" val="4153456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8"/>
            <a:ext cx="10515600" cy="1325563"/>
          </a:xfrm>
        </p:spPr>
        <p:txBody>
          <a:bodyPr/>
          <a:lstStyle/>
          <a:p>
            <a:r>
              <a:rPr lang="en-GB" u="sng" dirty="0" smtClean="0"/>
              <a:t>Day </a:t>
            </a:r>
            <a:r>
              <a:rPr lang="en-GB" u="sng" dirty="0" smtClean="0"/>
              <a:t>2 – writing your poem.  </a:t>
            </a:r>
            <a:endParaRPr lang="en-GB" u="sng" dirty="0"/>
          </a:p>
        </p:txBody>
      </p:sp>
      <p:sp>
        <p:nvSpPr>
          <p:cNvPr id="3" name="Content Placeholder 2"/>
          <p:cNvSpPr>
            <a:spLocks noGrp="1"/>
          </p:cNvSpPr>
          <p:nvPr>
            <p:ph idx="1"/>
          </p:nvPr>
        </p:nvSpPr>
        <p:spPr>
          <a:xfrm>
            <a:off x="838200" y="1373933"/>
            <a:ext cx="10515600" cy="4982800"/>
          </a:xfrm>
        </p:spPr>
        <p:txBody>
          <a:bodyPr/>
          <a:lstStyle/>
          <a:p>
            <a:pPr marL="0" indent="0">
              <a:buNone/>
            </a:pPr>
            <a:r>
              <a:rPr lang="en-GB" dirty="0" smtClean="0"/>
              <a:t>Now you have had a look at some different techniques that you can use in your poem and you have created descriptions for your stars, it’s time to start writing our poems. </a:t>
            </a:r>
          </a:p>
          <a:p>
            <a:pPr marL="0" indent="0">
              <a:buNone/>
            </a:pPr>
            <a:r>
              <a:rPr lang="en-GB" dirty="0" smtClean="0"/>
              <a:t>Watch the videos from the following BBC link and carefully read the tips they give you on how to start writing your poem. </a:t>
            </a:r>
          </a:p>
          <a:p>
            <a:pPr marL="0" indent="0">
              <a:buNone/>
            </a:pPr>
            <a:r>
              <a:rPr lang="en-GB" dirty="0">
                <a:hlinkClick r:id="rId2"/>
              </a:rPr>
              <a:t>https://</a:t>
            </a:r>
            <a:r>
              <a:rPr lang="en-GB" dirty="0" smtClean="0">
                <a:hlinkClick r:id="rId2"/>
              </a:rPr>
              <a:t>www.bbc.co.uk/bitesize/articles/zrgytrd</a:t>
            </a: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20138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4742"/>
            <a:ext cx="10515600" cy="5692221"/>
          </a:xfrm>
        </p:spPr>
        <p:txBody>
          <a:bodyPr>
            <a:normAutofit lnSpcReduction="10000"/>
          </a:bodyPr>
          <a:lstStyle/>
          <a:p>
            <a:pPr marL="0" indent="0">
              <a:buNone/>
            </a:pPr>
            <a:r>
              <a:rPr lang="en-GB" dirty="0" smtClean="0"/>
              <a:t>Don’t forget that some poems have verses (almost like mini paragraphs). </a:t>
            </a:r>
          </a:p>
          <a:p>
            <a:pPr marL="0" indent="0">
              <a:buNone/>
            </a:pPr>
            <a:r>
              <a:rPr lang="en-GB" dirty="0" smtClean="0"/>
              <a:t>Not all poems have to rhyme. </a:t>
            </a:r>
          </a:p>
          <a:p>
            <a:pPr marL="0" indent="0">
              <a:buNone/>
            </a:pPr>
            <a:r>
              <a:rPr lang="en-GB" dirty="0" smtClean="0"/>
              <a:t>You should use repetition in your poem. </a:t>
            </a:r>
          </a:p>
          <a:p>
            <a:pPr marL="0" indent="0">
              <a:buNone/>
            </a:pPr>
            <a:r>
              <a:rPr lang="en-GB" dirty="0" smtClean="0"/>
              <a:t>You should use adjectives to describe your stars. </a:t>
            </a:r>
          </a:p>
          <a:p>
            <a:pPr marL="0" indent="0">
              <a:buNone/>
            </a:pPr>
            <a:r>
              <a:rPr lang="en-GB" dirty="0" smtClean="0"/>
              <a:t>You should punctuate your poem accurately. </a:t>
            </a:r>
          </a:p>
          <a:p>
            <a:pPr marL="0" indent="0">
              <a:buNone/>
            </a:pPr>
            <a:endParaRPr lang="en-GB" dirty="0" smtClean="0"/>
          </a:p>
          <a:p>
            <a:pPr marL="0" indent="0">
              <a:buNone/>
            </a:pPr>
            <a:r>
              <a:rPr lang="en-GB" dirty="0" smtClean="0"/>
              <a:t>Once you have finished, could you produce some artwork to go alongside your poem? </a:t>
            </a:r>
          </a:p>
          <a:p>
            <a:pPr marL="0" indent="0">
              <a:buNone/>
            </a:pPr>
            <a:endParaRPr lang="en-GB" dirty="0"/>
          </a:p>
          <a:p>
            <a:pPr marL="0" indent="0">
              <a:buNone/>
            </a:pPr>
            <a:r>
              <a:rPr lang="en-GB" dirty="0" smtClean="0"/>
              <a:t>There are some different examples of star poems for you to use to help get you started! </a:t>
            </a:r>
            <a:endParaRPr lang="en-GB" dirty="0"/>
          </a:p>
        </p:txBody>
      </p:sp>
    </p:spTree>
    <p:extLst>
      <p:ext uri="{BB962C8B-B14F-4D97-AF65-F5344CB8AC3E}">
        <p14:creationId xmlns:p14="http://schemas.microsoft.com/office/powerpoint/2010/main" val="352339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8"/>
            <a:ext cx="10515600" cy="1325563"/>
          </a:xfrm>
        </p:spPr>
        <p:txBody>
          <a:bodyPr/>
          <a:lstStyle/>
          <a:p>
            <a:r>
              <a:rPr lang="en-GB" u="sng" dirty="0" smtClean="0"/>
              <a:t>Day 3  </a:t>
            </a:r>
            <a:r>
              <a:rPr lang="en-GB" u="sng" dirty="0" smtClean="0"/>
              <a:t>- Activity</a:t>
            </a:r>
            <a:endParaRPr lang="en-GB" u="sng" dirty="0"/>
          </a:p>
        </p:txBody>
      </p:sp>
      <p:sp>
        <p:nvSpPr>
          <p:cNvPr id="3" name="Content Placeholder 2"/>
          <p:cNvSpPr>
            <a:spLocks noGrp="1"/>
          </p:cNvSpPr>
          <p:nvPr>
            <p:ph idx="1"/>
          </p:nvPr>
        </p:nvSpPr>
        <p:spPr>
          <a:xfrm>
            <a:off x="838200" y="1373933"/>
            <a:ext cx="10515600" cy="4982800"/>
          </a:xfrm>
        </p:spPr>
        <p:txBody>
          <a:bodyPr/>
          <a:lstStyle/>
          <a:p>
            <a:pPr marL="0" indent="0">
              <a:buNone/>
            </a:pPr>
            <a:r>
              <a:rPr lang="en-GB" dirty="0" smtClean="0"/>
              <a:t>You have looked at a wide range of poems over the past week. </a:t>
            </a:r>
          </a:p>
          <a:p>
            <a:pPr marL="0" indent="0">
              <a:buNone/>
            </a:pPr>
            <a:r>
              <a:rPr lang="en-GB" dirty="0" smtClean="0"/>
              <a:t>As you are working at home, we will be using the theme of family for this session. </a:t>
            </a:r>
          </a:p>
          <a:p>
            <a:pPr marL="0" indent="0">
              <a:buNone/>
            </a:pPr>
            <a:r>
              <a:rPr lang="en-GB" dirty="0" smtClean="0"/>
              <a:t>Read through the poem on the next slide…</a:t>
            </a:r>
            <a:endParaRPr lang="en-GB" dirty="0"/>
          </a:p>
        </p:txBody>
      </p:sp>
    </p:spTree>
    <p:extLst>
      <p:ext uri="{BB962C8B-B14F-4D97-AF65-F5344CB8AC3E}">
        <p14:creationId xmlns:p14="http://schemas.microsoft.com/office/powerpoint/2010/main" val="786833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TotalTime>
  <Words>1339</Words>
  <Application>Microsoft Office PowerPoint</Application>
  <PresentationFormat>Widescreen</PresentationFormat>
  <Paragraphs>230</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Century Gothic</vt:lpstr>
      <vt:lpstr>Comic Sans MS</vt:lpstr>
      <vt:lpstr>SassoonCRInfantMedium</vt:lpstr>
      <vt:lpstr>Times New Roman</vt:lpstr>
      <vt:lpstr>Wingdings</vt:lpstr>
      <vt:lpstr>Office Theme</vt:lpstr>
      <vt:lpstr>Year 2 – Home Learning  English – Spring 1 – Week 6</vt:lpstr>
      <vt:lpstr>Reminder</vt:lpstr>
      <vt:lpstr>Day 1</vt:lpstr>
      <vt:lpstr>PowerPoint Presentation</vt:lpstr>
      <vt:lpstr>What did you notice?</vt:lpstr>
      <vt:lpstr>Repetition</vt:lpstr>
      <vt:lpstr>Day 2 – writing your poem.  </vt:lpstr>
      <vt:lpstr>PowerPoint Presentation</vt:lpstr>
      <vt:lpstr>Day 3  - Activity</vt:lpstr>
      <vt:lpstr>PowerPoint Presentation</vt:lpstr>
      <vt:lpstr>Extension</vt:lpstr>
      <vt:lpstr>Day 4  - Poetry reading</vt:lpstr>
      <vt:lpstr>Day 5  - SPAG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 Home Learning  English – Spring 1 – Week 1</dc:title>
  <dc:creator>tidman, emily</dc:creator>
  <cp:lastModifiedBy>tidman, emily</cp:lastModifiedBy>
  <cp:revision>29</cp:revision>
  <dcterms:created xsi:type="dcterms:W3CDTF">2021-01-04T19:13:33Z</dcterms:created>
  <dcterms:modified xsi:type="dcterms:W3CDTF">2021-02-07T14:27:04Z</dcterms:modified>
</cp:coreProperties>
</file>