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7" r:id="rId6"/>
    <p:sldId id="262" r:id="rId7"/>
    <p:sldId id="268"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equest.org.uk/restart/story-time-wise-foolish-builders/"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Be guided by your values</a:t>
            </a:r>
          </a:p>
        </p:txBody>
      </p:sp>
    </p:spTree>
    <p:extLst>
      <p:ext uri="{BB962C8B-B14F-4D97-AF65-F5344CB8AC3E}">
        <p14:creationId xmlns:p14="http://schemas.microsoft.com/office/powerpoint/2010/main" val="357339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picture containing sky, outdoor, marketplace, preparing&#10;&#10;Description automatically generated">
            <a:extLst>
              <a:ext uri="{FF2B5EF4-FFF2-40B4-BE49-F238E27FC236}">
                <a16:creationId xmlns:a16="http://schemas.microsoft.com/office/drawing/2014/main" id="{8C0F0D32-B0FF-4904-B69A-7ED0D21C745B}"/>
              </a:ext>
            </a:extLst>
          </p:cNvPr>
          <p:cNvPicPr>
            <a:picLocks noChangeAspect="1"/>
          </p:cNvPicPr>
          <p:nvPr/>
        </p:nvPicPr>
        <p:blipFill>
          <a:blip r:embed="rId2"/>
          <a:stretch>
            <a:fillRect/>
          </a:stretch>
        </p:blipFill>
        <p:spPr>
          <a:xfrm>
            <a:off x="2122893" y="599724"/>
            <a:ext cx="7939420" cy="5200321"/>
          </a:xfrm>
          <a:prstGeom prst="rect">
            <a:avLst/>
          </a:prstGeom>
        </p:spPr>
      </p:pic>
      <p:sp>
        <p:nvSpPr>
          <p:cNvPr id="36" name="Rectangle 35">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723376"/>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3" name="Picture 2">
            <a:extLst>
              <a:ext uri="{FF2B5EF4-FFF2-40B4-BE49-F238E27FC236}">
                <a16:creationId xmlns:a16="http://schemas.microsoft.com/office/drawing/2014/main" id="{96AE4DF8-00E9-4994-A08C-C0A8FAA8FAA5}"/>
              </a:ext>
            </a:extLst>
          </p:cNvPr>
          <p:cNvPicPr>
            <a:picLocks noChangeAspect="1"/>
          </p:cNvPicPr>
          <p:nvPr/>
        </p:nvPicPr>
        <p:blipFill>
          <a:blip r:embed="rId3"/>
          <a:stretch>
            <a:fillRect/>
          </a:stretch>
        </p:blipFill>
        <p:spPr>
          <a:xfrm>
            <a:off x="1295036" y="694935"/>
            <a:ext cx="3915500" cy="2563255"/>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normAutofit fontScale="90000"/>
          </a:bodyPr>
          <a:lstStyle/>
          <a:p>
            <a:br>
              <a:rPr lang="en-GB" dirty="0"/>
            </a:br>
            <a:br>
              <a:rPr lang="en-GB" dirty="0"/>
            </a:br>
            <a:br>
              <a:rPr lang="en-GB" dirty="0"/>
            </a:br>
            <a:br>
              <a:rPr lang="en-GB" dirty="0"/>
            </a:br>
            <a:r>
              <a:rPr lang="en-GB" dirty="0"/>
              <a:t>Which values make strong foundations? Matthew 7:24-27</a:t>
            </a:r>
          </a:p>
        </p:txBody>
      </p:sp>
      <p:sp>
        <p:nvSpPr>
          <p:cNvPr id="5" name="TextBox 4">
            <a:extLst>
              <a:ext uri="{FF2B5EF4-FFF2-40B4-BE49-F238E27FC236}">
                <a16:creationId xmlns:a16="http://schemas.microsoft.com/office/drawing/2014/main" id="{8019FF14-0725-449B-9E6F-BAFEFCF2937B}"/>
              </a:ext>
            </a:extLst>
          </p:cNvPr>
          <p:cNvSpPr txBox="1"/>
          <p:nvPr/>
        </p:nvSpPr>
        <p:spPr>
          <a:xfrm>
            <a:off x="400049" y="2072759"/>
            <a:ext cx="7324725" cy="369332"/>
          </a:xfrm>
          <a:prstGeom prst="rect">
            <a:avLst/>
          </a:prstGeom>
          <a:noFill/>
        </p:spPr>
        <p:txBody>
          <a:bodyPr wrap="square">
            <a:spAutoFit/>
          </a:bodyPr>
          <a:lstStyle/>
          <a:p>
            <a:r>
              <a:rPr lang="en-GB" b="1" dirty="0">
                <a:solidFill>
                  <a:srgbClr val="C00000"/>
                </a:solidFill>
                <a:hlinkClick r:id="rId2">
                  <a:extLst>
                    <a:ext uri="{A12FA001-AC4F-418D-AE19-62706E023703}">
                      <ahyp:hlinkClr xmlns:ahyp="http://schemas.microsoft.com/office/drawing/2018/hyperlinkcolor" val="tx"/>
                    </a:ext>
                  </a:extLst>
                </a:hlinkClick>
              </a:rPr>
              <a:t>http://request.org.uk/restart/story-time-wise-foolish-builders/</a:t>
            </a:r>
            <a:r>
              <a:rPr lang="en-GB" b="1" dirty="0">
                <a:solidFill>
                  <a:srgbClr val="C00000"/>
                </a:solidFill>
              </a:rPr>
              <a:t>  </a:t>
            </a:r>
          </a:p>
        </p:txBody>
      </p:sp>
      <p:sp>
        <p:nvSpPr>
          <p:cNvPr id="7" name="TextBox 6">
            <a:extLst>
              <a:ext uri="{FF2B5EF4-FFF2-40B4-BE49-F238E27FC236}">
                <a16:creationId xmlns:a16="http://schemas.microsoft.com/office/drawing/2014/main" id="{873F1A5B-4E1C-4E19-86C8-B7667421E625}"/>
              </a:ext>
            </a:extLst>
          </p:cNvPr>
          <p:cNvSpPr txBox="1"/>
          <p:nvPr/>
        </p:nvSpPr>
        <p:spPr>
          <a:xfrm>
            <a:off x="400049" y="2628900"/>
            <a:ext cx="11296651" cy="3905250"/>
          </a:xfrm>
          <a:prstGeom prst="rect">
            <a:avLst/>
          </a:prstGeom>
          <a:noFill/>
        </p:spPr>
        <p:txBody>
          <a:bodyPr wrap="square" rtlCol="0">
            <a:spAutoFit/>
          </a:bodyPr>
          <a:lstStyle/>
          <a:p>
            <a:endParaRPr lang="en-GB" dirty="0"/>
          </a:p>
        </p:txBody>
      </p:sp>
      <p:pic>
        <p:nvPicPr>
          <p:cNvPr id="8" name="Picture 7">
            <a:extLst>
              <a:ext uri="{FF2B5EF4-FFF2-40B4-BE49-F238E27FC236}">
                <a16:creationId xmlns:a16="http://schemas.microsoft.com/office/drawing/2014/main" id="{BA9E5DA2-3B68-4DDD-9806-B0922A8B8DFC}"/>
              </a:ext>
            </a:extLst>
          </p:cNvPr>
          <p:cNvPicPr>
            <a:picLocks noChangeAspect="1"/>
          </p:cNvPicPr>
          <p:nvPr/>
        </p:nvPicPr>
        <p:blipFill>
          <a:blip r:embed="rId3"/>
          <a:stretch>
            <a:fillRect/>
          </a:stretch>
        </p:blipFill>
        <p:spPr>
          <a:xfrm>
            <a:off x="575894" y="2796860"/>
            <a:ext cx="4572000" cy="3429000"/>
          </a:xfrm>
          <a:prstGeom prst="rect">
            <a:avLst/>
          </a:prstGeom>
        </p:spPr>
      </p:pic>
      <p:pic>
        <p:nvPicPr>
          <p:cNvPr id="9" name="Picture 8">
            <a:extLst>
              <a:ext uri="{FF2B5EF4-FFF2-40B4-BE49-F238E27FC236}">
                <a16:creationId xmlns:a16="http://schemas.microsoft.com/office/drawing/2014/main" id="{379B397D-C188-4A56-9E1F-BD0E9D5809EE}"/>
              </a:ext>
            </a:extLst>
          </p:cNvPr>
          <p:cNvPicPr>
            <a:picLocks noChangeAspect="1"/>
          </p:cNvPicPr>
          <p:nvPr/>
        </p:nvPicPr>
        <p:blipFill>
          <a:blip r:embed="rId4"/>
          <a:stretch>
            <a:fillRect/>
          </a:stretch>
        </p:blipFill>
        <p:spPr>
          <a:xfrm>
            <a:off x="6943725" y="2867025"/>
            <a:ext cx="4572000" cy="3429000"/>
          </a:xfrm>
          <a:prstGeom prst="rect">
            <a:avLst/>
          </a:prstGeom>
        </p:spPr>
      </p:pic>
    </p:spTree>
    <p:extLst>
      <p:ext uri="{BB962C8B-B14F-4D97-AF65-F5344CB8AC3E}">
        <p14:creationId xmlns:p14="http://schemas.microsoft.com/office/powerpoint/2010/main" val="351262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C5F4D4F0-3295-486A-8BEF-DC288645B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3">
            <a:extLst>
              <a:ext uri="{FF2B5EF4-FFF2-40B4-BE49-F238E27FC236}">
                <a16:creationId xmlns:a16="http://schemas.microsoft.com/office/drawing/2014/main" id="{EB4E2B5E-BDFA-45FB-B388-F7D4AAEB6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15">
            <a:extLst>
              <a:ext uri="{FF2B5EF4-FFF2-40B4-BE49-F238E27FC236}">
                <a16:creationId xmlns:a16="http://schemas.microsoft.com/office/drawing/2014/main" id="{446F8842-021D-4754-B531-2E441E97B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7">
            <a:extLst>
              <a:ext uri="{FF2B5EF4-FFF2-40B4-BE49-F238E27FC236}">
                <a16:creationId xmlns:a16="http://schemas.microsoft.com/office/drawing/2014/main" id="{0920E1B7-7EFB-4426-BB4D-7B077C2B2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26D5FC40-D592-4FE8-917E-2EC1A2A8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85F72663-8285-481E-98A7-83BD0379D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03189" y="1209184"/>
            <a:ext cx="3089189" cy="4734416"/>
          </a:xfrm>
        </p:spPr>
        <p:txBody>
          <a:bodyPr vert="horz" lIns="91440" tIns="45720" rIns="91440" bIns="45720" rtlCol="0" anchor="ctr">
            <a:normAutofit/>
          </a:bodyPr>
          <a:lstStyle/>
          <a:p>
            <a:br>
              <a:rPr lang="en-US"/>
            </a:br>
            <a:br>
              <a:rPr lang="en-US"/>
            </a:br>
            <a:br>
              <a:rPr lang="en-US"/>
            </a:br>
            <a:br>
              <a:rPr lang="en-US"/>
            </a:br>
            <a:r>
              <a:rPr lang="en-US"/>
              <a:t>Which values make strong foundations? Matthew 7:24-27</a:t>
            </a:r>
          </a:p>
        </p:txBody>
      </p:sp>
      <p:sp>
        <p:nvSpPr>
          <p:cNvPr id="24" name="Rectangle 23">
            <a:extLst>
              <a:ext uri="{FF2B5EF4-FFF2-40B4-BE49-F238E27FC236}">
                <a16:creationId xmlns:a16="http://schemas.microsoft.com/office/drawing/2014/main" id="{DE1533F3-5E5F-4DCE-95F6-B5EFA199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A8A8D6E-50C0-4DF7-BEFE-3D3DFE05A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2596E41C-01A5-448F-910C-A77F5CC9C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865CEFF-B90B-47D3-8FBB-51988E1BD1BC}"/>
              </a:ext>
            </a:extLst>
          </p:cNvPr>
          <p:cNvPicPr>
            <a:picLocks noChangeAspect="1"/>
          </p:cNvPicPr>
          <p:nvPr/>
        </p:nvPicPr>
        <p:blipFill>
          <a:blip r:embed="rId2"/>
          <a:stretch>
            <a:fillRect/>
          </a:stretch>
        </p:blipFill>
        <p:spPr>
          <a:xfrm>
            <a:off x="8311702" y="789406"/>
            <a:ext cx="2889968" cy="2167476"/>
          </a:xfrm>
          <a:prstGeom prst="rect">
            <a:avLst/>
          </a:prstGeom>
        </p:spPr>
      </p:pic>
      <p:sp>
        <p:nvSpPr>
          <p:cNvPr id="30" name="Rectangle 29">
            <a:extLst>
              <a:ext uri="{FF2B5EF4-FFF2-40B4-BE49-F238E27FC236}">
                <a16:creationId xmlns:a16="http://schemas.microsoft.com/office/drawing/2014/main" id="{97C7EEF0-28C8-4D59-9D84-7A3BE1573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9997FC-C649-4C73-9373-FF230852693A}"/>
              </a:ext>
            </a:extLst>
          </p:cNvPr>
          <p:cNvPicPr>
            <a:picLocks noChangeAspect="1"/>
          </p:cNvPicPr>
          <p:nvPr/>
        </p:nvPicPr>
        <p:blipFill>
          <a:blip r:embed="rId3"/>
          <a:stretch>
            <a:fillRect/>
          </a:stretch>
        </p:blipFill>
        <p:spPr>
          <a:xfrm>
            <a:off x="4561870" y="768478"/>
            <a:ext cx="2866778" cy="2150084"/>
          </a:xfrm>
          <a:prstGeom prst="rect">
            <a:avLst/>
          </a:prstGeom>
        </p:spPr>
      </p:pic>
      <p:sp>
        <p:nvSpPr>
          <p:cNvPr id="32" name="Rectangle 31">
            <a:extLst>
              <a:ext uri="{FF2B5EF4-FFF2-40B4-BE49-F238E27FC236}">
                <a16:creationId xmlns:a16="http://schemas.microsoft.com/office/drawing/2014/main" id="{ADD1794E-2A2D-4F0C-9ACA-D26F788C7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19FF14-0725-449B-9E6F-BAFEFCF2937B}"/>
              </a:ext>
            </a:extLst>
          </p:cNvPr>
          <p:cNvSpPr txBox="1"/>
          <p:nvPr/>
        </p:nvSpPr>
        <p:spPr>
          <a:xfrm>
            <a:off x="4561870" y="3425295"/>
            <a:ext cx="6864154" cy="280047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b="1" dirty="0">
                <a:solidFill>
                  <a:schemeClr val="tx2"/>
                </a:solidFill>
              </a:rPr>
              <a:t>24 “Everyone who hears these things I say and obeys them is like a wise man. The wise man built his house on rock. 25 It rained hard and the water rose. The winds blew and hit that house. But the house did not fall, because the house was built on rock. 26 But the person who hears the things I teach and does not obey them is like a foolish man. The foolish man built his house on sand. 27 It rained hard, the water rose, and the winds blew and hit that house. And the house fell with a big crash.”</a:t>
            </a:r>
          </a:p>
        </p:txBody>
      </p:sp>
      <p:sp>
        <p:nvSpPr>
          <p:cNvPr id="7" name="TextBox 6">
            <a:extLst>
              <a:ext uri="{FF2B5EF4-FFF2-40B4-BE49-F238E27FC236}">
                <a16:creationId xmlns:a16="http://schemas.microsoft.com/office/drawing/2014/main" id="{873F1A5B-4E1C-4E19-86C8-B7667421E625}"/>
              </a:ext>
            </a:extLst>
          </p:cNvPr>
          <p:cNvSpPr txBox="1"/>
          <p:nvPr/>
        </p:nvSpPr>
        <p:spPr>
          <a:xfrm>
            <a:off x="4400550" y="2724149"/>
            <a:ext cx="7243034" cy="369332"/>
          </a:xfrm>
          <a:prstGeom prst="rect">
            <a:avLst/>
          </a:prstGeom>
          <a:noFill/>
        </p:spPr>
        <p:txBody>
          <a:bodyPr wrap="square" rtlCol="0">
            <a:spAutoFit/>
          </a:bodyPr>
          <a:lstStyle/>
          <a:p>
            <a:endParaRPr lang="en-GB" dirty="0">
              <a:latin typeface="Century Gothic" panose="020B0502020202020204" pitchFamily="34" charset="0"/>
            </a:endParaRPr>
          </a:p>
        </p:txBody>
      </p:sp>
    </p:spTree>
    <p:extLst>
      <p:ext uri="{BB962C8B-B14F-4D97-AF65-F5344CB8AC3E}">
        <p14:creationId xmlns:p14="http://schemas.microsoft.com/office/powerpoint/2010/main" val="238824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Which values make strong foundations?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43760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normAutofit fontScale="90000"/>
          </a:bodyPr>
          <a:lstStyle/>
          <a:p>
            <a:br>
              <a:rPr lang="en-GB"/>
            </a:br>
            <a:br>
              <a:rPr lang="en-GB"/>
            </a:br>
            <a:br>
              <a:rPr lang="en-GB"/>
            </a:br>
            <a:br>
              <a:rPr lang="en-GB"/>
            </a:br>
            <a:r>
              <a:rPr lang="en-GB"/>
              <a:t>Which values make strong foundations? Matthew 7:24-27</a:t>
            </a:r>
            <a:endParaRPr lang="en-GB" dirty="0"/>
          </a:p>
        </p:txBody>
      </p:sp>
      <p:sp>
        <p:nvSpPr>
          <p:cNvPr id="7" name="TextBox 6">
            <a:extLst>
              <a:ext uri="{FF2B5EF4-FFF2-40B4-BE49-F238E27FC236}">
                <a16:creationId xmlns:a16="http://schemas.microsoft.com/office/drawing/2014/main" id="{873F1A5B-4E1C-4E19-86C8-B7667421E625}"/>
              </a:ext>
            </a:extLst>
          </p:cNvPr>
          <p:cNvSpPr txBox="1"/>
          <p:nvPr/>
        </p:nvSpPr>
        <p:spPr>
          <a:xfrm>
            <a:off x="442376" y="2114550"/>
            <a:ext cx="11296651" cy="5632311"/>
          </a:xfrm>
          <a:prstGeom prst="rect">
            <a:avLst/>
          </a:prstGeom>
          <a:noFill/>
        </p:spPr>
        <p:txBody>
          <a:bodyPr wrap="square" rtlCol="0">
            <a:spAutoFit/>
          </a:bodyPr>
          <a:lstStyle/>
          <a:p>
            <a:r>
              <a:rPr lang="en-GB" dirty="0">
                <a:latin typeface="Century Gothic" panose="020B0502020202020204" pitchFamily="34" charset="0"/>
              </a:rPr>
              <a:t>Jesus told the story of the two builders to teach us the best way to live.</a:t>
            </a:r>
          </a:p>
          <a:p>
            <a:r>
              <a:rPr lang="en-GB" dirty="0">
                <a:latin typeface="Century Gothic" panose="020B0502020202020204" pitchFamily="34" charset="0"/>
              </a:rPr>
              <a:t>He explained that when we listen and do what is then we are like the wise man who builds his house on the rock.</a:t>
            </a:r>
          </a:p>
          <a:p>
            <a:endParaRPr lang="en-GB" dirty="0">
              <a:latin typeface="Century Gothic" panose="020B0502020202020204" pitchFamily="34" charset="0"/>
            </a:endParaRPr>
          </a:p>
          <a:p>
            <a:r>
              <a:rPr lang="en-GB" dirty="0">
                <a:latin typeface="Century Gothic" panose="020B0502020202020204" pitchFamily="34" charset="0"/>
              </a:rPr>
              <a:t>An example of doing what is right is when we live by our school’s values. These give us a good foundation for our lives and help us live lives that show love and respect to others. When we live like this then we are wise!  To be wise or have wisdom is not how smart we are but more what we do that's important.  </a:t>
            </a:r>
          </a:p>
          <a:p>
            <a:endParaRPr lang="en-GB" dirty="0">
              <a:latin typeface="Century Gothic" panose="020B0502020202020204" pitchFamily="34" charset="0"/>
            </a:endParaRPr>
          </a:p>
          <a:p>
            <a:r>
              <a:rPr lang="en-GB" dirty="0">
                <a:latin typeface="Century Gothic" panose="020B0502020202020204" pitchFamily="34" charset="0"/>
              </a:rPr>
              <a:t>When we know what we should do, the way that we should live and the values that we should be guided by BUT we don’t follow them then we are like a foolish man who built his house on the sand.</a:t>
            </a:r>
          </a:p>
          <a:p>
            <a:endParaRPr lang="en-GB" dirty="0">
              <a:latin typeface="Century Gothic" panose="020B0502020202020204" pitchFamily="34" charset="0"/>
            </a:endParaRPr>
          </a:p>
          <a:p>
            <a:r>
              <a:rPr lang="en-GB" dirty="0">
                <a:latin typeface="Century Gothic" panose="020B0502020202020204" pitchFamily="34" charset="0"/>
              </a:rPr>
              <a:t>Would you rather be foolish or wise?  If you build your life on godly values that is like building your life on the rock.  We will be strong when situations around us are hard to handle.</a:t>
            </a:r>
          </a:p>
          <a:p>
            <a:endParaRPr lang="en-GB" dirty="0"/>
          </a:p>
          <a:p>
            <a:r>
              <a:rPr lang="en-GB" dirty="0"/>
              <a:t> </a:t>
            </a:r>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07162AF3-6035-4FB8-B7C2-03A5300569C0}"/>
              </a:ext>
            </a:extLst>
          </p:cNvPr>
          <p:cNvPicPr>
            <a:picLocks noChangeAspect="1"/>
          </p:cNvPicPr>
          <p:nvPr/>
        </p:nvPicPr>
        <p:blipFill>
          <a:blip r:embed="rId2"/>
          <a:stretch>
            <a:fillRect/>
          </a:stretch>
        </p:blipFill>
        <p:spPr>
          <a:xfrm>
            <a:off x="9864762" y="5313680"/>
            <a:ext cx="1740748" cy="1305561"/>
          </a:xfrm>
          <a:prstGeom prst="rect">
            <a:avLst/>
          </a:prstGeom>
        </p:spPr>
      </p:pic>
    </p:spTree>
    <p:extLst>
      <p:ext uri="{BB962C8B-B14F-4D97-AF65-F5344CB8AC3E}">
        <p14:creationId xmlns:p14="http://schemas.microsoft.com/office/powerpoint/2010/main" val="26600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75890" y="761684"/>
            <a:ext cx="11029616" cy="988332"/>
          </a:xfrm>
        </p:spPr>
        <p:txBody>
          <a:bodyPr>
            <a:normAutofit/>
          </a:bodyPr>
          <a:lstStyle/>
          <a:p>
            <a:r>
              <a:rPr lang="en-GB" b="1" dirty="0"/>
              <a:t>Challenge question: </a:t>
            </a:r>
            <a:r>
              <a:rPr lang="en-GB" dirty="0"/>
              <a:t>Which of these would be good values to have as foundations for your life?</a:t>
            </a:r>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14429"/>
            <a:ext cx="9839325" cy="707886"/>
          </a:xfrm>
          <a:prstGeom prst="rect">
            <a:avLst/>
          </a:prstGeom>
          <a:noFill/>
        </p:spPr>
        <p:txBody>
          <a:bodyPr wrap="square" rtlCol="0">
            <a:spAutoFit/>
          </a:bodyPr>
          <a:lstStyle/>
          <a:p>
            <a:pPr algn="ctr"/>
            <a:endParaRPr lang="en-GB" sz="4000" dirty="0"/>
          </a:p>
        </p:txBody>
      </p:sp>
      <p:pic>
        <p:nvPicPr>
          <p:cNvPr id="8" name="Picture 7" descr="White brick wall">
            <a:extLst>
              <a:ext uri="{FF2B5EF4-FFF2-40B4-BE49-F238E27FC236}">
                <a16:creationId xmlns:a16="http://schemas.microsoft.com/office/drawing/2014/main" id="{C724157D-04CD-4A9B-AC73-393F42F8D95C}"/>
              </a:ext>
            </a:extLst>
          </p:cNvPr>
          <p:cNvPicPr>
            <a:picLocks noChangeAspect="1"/>
          </p:cNvPicPr>
          <p:nvPr/>
        </p:nvPicPr>
        <p:blipFill>
          <a:blip r:embed="rId2"/>
          <a:stretch>
            <a:fillRect/>
          </a:stretch>
        </p:blipFill>
        <p:spPr>
          <a:xfrm>
            <a:off x="396098" y="2114429"/>
            <a:ext cx="10848435" cy="4524496"/>
          </a:xfrm>
          <a:prstGeom prst="rect">
            <a:avLst/>
          </a:prstGeom>
        </p:spPr>
      </p:pic>
      <p:pic>
        <p:nvPicPr>
          <p:cNvPr id="9" name="Picture 8">
            <a:extLst>
              <a:ext uri="{FF2B5EF4-FFF2-40B4-BE49-F238E27FC236}">
                <a16:creationId xmlns:a16="http://schemas.microsoft.com/office/drawing/2014/main" id="{916568BA-E036-4361-9DFA-3F56C968EB81}"/>
              </a:ext>
            </a:extLst>
          </p:cNvPr>
          <p:cNvPicPr>
            <a:picLocks noChangeAspect="1"/>
          </p:cNvPicPr>
          <p:nvPr/>
        </p:nvPicPr>
        <p:blipFill>
          <a:blip r:embed="rId3"/>
          <a:stretch>
            <a:fillRect/>
          </a:stretch>
        </p:blipFill>
        <p:spPr>
          <a:xfrm>
            <a:off x="11454512" y="5107985"/>
            <a:ext cx="677121" cy="1678984"/>
          </a:xfrm>
          <a:prstGeom prst="rect">
            <a:avLst/>
          </a:prstGeom>
        </p:spPr>
      </p:pic>
      <p:sp>
        <p:nvSpPr>
          <p:cNvPr id="10" name="Rectangle 9">
            <a:extLst>
              <a:ext uri="{FF2B5EF4-FFF2-40B4-BE49-F238E27FC236}">
                <a16:creationId xmlns:a16="http://schemas.microsoft.com/office/drawing/2014/main" id="{9AAB32D0-DE25-4FC9-9DB9-07B728EC497B}"/>
              </a:ext>
            </a:extLst>
          </p:cNvPr>
          <p:cNvSpPr/>
          <p:nvPr/>
        </p:nvSpPr>
        <p:spPr>
          <a:xfrm>
            <a:off x="575890" y="2307965"/>
            <a:ext cx="2295525" cy="10287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2ED6028B-081B-4244-9BBB-5E441C6FFC21}"/>
              </a:ext>
            </a:extLst>
          </p:cNvPr>
          <p:cNvSpPr txBox="1"/>
          <p:nvPr/>
        </p:nvSpPr>
        <p:spPr>
          <a:xfrm>
            <a:off x="618325" y="2468372"/>
            <a:ext cx="1924589" cy="584775"/>
          </a:xfrm>
          <a:prstGeom prst="rect">
            <a:avLst/>
          </a:prstGeom>
          <a:noFill/>
        </p:spPr>
        <p:txBody>
          <a:bodyPr wrap="square" rtlCol="0">
            <a:spAutoFit/>
          </a:bodyPr>
          <a:lstStyle/>
          <a:p>
            <a:pPr algn="ctr"/>
            <a:r>
              <a:rPr lang="en-GB" sz="3200" b="1" dirty="0">
                <a:latin typeface="Century Gothic" panose="020B0502020202020204" pitchFamily="34" charset="0"/>
              </a:rPr>
              <a:t>Respect</a:t>
            </a:r>
          </a:p>
        </p:txBody>
      </p:sp>
      <p:pic>
        <p:nvPicPr>
          <p:cNvPr id="22" name="Picture 21">
            <a:extLst>
              <a:ext uri="{FF2B5EF4-FFF2-40B4-BE49-F238E27FC236}">
                <a16:creationId xmlns:a16="http://schemas.microsoft.com/office/drawing/2014/main" id="{05ED5779-AA48-49D2-B737-7979CEE03A9A}"/>
              </a:ext>
            </a:extLst>
          </p:cNvPr>
          <p:cNvPicPr>
            <a:picLocks noChangeAspect="1"/>
          </p:cNvPicPr>
          <p:nvPr/>
        </p:nvPicPr>
        <p:blipFill>
          <a:blip r:embed="rId4"/>
          <a:stretch>
            <a:fillRect/>
          </a:stretch>
        </p:blipFill>
        <p:spPr>
          <a:xfrm>
            <a:off x="3172315" y="2307964"/>
            <a:ext cx="2322777" cy="1048603"/>
          </a:xfrm>
          <a:prstGeom prst="rect">
            <a:avLst/>
          </a:prstGeom>
        </p:spPr>
      </p:pic>
      <p:pic>
        <p:nvPicPr>
          <p:cNvPr id="23" name="Picture 22">
            <a:extLst>
              <a:ext uri="{FF2B5EF4-FFF2-40B4-BE49-F238E27FC236}">
                <a16:creationId xmlns:a16="http://schemas.microsoft.com/office/drawing/2014/main" id="{FAC03EDC-0FFD-45DD-AD8B-103D39975021}"/>
              </a:ext>
            </a:extLst>
          </p:cNvPr>
          <p:cNvPicPr>
            <a:picLocks noChangeAspect="1"/>
          </p:cNvPicPr>
          <p:nvPr/>
        </p:nvPicPr>
        <p:blipFill>
          <a:blip r:embed="rId4"/>
          <a:stretch>
            <a:fillRect/>
          </a:stretch>
        </p:blipFill>
        <p:spPr>
          <a:xfrm>
            <a:off x="5910432" y="2286167"/>
            <a:ext cx="2322777" cy="1048603"/>
          </a:xfrm>
          <a:prstGeom prst="rect">
            <a:avLst/>
          </a:prstGeom>
        </p:spPr>
      </p:pic>
      <p:pic>
        <p:nvPicPr>
          <p:cNvPr id="24" name="Picture 23">
            <a:extLst>
              <a:ext uri="{FF2B5EF4-FFF2-40B4-BE49-F238E27FC236}">
                <a16:creationId xmlns:a16="http://schemas.microsoft.com/office/drawing/2014/main" id="{8E6142E4-A281-4665-BA0C-A8CCABFFC542}"/>
              </a:ext>
            </a:extLst>
          </p:cNvPr>
          <p:cNvPicPr>
            <a:picLocks noChangeAspect="1"/>
          </p:cNvPicPr>
          <p:nvPr/>
        </p:nvPicPr>
        <p:blipFill>
          <a:blip r:embed="rId4"/>
          <a:stretch>
            <a:fillRect/>
          </a:stretch>
        </p:blipFill>
        <p:spPr>
          <a:xfrm>
            <a:off x="8773523" y="2236457"/>
            <a:ext cx="2322777" cy="1048603"/>
          </a:xfrm>
          <a:prstGeom prst="rect">
            <a:avLst/>
          </a:prstGeom>
        </p:spPr>
      </p:pic>
      <p:pic>
        <p:nvPicPr>
          <p:cNvPr id="25" name="Picture 24">
            <a:extLst>
              <a:ext uri="{FF2B5EF4-FFF2-40B4-BE49-F238E27FC236}">
                <a16:creationId xmlns:a16="http://schemas.microsoft.com/office/drawing/2014/main" id="{E78BC65E-B4A3-4483-9A58-4BC56948561F}"/>
              </a:ext>
            </a:extLst>
          </p:cNvPr>
          <p:cNvPicPr>
            <a:picLocks noChangeAspect="1"/>
          </p:cNvPicPr>
          <p:nvPr/>
        </p:nvPicPr>
        <p:blipFill>
          <a:blip r:embed="rId4"/>
          <a:stretch>
            <a:fillRect/>
          </a:stretch>
        </p:blipFill>
        <p:spPr>
          <a:xfrm>
            <a:off x="1819936" y="3673928"/>
            <a:ext cx="2322777" cy="1048603"/>
          </a:xfrm>
          <a:prstGeom prst="rect">
            <a:avLst/>
          </a:prstGeom>
        </p:spPr>
      </p:pic>
      <p:pic>
        <p:nvPicPr>
          <p:cNvPr id="26" name="Picture 25">
            <a:extLst>
              <a:ext uri="{FF2B5EF4-FFF2-40B4-BE49-F238E27FC236}">
                <a16:creationId xmlns:a16="http://schemas.microsoft.com/office/drawing/2014/main" id="{F658608B-65E6-4E98-9600-F75B5047560C}"/>
              </a:ext>
            </a:extLst>
          </p:cNvPr>
          <p:cNvPicPr>
            <a:picLocks noChangeAspect="1"/>
          </p:cNvPicPr>
          <p:nvPr/>
        </p:nvPicPr>
        <p:blipFill>
          <a:blip r:embed="rId4"/>
          <a:stretch>
            <a:fillRect/>
          </a:stretch>
        </p:blipFill>
        <p:spPr>
          <a:xfrm>
            <a:off x="4998304" y="3638312"/>
            <a:ext cx="2322777" cy="1048603"/>
          </a:xfrm>
          <a:prstGeom prst="rect">
            <a:avLst/>
          </a:prstGeom>
        </p:spPr>
      </p:pic>
      <p:pic>
        <p:nvPicPr>
          <p:cNvPr id="27" name="Picture 26">
            <a:extLst>
              <a:ext uri="{FF2B5EF4-FFF2-40B4-BE49-F238E27FC236}">
                <a16:creationId xmlns:a16="http://schemas.microsoft.com/office/drawing/2014/main" id="{8DEB6D2A-CAD1-476B-9BDA-7701E2C66E07}"/>
              </a:ext>
            </a:extLst>
          </p:cNvPr>
          <p:cNvPicPr>
            <a:picLocks noChangeAspect="1"/>
          </p:cNvPicPr>
          <p:nvPr/>
        </p:nvPicPr>
        <p:blipFill>
          <a:blip r:embed="rId4"/>
          <a:stretch>
            <a:fillRect/>
          </a:stretch>
        </p:blipFill>
        <p:spPr>
          <a:xfrm>
            <a:off x="8029697" y="3647653"/>
            <a:ext cx="2322777" cy="1048603"/>
          </a:xfrm>
          <a:prstGeom prst="rect">
            <a:avLst/>
          </a:prstGeom>
        </p:spPr>
      </p:pic>
      <p:pic>
        <p:nvPicPr>
          <p:cNvPr id="28" name="Picture 27">
            <a:extLst>
              <a:ext uri="{FF2B5EF4-FFF2-40B4-BE49-F238E27FC236}">
                <a16:creationId xmlns:a16="http://schemas.microsoft.com/office/drawing/2014/main" id="{57CF3D2F-2A0F-4D42-AAC4-1012B42D1B1F}"/>
              </a:ext>
            </a:extLst>
          </p:cNvPr>
          <p:cNvPicPr>
            <a:picLocks noChangeAspect="1"/>
          </p:cNvPicPr>
          <p:nvPr/>
        </p:nvPicPr>
        <p:blipFill>
          <a:blip r:embed="rId4"/>
          <a:stretch>
            <a:fillRect/>
          </a:stretch>
        </p:blipFill>
        <p:spPr>
          <a:xfrm>
            <a:off x="548638" y="5157766"/>
            <a:ext cx="2322777" cy="1048603"/>
          </a:xfrm>
          <a:prstGeom prst="rect">
            <a:avLst/>
          </a:prstGeom>
        </p:spPr>
      </p:pic>
      <p:pic>
        <p:nvPicPr>
          <p:cNvPr id="29" name="Picture 28">
            <a:extLst>
              <a:ext uri="{FF2B5EF4-FFF2-40B4-BE49-F238E27FC236}">
                <a16:creationId xmlns:a16="http://schemas.microsoft.com/office/drawing/2014/main" id="{9E955108-30AD-49E6-8852-09E43EEDDE5A}"/>
              </a:ext>
            </a:extLst>
          </p:cNvPr>
          <p:cNvPicPr>
            <a:picLocks noChangeAspect="1"/>
          </p:cNvPicPr>
          <p:nvPr/>
        </p:nvPicPr>
        <p:blipFill>
          <a:blip r:embed="rId4"/>
          <a:stretch>
            <a:fillRect/>
          </a:stretch>
        </p:blipFill>
        <p:spPr>
          <a:xfrm>
            <a:off x="3420136" y="5197370"/>
            <a:ext cx="2322777" cy="1048603"/>
          </a:xfrm>
          <a:prstGeom prst="rect">
            <a:avLst/>
          </a:prstGeom>
        </p:spPr>
      </p:pic>
      <p:pic>
        <p:nvPicPr>
          <p:cNvPr id="30" name="Picture 29">
            <a:extLst>
              <a:ext uri="{FF2B5EF4-FFF2-40B4-BE49-F238E27FC236}">
                <a16:creationId xmlns:a16="http://schemas.microsoft.com/office/drawing/2014/main" id="{2D454D8D-DF91-4D7A-BD62-CC79A03E3FD9}"/>
              </a:ext>
            </a:extLst>
          </p:cNvPr>
          <p:cNvPicPr>
            <a:picLocks noChangeAspect="1"/>
          </p:cNvPicPr>
          <p:nvPr/>
        </p:nvPicPr>
        <p:blipFill>
          <a:blip r:embed="rId4"/>
          <a:stretch>
            <a:fillRect/>
          </a:stretch>
        </p:blipFill>
        <p:spPr>
          <a:xfrm>
            <a:off x="6170945" y="5197369"/>
            <a:ext cx="2322777" cy="1048603"/>
          </a:xfrm>
          <a:prstGeom prst="rect">
            <a:avLst/>
          </a:prstGeom>
        </p:spPr>
      </p:pic>
      <p:pic>
        <p:nvPicPr>
          <p:cNvPr id="31" name="Picture 30">
            <a:extLst>
              <a:ext uri="{FF2B5EF4-FFF2-40B4-BE49-F238E27FC236}">
                <a16:creationId xmlns:a16="http://schemas.microsoft.com/office/drawing/2014/main" id="{393A2707-0602-40D2-8609-296F99A8FA8B}"/>
              </a:ext>
            </a:extLst>
          </p:cNvPr>
          <p:cNvPicPr>
            <a:picLocks noChangeAspect="1"/>
          </p:cNvPicPr>
          <p:nvPr/>
        </p:nvPicPr>
        <p:blipFill>
          <a:blip r:embed="rId4"/>
          <a:stretch>
            <a:fillRect/>
          </a:stretch>
        </p:blipFill>
        <p:spPr>
          <a:xfrm>
            <a:off x="8791175" y="5187418"/>
            <a:ext cx="2322777" cy="1048603"/>
          </a:xfrm>
          <a:prstGeom prst="rect">
            <a:avLst/>
          </a:prstGeom>
        </p:spPr>
      </p:pic>
      <p:sp>
        <p:nvSpPr>
          <p:cNvPr id="32" name="TextBox 31">
            <a:extLst>
              <a:ext uri="{FF2B5EF4-FFF2-40B4-BE49-F238E27FC236}">
                <a16:creationId xmlns:a16="http://schemas.microsoft.com/office/drawing/2014/main" id="{4E345E07-75F4-4C60-A8E7-998AFD5C2C77}"/>
              </a:ext>
            </a:extLst>
          </p:cNvPr>
          <p:cNvSpPr txBox="1"/>
          <p:nvPr/>
        </p:nvSpPr>
        <p:spPr>
          <a:xfrm>
            <a:off x="3251530" y="2482851"/>
            <a:ext cx="1987220" cy="646331"/>
          </a:xfrm>
          <a:prstGeom prst="rect">
            <a:avLst/>
          </a:prstGeom>
          <a:noFill/>
        </p:spPr>
        <p:txBody>
          <a:bodyPr wrap="square" rtlCol="0">
            <a:spAutoFit/>
          </a:bodyPr>
          <a:lstStyle/>
          <a:p>
            <a:pPr algn="ctr"/>
            <a:r>
              <a:rPr lang="en-GB" sz="3600" b="1" dirty="0">
                <a:latin typeface="Century Gothic" panose="020B0502020202020204" pitchFamily="34" charset="0"/>
              </a:rPr>
              <a:t>Greedy</a:t>
            </a:r>
          </a:p>
        </p:txBody>
      </p:sp>
      <p:sp>
        <p:nvSpPr>
          <p:cNvPr id="35" name="TextBox 34">
            <a:extLst>
              <a:ext uri="{FF2B5EF4-FFF2-40B4-BE49-F238E27FC236}">
                <a16:creationId xmlns:a16="http://schemas.microsoft.com/office/drawing/2014/main" id="{D4BAB5B3-1B2E-4D2D-942C-BBF9DF31E1A3}"/>
              </a:ext>
            </a:extLst>
          </p:cNvPr>
          <p:cNvSpPr txBox="1"/>
          <p:nvPr/>
        </p:nvSpPr>
        <p:spPr>
          <a:xfrm>
            <a:off x="6090238" y="2482851"/>
            <a:ext cx="1858752" cy="584775"/>
          </a:xfrm>
          <a:prstGeom prst="rect">
            <a:avLst/>
          </a:prstGeom>
          <a:noFill/>
        </p:spPr>
        <p:txBody>
          <a:bodyPr wrap="square" rtlCol="0">
            <a:spAutoFit/>
          </a:bodyPr>
          <a:lstStyle/>
          <a:p>
            <a:r>
              <a:rPr lang="en-GB" sz="3200" b="1" dirty="0">
                <a:latin typeface="Century Gothic" panose="020B0502020202020204" pitchFamily="34" charset="0"/>
              </a:rPr>
              <a:t>Friendly</a:t>
            </a:r>
          </a:p>
        </p:txBody>
      </p:sp>
      <p:sp>
        <p:nvSpPr>
          <p:cNvPr id="36" name="TextBox 35">
            <a:extLst>
              <a:ext uri="{FF2B5EF4-FFF2-40B4-BE49-F238E27FC236}">
                <a16:creationId xmlns:a16="http://schemas.microsoft.com/office/drawing/2014/main" id="{DFF81670-4E43-4728-B1B0-0C2703111356}"/>
              </a:ext>
            </a:extLst>
          </p:cNvPr>
          <p:cNvSpPr txBox="1"/>
          <p:nvPr/>
        </p:nvSpPr>
        <p:spPr>
          <a:xfrm>
            <a:off x="9209677" y="2402477"/>
            <a:ext cx="1685925" cy="707886"/>
          </a:xfrm>
          <a:prstGeom prst="rect">
            <a:avLst/>
          </a:prstGeom>
          <a:noFill/>
        </p:spPr>
        <p:txBody>
          <a:bodyPr wrap="square" rtlCol="0">
            <a:spAutoFit/>
          </a:bodyPr>
          <a:lstStyle/>
          <a:p>
            <a:r>
              <a:rPr lang="en-GB" sz="4000" b="1" dirty="0">
                <a:latin typeface="Century Gothic" panose="020B0502020202020204" pitchFamily="34" charset="0"/>
              </a:rPr>
              <a:t>Faith</a:t>
            </a:r>
          </a:p>
        </p:txBody>
      </p:sp>
      <p:sp>
        <p:nvSpPr>
          <p:cNvPr id="38" name="TextBox 37">
            <a:extLst>
              <a:ext uri="{FF2B5EF4-FFF2-40B4-BE49-F238E27FC236}">
                <a16:creationId xmlns:a16="http://schemas.microsoft.com/office/drawing/2014/main" id="{E9F4ED6A-EC8B-48F1-97B5-96928DF8BC7C}"/>
              </a:ext>
            </a:extLst>
          </p:cNvPr>
          <p:cNvSpPr txBox="1"/>
          <p:nvPr/>
        </p:nvSpPr>
        <p:spPr>
          <a:xfrm>
            <a:off x="1819936" y="3800343"/>
            <a:ext cx="2295524" cy="830997"/>
          </a:xfrm>
          <a:prstGeom prst="rect">
            <a:avLst/>
          </a:prstGeom>
          <a:noFill/>
        </p:spPr>
        <p:txBody>
          <a:bodyPr wrap="square" rtlCol="0">
            <a:spAutoFit/>
          </a:bodyPr>
          <a:lstStyle/>
          <a:p>
            <a:pPr algn="ctr"/>
            <a:r>
              <a:rPr lang="en-GB" sz="2400" b="1" dirty="0">
                <a:latin typeface="Century Gothic" panose="020B0502020202020204" pitchFamily="34" charset="0"/>
              </a:rPr>
              <a:t>Wanting my own way</a:t>
            </a:r>
          </a:p>
        </p:txBody>
      </p:sp>
      <p:sp>
        <p:nvSpPr>
          <p:cNvPr id="39" name="TextBox 38">
            <a:extLst>
              <a:ext uri="{FF2B5EF4-FFF2-40B4-BE49-F238E27FC236}">
                <a16:creationId xmlns:a16="http://schemas.microsoft.com/office/drawing/2014/main" id="{8C889681-FA56-49C3-90AD-A7E23BE9EED1}"/>
              </a:ext>
            </a:extLst>
          </p:cNvPr>
          <p:cNvSpPr txBox="1"/>
          <p:nvPr/>
        </p:nvSpPr>
        <p:spPr>
          <a:xfrm>
            <a:off x="5067299" y="3647653"/>
            <a:ext cx="2184786" cy="1015663"/>
          </a:xfrm>
          <a:prstGeom prst="rect">
            <a:avLst/>
          </a:prstGeom>
          <a:noFill/>
        </p:spPr>
        <p:txBody>
          <a:bodyPr wrap="square" rtlCol="0">
            <a:spAutoFit/>
          </a:bodyPr>
          <a:lstStyle/>
          <a:p>
            <a:pPr algn="ctr"/>
            <a:r>
              <a:rPr lang="en-GB" sz="2000" b="1" dirty="0">
                <a:latin typeface="Century Gothic" panose="020B0502020202020204" pitchFamily="34" charset="0"/>
              </a:rPr>
              <a:t>Listening to other viewpoints</a:t>
            </a:r>
          </a:p>
        </p:txBody>
      </p:sp>
      <p:sp>
        <p:nvSpPr>
          <p:cNvPr id="40" name="TextBox 39">
            <a:extLst>
              <a:ext uri="{FF2B5EF4-FFF2-40B4-BE49-F238E27FC236}">
                <a16:creationId xmlns:a16="http://schemas.microsoft.com/office/drawing/2014/main" id="{B03DCE5B-0A0D-422F-84A2-A55FB0830CF6}"/>
              </a:ext>
            </a:extLst>
          </p:cNvPr>
          <p:cNvSpPr txBox="1"/>
          <p:nvPr/>
        </p:nvSpPr>
        <p:spPr>
          <a:xfrm>
            <a:off x="8124825" y="3714417"/>
            <a:ext cx="2152650" cy="923330"/>
          </a:xfrm>
          <a:prstGeom prst="rect">
            <a:avLst/>
          </a:prstGeom>
          <a:noFill/>
        </p:spPr>
        <p:txBody>
          <a:bodyPr wrap="square" rtlCol="0">
            <a:spAutoFit/>
          </a:bodyPr>
          <a:lstStyle/>
          <a:p>
            <a:pPr algn="ctr"/>
            <a:r>
              <a:rPr lang="en-GB" b="1" dirty="0">
                <a:latin typeface="Century Gothic" panose="020B0502020202020204" pitchFamily="34" charset="0"/>
              </a:rPr>
              <a:t>Taking responsibility for my own actions</a:t>
            </a:r>
          </a:p>
        </p:txBody>
      </p:sp>
      <p:sp>
        <p:nvSpPr>
          <p:cNvPr id="41" name="TextBox 40">
            <a:extLst>
              <a:ext uri="{FF2B5EF4-FFF2-40B4-BE49-F238E27FC236}">
                <a16:creationId xmlns:a16="http://schemas.microsoft.com/office/drawing/2014/main" id="{AF426AB4-0952-4BC2-B956-53A15CF482F6}"/>
              </a:ext>
            </a:extLst>
          </p:cNvPr>
          <p:cNvSpPr txBox="1"/>
          <p:nvPr/>
        </p:nvSpPr>
        <p:spPr>
          <a:xfrm>
            <a:off x="3533775" y="5265229"/>
            <a:ext cx="2066925" cy="830997"/>
          </a:xfrm>
          <a:prstGeom prst="rect">
            <a:avLst/>
          </a:prstGeom>
          <a:noFill/>
        </p:spPr>
        <p:txBody>
          <a:bodyPr wrap="square" rtlCol="0">
            <a:spAutoFit/>
          </a:bodyPr>
          <a:lstStyle/>
          <a:p>
            <a:pPr algn="ctr"/>
            <a:r>
              <a:rPr lang="en-GB" sz="2400" b="1" dirty="0">
                <a:latin typeface="Century Gothic" panose="020B0502020202020204" pitchFamily="34" charset="0"/>
              </a:rPr>
              <a:t>Aspiring to do my best</a:t>
            </a:r>
          </a:p>
        </p:txBody>
      </p:sp>
      <p:sp>
        <p:nvSpPr>
          <p:cNvPr id="42" name="TextBox 41">
            <a:extLst>
              <a:ext uri="{FF2B5EF4-FFF2-40B4-BE49-F238E27FC236}">
                <a16:creationId xmlns:a16="http://schemas.microsoft.com/office/drawing/2014/main" id="{27C1AAA0-479A-4B04-B4AC-2F71F4C76868}"/>
              </a:ext>
            </a:extLst>
          </p:cNvPr>
          <p:cNvSpPr txBox="1"/>
          <p:nvPr/>
        </p:nvSpPr>
        <p:spPr>
          <a:xfrm>
            <a:off x="575890" y="5419725"/>
            <a:ext cx="2233323" cy="523220"/>
          </a:xfrm>
          <a:prstGeom prst="rect">
            <a:avLst/>
          </a:prstGeom>
          <a:noFill/>
        </p:spPr>
        <p:txBody>
          <a:bodyPr wrap="square" rtlCol="0">
            <a:spAutoFit/>
          </a:bodyPr>
          <a:lstStyle/>
          <a:p>
            <a:pPr algn="ctr"/>
            <a:r>
              <a:rPr lang="en-GB" sz="2800" b="1" dirty="0">
                <a:latin typeface="Century Gothic" panose="020B0502020202020204" pitchFamily="34" charset="0"/>
              </a:rPr>
              <a:t>Trustworthy</a:t>
            </a:r>
          </a:p>
        </p:txBody>
      </p:sp>
      <p:sp>
        <p:nvSpPr>
          <p:cNvPr id="43" name="TextBox 42">
            <a:extLst>
              <a:ext uri="{FF2B5EF4-FFF2-40B4-BE49-F238E27FC236}">
                <a16:creationId xmlns:a16="http://schemas.microsoft.com/office/drawing/2014/main" id="{38B95894-61AC-44BF-AB7F-7EA639088E3D}"/>
              </a:ext>
            </a:extLst>
          </p:cNvPr>
          <p:cNvSpPr txBox="1"/>
          <p:nvPr/>
        </p:nvSpPr>
        <p:spPr>
          <a:xfrm>
            <a:off x="6170945" y="5398504"/>
            <a:ext cx="2191833" cy="646331"/>
          </a:xfrm>
          <a:prstGeom prst="rect">
            <a:avLst/>
          </a:prstGeom>
          <a:noFill/>
        </p:spPr>
        <p:txBody>
          <a:bodyPr wrap="square" rtlCol="0">
            <a:spAutoFit/>
          </a:bodyPr>
          <a:lstStyle/>
          <a:p>
            <a:pPr algn="ctr"/>
            <a:r>
              <a:rPr lang="en-GB" sz="3600" b="1" dirty="0">
                <a:latin typeface="Century Gothic" panose="020B0502020202020204" pitchFamily="34" charset="0"/>
              </a:rPr>
              <a:t>Kindness</a:t>
            </a:r>
          </a:p>
        </p:txBody>
      </p:sp>
      <p:sp>
        <p:nvSpPr>
          <p:cNvPr id="44" name="TextBox 43">
            <a:extLst>
              <a:ext uri="{FF2B5EF4-FFF2-40B4-BE49-F238E27FC236}">
                <a16:creationId xmlns:a16="http://schemas.microsoft.com/office/drawing/2014/main" id="{C4A23F41-E988-4206-83DD-D8D1DEB5541A}"/>
              </a:ext>
            </a:extLst>
          </p:cNvPr>
          <p:cNvSpPr txBox="1"/>
          <p:nvPr/>
        </p:nvSpPr>
        <p:spPr>
          <a:xfrm>
            <a:off x="8877300" y="5296220"/>
            <a:ext cx="2133061" cy="830997"/>
          </a:xfrm>
          <a:prstGeom prst="rect">
            <a:avLst/>
          </a:prstGeom>
          <a:noFill/>
        </p:spPr>
        <p:txBody>
          <a:bodyPr wrap="square" rtlCol="0">
            <a:spAutoFit/>
          </a:bodyPr>
          <a:lstStyle/>
          <a:p>
            <a:pPr algn="ctr"/>
            <a:r>
              <a:rPr lang="en-GB" sz="2400" b="1" dirty="0">
                <a:latin typeface="Century Gothic" panose="020B0502020202020204" pitchFamily="34" charset="0"/>
              </a:rPr>
              <a:t>Wanting to be heard</a:t>
            </a:r>
          </a:p>
        </p:txBody>
      </p:sp>
    </p:spTree>
    <p:extLst>
      <p:ext uri="{BB962C8B-B14F-4D97-AF65-F5344CB8AC3E}">
        <p14:creationId xmlns:p14="http://schemas.microsoft.com/office/powerpoint/2010/main" val="290555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149CABCA-2D3F-414B-A98E-2BA1CA702813}"/>
              </a:ext>
            </a:extLst>
          </p:cNvPr>
          <p:cNvPicPr>
            <a:picLocks noChangeAspect="1"/>
          </p:cNvPicPr>
          <p:nvPr/>
        </p:nvPicPr>
        <p:blipFill>
          <a:blip r:embed="rId2"/>
          <a:stretch>
            <a:fillRect/>
          </a:stretch>
        </p:blipFill>
        <p:spPr>
          <a:xfrm>
            <a:off x="942974" y="2248107"/>
            <a:ext cx="4105275" cy="4105275"/>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a:extLst>
              <a:ext uri="{FF2B5EF4-FFF2-40B4-BE49-F238E27FC236}">
                <a16:creationId xmlns:a16="http://schemas.microsoft.com/office/drawing/2014/main" id="{FFC98769-E0ED-4586-A89F-E9D2B3776F5B}"/>
              </a:ext>
            </a:extLst>
          </p:cNvPr>
          <p:cNvSpPr txBox="1"/>
          <p:nvPr/>
        </p:nvSpPr>
        <p:spPr>
          <a:xfrm>
            <a:off x="5210711" y="2248107"/>
            <a:ext cx="6038315" cy="3785652"/>
          </a:xfrm>
          <a:prstGeom prst="rect">
            <a:avLst/>
          </a:prstGeom>
          <a:noFill/>
        </p:spPr>
        <p:txBody>
          <a:bodyPr wrap="square" rtlCol="0">
            <a:spAutoFit/>
          </a:bodyPr>
          <a:lstStyle/>
          <a:p>
            <a:r>
              <a:rPr lang="en-GB" sz="2400" dirty="0">
                <a:latin typeface="Century Gothic" panose="020B0502020202020204" pitchFamily="34" charset="0"/>
              </a:rPr>
              <a:t>If we want our lives to have value, if we want to be people that others can trust, who they turn to when they need help and who they can rely up on in the good and the bad times then we need firm foundations in our lives. </a:t>
            </a:r>
          </a:p>
          <a:p>
            <a:endParaRPr lang="en-GB" sz="2400" dirty="0">
              <a:latin typeface="Century Gothic" panose="020B0502020202020204" pitchFamily="34" charset="0"/>
            </a:endParaRPr>
          </a:p>
          <a:p>
            <a:r>
              <a:rPr lang="en-GB" sz="2400" dirty="0">
                <a:latin typeface="Century Gothic" panose="020B0502020202020204" pitchFamily="34" charset="0"/>
              </a:rPr>
              <a:t>The values that we live by will shape the person we turn out to be like. So be wise in which values you choose. </a:t>
            </a:r>
          </a:p>
        </p:txBody>
      </p:sp>
    </p:spTree>
    <p:extLst>
      <p:ext uri="{BB962C8B-B14F-4D97-AF65-F5344CB8AC3E}">
        <p14:creationId xmlns:p14="http://schemas.microsoft.com/office/powerpoint/2010/main" val="339716746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253</TotalTime>
  <Words>614</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Gill Sans MT</vt:lpstr>
      <vt:lpstr>Wingdings 2</vt:lpstr>
      <vt:lpstr>Dividend</vt:lpstr>
      <vt:lpstr>Picture Reflections</vt:lpstr>
      <vt:lpstr>PowerPoint Presentation</vt:lpstr>
      <vt:lpstr>PowerPoint Presentation</vt:lpstr>
      <vt:lpstr>    Which values make strong foundations? Matthew 7:24-27</vt:lpstr>
      <vt:lpstr>    Which values make strong foundations? Matthew 7:24-27</vt:lpstr>
      <vt:lpstr>Which values make strong foundations? </vt:lpstr>
      <vt:lpstr>    Which values make strong foundations? Matthew 7:24-27</vt:lpstr>
      <vt:lpstr>Challenge question: Which of these would be good values to have as foundations for your life?</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9</cp:revision>
  <dcterms:created xsi:type="dcterms:W3CDTF">2020-12-18T09:58:40Z</dcterms:created>
  <dcterms:modified xsi:type="dcterms:W3CDTF">2021-01-15T12:24:23Z</dcterms:modified>
</cp:coreProperties>
</file>