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3" r:id="rId8"/>
    <p:sldId id="262" r:id="rId9"/>
    <p:sldId id="264" r:id="rId10"/>
    <p:sldId id="269" r:id="rId11"/>
    <p:sldId id="266" r:id="rId12"/>
    <p:sldId id="267" r:id="rId13"/>
    <p:sldId id="276" r:id="rId14"/>
    <p:sldId id="268" r:id="rId15"/>
    <p:sldId id="270" r:id="rId16"/>
    <p:sldId id="272" r:id="rId17"/>
    <p:sldId id="271" r:id="rId18"/>
    <p:sldId id="273" r:id="rId19"/>
    <p:sldId id="274" r:id="rId20"/>
    <p:sldId id="275" r:id="rId21"/>
    <p:sldId id="281" r:id="rId22"/>
    <p:sldId id="277" r:id="rId23"/>
    <p:sldId id="278" r:id="rId24"/>
    <p:sldId id="279" r:id="rId25"/>
    <p:sldId id="280" r:id="rId26"/>
    <p:sldId id="282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63A8B-9E3C-4933-B48D-A70F450BB403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011B1-FABC-4C19-BF23-B2D2D93D3D47}" type="slidenum">
              <a:rPr lang="en-GB" smtClean="0"/>
              <a:t>‹#›</a:t>
            </a:fld>
            <a:endParaRPr lang="en-GB"/>
          </a:p>
        </p:txBody>
      </p:sp>
      <p:pic>
        <p:nvPicPr>
          <p:cNvPr id="20" name="Picture 2" descr="http://www.dawley.academy/media/1138/dawleyprimaryacadem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24" y="0"/>
            <a:ext cx="8589736" cy="115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468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63A8B-9E3C-4933-B48D-A70F450BB403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011B1-FABC-4C19-BF23-B2D2D93D3D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667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63A8B-9E3C-4933-B48D-A70F450BB403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011B1-FABC-4C19-BF23-B2D2D93D3D47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2082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63A8B-9E3C-4933-B48D-A70F450BB403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011B1-FABC-4C19-BF23-B2D2D93D3D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78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63A8B-9E3C-4933-B48D-A70F450BB403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011B1-FABC-4C19-BF23-B2D2D93D3D47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2229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63A8B-9E3C-4933-B48D-A70F450BB403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011B1-FABC-4C19-BF23-B2D2D93D3D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917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63A8B-9E3C-4933-B48D-A70F450BB403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011B1-FABC-4C19-BF23-B2D2D93D3D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439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63A8B-9E3C-4933-B48D-A70F450BB403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011B1-FABC-4C19-BF23-B2D2D93D3D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475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63A8B-9E3C-4933-B48D-A70F450BB403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011B1-FABC-4C19-BF23-B2D2D93D3D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40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63A8B-9E3C-4933-B48D-A70F450BB403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011B1-FABC-4C19-BF23-B2D2D93D3D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197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63A8B-9E3C-4933-B48D-A70F450BB403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011B1-FABC-4C19-BF23-B2D2D93D3D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537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63A8B-9E3C-4933-B48D-A70F450BB403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011B1-FABC-4C19-BF23-B2D2D93D3D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434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63A8B-9E3C-4933-B48D-A70F450BB403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011B1-FABC-4C19-BF23-B2D2D93D3D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924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63A8B-9E3C-4933-B48D-A70F450BB403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011B1-FABC-4C19-BF23-B2D2D93D3D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262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63A8B-9E3C-4933-B48D-A70F450BB403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011B1-FABC-4C19-BF23-B2D2D93D3D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846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63A8B-9E3C-4933-B48D-A70F450BB403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011B1-FABC-4C19-BF23-B2D2D93D3D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490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63A8B-9E3C-4933-B48D-A70F450BB403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03011B1-FABC-4C19-BF23-B2D2D93D3D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686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fYL_qiDYf0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7.jpeg"/><Relationship Id="rId4" Type="http://schemas.openxmlformats.org/officeDocument/2006/relationships/image" Target="../media/image5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7.jpe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2564" y="641048"/>
            <a:ext cx="7766936" cy="1646302"/>
          </a:xfrm>
        </p:spPr>
        <p:txBody>
          <a:bodyPr/>
          <a:lstStyle/>
          <a:p>
            <a:r>
              <a:rPr lang="en-GB" dirty="0" smtClean="0">
                <a:latin typeface="Letter-join Plus 4" panose="02000505000000020003" pitchFamily="50" charset="0"/>
              </a:rPr>
              <a:t>Monday 1</a:t>
            </a:r>
            <a:r>
              <a:rPr lang="en-GB" baseline="30000" dirty="0" smtClean="0">
                <a:latin typeface="Letter-join Plus 4" panose="02000505000000020003" pitchFamily="50" charset="0"/>
              </a:rPr>
              <a:t>st</a:t>
            </a:r>
            <a:r>
              <a:rPr lang="en-GB" dirty="0" smtClean="0">
                <a:latin typeface="Letter-join Plus 4" panose="02000505000000020003" pitchFamily="50" charset="0"/>
              </a:rPr>
              <a:t> March 2021 </a:t>
            </a:r>
            <a:endParaRPr lang="en-GB" dirty="0">
              <a:latin typeface="Letter-join Plus 4" panose="02000505000000020003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1569" y="2822925"/>
            <a:ext cx="7766936" cy="1096899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GB" sz="4400" dirty="0" smtClean="0">
                <a:solidFill>
                  <a:srgbClr val="FF0000"/>
                </a:solidFill>
                <a:latin typeface="Letter-join Plus 4" panose="02000505000000020003" pitchFamily="50" charset="0"/>
              </a:rPr>
              <a:t>English: Descriptive write</a:t>
            </a:r>
            <a:br>
              <a:rPr lang="en-GB" sz="4400" dirty="0" smtClean="0">
                <a:solidFill>
                  <a:srgbClr val="FF0000"/>
                </a:solidFill>
                <a:latin typeface="Letter-join Plus 4" panose="02000505000000020003" pitchFamily="50" charset="0"/>
              </a:rPr>
            </a:br>
            <a:r>
              <a:rPr lang="en-GB" sz="4400" dirty="0" smtClean="0">
                <a:solidFill>
                  <a:srgbClr val="FF0000"/>
                </a:solidFill>
                <a:latin typeface="Letter-join Plus 4" panose="02000505000000020003" pitchFamily="50" charset="0"/>
              </a:rPr>
              <a:t>LO: To use senses to describe a picture</a:t>
            </a:r>
            <a:endParaRPr lang="en-GB" sz="4400" dirty="0">
              <a:solidFill>
                <a:srgbClr val="FF0000"/>
              </a:solidFill>
              <a:latin typeface="Letter-join Plus 4" panose="020005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969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1446824" y="2748817"/>
            <a:ext cx="9144000" cy="254350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 smtClean="0">
                <a:solidFill>
                  <a:srgbClr val="FF0000"/>
                </a:solidFill>
                <a:latin typeface="Letter-join Plus 4" panose="02000505000000020003" pitchFamily="50" charset="0"/>
              </a:rPr>
              <a:t>              Let’s recap…</a:t>
            </a:r>
          </a:p>
          <a:p>
            <a:endParaRPr lang="en-GB" sz="2400" dirty="0" smtClean="0">
              <a:latin typeface="Letter-join Plus 4" panose="02000505000000020003" pitchFamily="50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en-GB" sz="2400" b="1" dirty="0" smtClean="0">
                <a:solidFill>
                  <a:srgbClr val="FF0000"/>
                </a:solidFill>
                <a:latin typeface="Letter-join Plus 4" panose="02000505000000020003" pitchFamily="50" charset="0"/>
              </a:rPr>
              <a:t>What can you see in this picture? </a:t>
            </a:r>
          </a:p>
          <a:p>
            <a:endParaRPr lang="en-GB" sz="2400" b="1" dirty="0" smtClean="0">
              <a:solidFill>
                <a:srgbClr val="FF0000"/>
              </a:solidFill>
              <a:latin typeface="Letter-join Plus 4" panose="02000505000000020003" pitchFamily="50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en-GB" sz="2400" b="1" dirty="0" smtClean="0">
                <a:solidFill>
                  <a:srgbClr val="FF0000"/>
                </a:solidFill>
                <a:latin typeface="Letter-join Plus 4" panose="02000505000000020003" pitchFamily="50" charset="0"/>
              </a:rPr>
              <a:t>What sense are you using to help you?</a:t>
            </a:r>
          </a:p>
          <a:p>
            <a:pPr algn="ctr"/>
            <a:endParaRPr lang="en-GB" sz="2400" b="1" dirty="0" smtClean="0">
              <a:solidFill>
                <a:srgbClr val="FF0000"/>
              </a:solidFill>
              <a:latin typeface="Letter-join Plus 4" panose="02000505000000020003" pitchFamily="50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en-GB" sz="2400" b="1" dirty="0" smtClean="0">
                <a:solidFill>
                  <a:srgbClr val="FF0000"/>
                </a:solidFill>
                <a:latin typeface="Letter-join Plus 4" panose="02000505000000020003" pitchFamily="50" charset="0"/>
              </a:rPr>
              <a:t>What other senses could we use to describe?</a:t>
            </a:r>
          </a:p>
          <a:p>
            <a:endParaRPr lang="en-GB" sz="3200" dirty="0" smtClean="0"/>
          </a:p>
          <a:p>
            <a:endParaRPr lang="en-GB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9614">
            <a:off x="450617" y="568969"/>
            <a:ext cx="3386630" cy="23891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3578">
            <a:off x="8458625" y="666715"/>
            <a:ext cx="3459514" cy="21340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24"/>
          <a:stretch/>
        </p:blipFill>
        <p:spPr>
          <a:xfrm>
            <a:off x="4389426" y="557636"/>
            <a:ext cx="3483882" cy="208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712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 smtClean="0">
                <a:latin typeface="Letter-join Plus 4" panose="02000505000000020003" pitchFamily="50" charset="0"/>
              </a:rPr>
              <a:t>What would you be able to hear?  </a:t>
            </a:r>
            <a:endParaRPr lang="en-GB" sz="2000" dirty="0">
              <a:latin typeface="Letter-join Plus 4" panose="02000505000000020003" pitchFamily="50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621" y="394740"/>
            <a:ext cx="1295948" cy="1295948"/>
          </a:xfrm>
        </p:spPr>
      </p:pic>
      <p:sp>
        <p:nvSpPr>
          <p:cNvPr id="5" name="TextBox 4"/>
          <p:cNvSpPr txBox="1"/>
          <p:nvPr/>
        </p:nvSpPr>
        <p:spPr>
          <a:xfrm>
            <a:off x="838200" y="5297214"/>
            <a:ext cx="805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Letter-join Plus 4" panose="02000505000000020003" pitchFamily="50" charset="0"/>
                <a:hlinkClick r:id="rId3"/>
              </a:rPr>
              <a:t>https://</a:t>
            </a:r>
            <a:r>
              <a:rPr lang="en-GB" dirty="0" smtClean="0">
                <a:solidFill>
                  <a:srgbClr val="FF0000"/>
                </a:solidFill>
                <a:latin typeface="Letter-join Plus 4" panose="02000505000000020003" pitchFamily="50" charset="0"/>
                <a:hlinkClick r:id="rId3"/>
              </a:rPr>
              <a:t>www.youtube.com/watch?v=0fYL_qiDYf0</a:t>
            </a:r>
            <a:r>
              <a:rPr lang="en-GB" dirty="0" smtClean="0">
                <a:solidFill>
                  <a:srgbClr val="FF0000"/>
                </a:solidFill>
                <a:latin typeface="Letter-join Plus 4" panose="02000505000000020003" pitchFamily="50" charset="0"/>
              </a:rPr>
              <a:t> </a:t>
            </a:r>
            <a:endParaRPr lang="en-GB" dirty="0">
              <a:solidFill>
                <a:srgbClr val="FF0000"/>
              </a:solidFill>
              <a:latin typeface="Letter-join Plus 4" panose="02000505000000020003" pitchFamily="50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9614">
            <a:off x="1741084" y="1213461"/>
            <a:ext cx="4793788" cy="33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474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7101922" y="502920"/>
            <a:ext cx="4286885" cy="606806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714332" y="1723116"/>
            <a:ext cx="10172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Letter-join Plus 4" panose="02000505000000020003" pitchFamily="50" charset="0"/>
              </a:rPr>
              <a:t>BANG!</a:t>
            </a:r>
            <a:endParaRPr lang="en-GB" sz="1600" dirty="0">
              <a:latin typeface="Letter-join Plus 4" panose="02000505000000020003" pitchFamily="5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8147" y="4945299"/>
            <a:ext cx="13487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Letter-join Plus 4" panose="02000505000000020003" pitchFamily="50" charset="0"/>
              </a:rPr>
              <a:t>CRACKLE</a:t>
            </a:r>
            <a:endParaRPr lang="en-GB" sz="1600" dirty="0">
              <a:latin typeface="Letter-join Plus 4" panose="02000505000000020003" pitchFamily="50" charset="0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5" t="37163" r="46541" b="34970"/>
          <a:stretch>
            <a:fillRect/>
          </a:stretch>
        </p:blipFill>
        <p:spPr bwMode="auto">
          <a:xfrm>
            <a:off x="2674719" y="963443"/>
            <a:ext cx="2360613" cy="167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i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77"/>
          <a:stretch>
            <a:fillRect/>
          </a:stretch>
        </p:blipFill>
        <p:spPr bwMode="auto">
          <a:xfrm>
            <a:off x="3765472" y="2726783"/>
            <a:ext cx="2665412" cy="157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Fi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200" y="4396461"/>
            <a:ext cx="2279650" cy="160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Fi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102" y="2726783"/>
            <a:ext cx="2530676" cy="156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428625" y="27432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428624" y="384453"/>
            <a:ext cx="81667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Letter-join Plus 4" panose="0200050500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Can you write words to describe what you can hear? </a:t>
            </a:r>
            <a:endParaRPr kumimoji="0" lang="en-GB" altLang="en-U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Explosion 2 15"/>
          <p:cNvSpPr/>
          <p:nvPr/>
        </p:nvSpPr>
        <p:spPr>
          <a:xfrm>
            <a:off x="8137625" y="942640"/>
            <a:ext cx="2137410" cy="1668780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Explosion 2 16"/>
          <p:cNvSpPr/>
          <p:nvPr/>
        </p:nvSpPr>
        <p:spPr>
          <a:xfrm>
            <a:off x="7969033" y="4110909"/>
            <a:ext cx="2474595" cy="1668780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8828103" y="1607753"/>
            <a:ext cx="10172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Letter-join Plus 4" panose="02000505000000020003" pitchFamily="50" charset="0"/>
              </a:rPr>
              <a:t>BANG!</a:t>
            </a:r>
            <a:endParaRPr lang="en-GB" sz="1600" dirty="0">
              <a:latin typeface="Letter-join Plus 4" panose="02000505000000020003" pitchFamily="50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71918" y="4829936"/>
            <a:ext cx="13487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Letter-join Plus 4" panose="02000505000000020003" pitchFamily="50" charset="0"/>
              </a:rPr>
              <a:t>CRACKLE</a:t>
            </a:r>
            <a:endParaRPr lang="en-GB" sz="1600" dirty="0">
              <a:latin typeface="Letter-join Plus 4" panose="020005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897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830" y="126385"/>
            <a:ext cx="9691345" cy="660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854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latin typeface="Letter-join Plus 4" panose="02000505000000020003" pitchFamily="50" charset="0"/>
              </a:rPr>
              <a:t>Now let’s turn our words into sentences….</a:t>
            </a:r>
            <a:endParaRPr lang="en-GB" sz="2400" dirty="0">
              <a:latin typeface="Letter-join Plus 4" panose="020005050000000200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GB" sz="2000" dirty="0" smtClean="0">
                <a:solidFill>
                  <a:schemeClr val="bg1">
                    <a:lumMod val="10000"/>
                  </a:schemeClr>
                </a:solidFill>
                <a:latin typeface="Letter-join Plus 4" panose="02000505000000020003" pitchFamily="50" charset="0"/>
              </a:rPr>
              <a:t>What makes a good </a:t>
            </a:r>
            <a:r>
              <a:rPr lang="en-GB" sz="2000" dirty="0" smtClean="0">
                <a:solidFill>
                  <a:schemeClr val="bg1">
                    <a:lumMod val="10000"/>
                  </a:schemeClr>
                </a:solidFill>
                <a:latin typeface="Letter-join Plus 4" panose="02000505000000020003" pitchFamily="50" charset="0"/>
              </a:rPr>
              <a:t>sentence</a:t>
            </a:r>
            <a:r>
              <a:rPr lang="en-GB" sz="2000" dirty="0" smtClean="0">
                <a:solidFill>
                  <a:schemeClr val="bg1">
                    <a:lumMod val="10000"/>
                  </a:schemeClr>
                </a:solidFill>
                <a:latin typeface="Letter-join Plus 4" panose="02000505000000020003" pitchFamily="50" charset="0"/>
              </a:rPr>
              <a:t>?</a:t>
            </a:r>
          </a:p>
          <a:p>
            <a:pPr>
              <a:buFont typeface="Wingdings" panose="05000000000000000000" pitchFamily="2" charset="2"/>
              <a:buChar char="v"/>
            </a:pPr>
            <a:endParaRPr lang="en-GB" sz="2000" dirty="0">
              <a:solidFill>
                <a:schemeClr val="bg1">
                  <a:lumMod val="10000"/>
                </a:schemeClr>
              </a:solidFill>
              <a:latin typeface="Letter-join Plus 4" panose="02000505000000020003" pitchFamily="50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en-GB" sz="2000" dirty="0" smtClean="0">
                <a:solidFill>
                  <a:schemeClr val="bg1">
                    <a:lumMod val="10000"/>
                  </a:schemeClr>
                </a:solidFill>
                <a:latin typeface="Letter-join Plus 4" panose="02000505000000020003" pitchFamily="50" charset="0"/>
              </a:rPr>
              <a:t>Capital letter at the start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en-GB" sz="2000" dirty="0" smtClean="0">
                <a:solidFill>
                  <a:schemeClr val="bg1">
                    <a:lumMod val="10000"/>
                  </a:schemeClr>
                </a:solidFill>
                <a:latin typeface="Letter-join Plus 4" panose="02000505000000020003" pitchFamily="50" charset="0"/>
              </a:rPr>
              <a:t>A full stop, question mark or exclamation mark at the end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en-GB" sz="2000" dirty="0" smtClean="0">
                <a:solidFill>
                  <a:schemeClr val="bg1">
                    <a:lumMod val="10000"/>
                  </a:schemeClr>
                </a:solidFill>
                <a:latin typeface="Letter-join Plus 4" panose="02000505000000020003" pitchFamily="50" charset="0"/>
              </a:rPr>
              <a:t>A </a:t>
            </a:r>
            <a:r>
              <a:rPr lang="en-GB" sz="2000" dirty="0" smtClean="0">
                <a:solidFill>
                  <a:srgbClr val="00B050"/>
                </a:solidFill>
                <a:latin typeface="Letter-join Plus 4" panose="02000505000000020003" pitchFamily="50" charset="0"/>
              </a:rPr>
              <a:t>verb</a:t>
            </a:r>
            <a:r>
              <a:rPr lang="en-GB" sz="2000" dirty="0" smtClean="0">
                <a:solidFill>
                  <a:schemeClr val="bg1">
                    <a:lumMod val="10000"/>
                  </a:schemeClr>
                </a:solidFill>
                <a:latin typeface="Letter-join Plus 4" panose="02000505000000020003" pitchFamily="50" charset="0"/>
              </a:rPr>
              <a:t> – doing word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en-GB" sz="2000" dirty="0" smtClean="0">
                <a:solidFill>
                  <a:schemeClr val="bg1">
                    <a:lumMod val="10000"/>
                  </a:schemeClr>
                </a:solidFill>
                <a:latin typeface="Letter-join Plus 4" panose="02000505000000020003" pitchFamily="50" charset="0"/>
              </a:rPr>
              <a:t>An </a:t>
            </a:r>
            <a:r>
              <a:rPr lang="en-GB" sz="2000" dirty="0" smtClean="0">
                <a:solidFill>
                  <a:srgbClr val="FF0000"/>
                </a:solidFill>
                <a:latin typeface="Letter-join Plus 4" panose="02000505000000020003" pitchFamily="50" charset="0"/>
              </a:rPr>
              <a:t>adjective</a:t>
            </a:r>
            <a:r>
              <a:rPr lang="en-GB" sz="2000" dirty="0" smtClean="0">
                <a:solidFill>
                  <a:schemeClr val="bg1">
                    <a:lumMod val="10000"/>
                  </a:schemeClr>
                </a:solidFill>
                <a:latin typeface="Letter-join Plus 4" panose="02000505000000020003" pitchFamily="50" charset="0"/>
              </a:rPr>
              <a:t> – describing word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en-GB" sz="2000" dirty="0" smtClean="0">
                <a:solidFill>
                  <a:schemeClr val="bg1">
                    <a:lumMod val="10000"/>
                  </a:schemeClr>
                </a:solidFill>
                <a:latin typeface="Letter-join Plus 4" panose="02000505000000020003" pitchFamily="50" charset="0"/>
              </a:rPr>
              <a:t>A </a:t>
            </a:r>
            <a:r>
              <a:rPr lang="en-GB" sz="2000" dirty="0" smtClean="0">
                <a:solidFill>
                  <a:srgbClr val="0070C0"/>
                </a:solidFill>
                <a:latin typeface="Letter-join Plus 4" panose="02000505000000020003" pitchFamily="50" charset="0"/>
              </a:rPr>
              <a:t>subject</a:t>
            </a:r>
            <a:r>
              <a:rPr lang="en-GB" sz="2000" dirty="0" smtClean="0">
                <a:solidFill>
                  <a:schemeClr val="bg1">
                    <a:lumMod val="10000"/>
                  </a:schemeClr>
                </a:solidFill>
                <a:latin typeface="Letter-join Plus 4" panose="02000505000000020003" pitchFamily="50" charset="0"/>
              </a:rPr>
              <a:t/>
            </a:r>
            <a:br>
              <a:rPr lang="en-GB" sz="2000" dirty="0" smtClean="0">
                <a:solidFill>
                  <a:schemeClr val="bg1">
                    <a:lumMod val="10000"/>
                  </a:schemeClr>
                </a:solidFill>
                <a:latin typeface="Letter-join Plus 4" panose="02000505000000020003" pitchFamily="50" charset="0"/>
              </a:rPr>
            </a:br>
            <a:endParaRPr lang="en-GB" sz="2000" dirty="0" smtClean="0">
              <a:solidFill>
                <a:schemeClr val="bg1">
                  <a:lumMod val="10000"/>
                </a:schemeClr>
              </a:solidFill>
              <a:latin typeface="Letter-join Plus 4" panose="02000505000000020003" pitchFamily="50" charset="0"/>
            </a:endParaRPr>
          </a:p>
          <a:p>
            <a:r>
              <a:rPr lang="en-GB" sz="2000" dirty="0" smtClean="0">
                <a:solidFill>
                  <a:schemeClr val="bg1">
                    <a:lumMod val="10000"/>
                  </a:schemeClr>
                </a:solidFill>
                <a:latin typeface="Letter-join Plus 4" panose="02000505000000020003" pitchFamily="50" charset="0"/>
              </a:rPr>
              <a:t>The </a:t>
            </a:r>
            <a:r>
              <a:rPr lang="en-GB" sz="2000" dirty="0" smtClean="0">
                <a:solidFill>
                  <a:srgbClr val="FF0000"/>
                </a:solidFill>
                <a:latin typeface="Letter-join Plus 4" panose="02000505000000020003" pitchFamily="50" charset="0"/>
              </a:rPr>
              <a:t>bright, hot </a:t>
            </a:r>
            <a:r>
              <a:rPr lang="en-GB" sz="2000" dirty="0" smtClean="0">
                <a:solidFill>
                  <a:srgbClr val="0070C0"/>
                </a:solidFill>
                <a:latin typeface="Letter-join Plus 4" panose="02000505000000020003" pitchFamily="50" charset="0"/>
              </a:rPr>
              <a:t>flames</a:t>
            </a:r>
            <a:r>
              <a:rPr lang="en-GB" sz="2000" dirty="0" smtClean="0">
                <a:solidFill>
                  <a:schemeClr val="bg1">
                    <a:lumMod val="10000"/>
                  </a:schemeClr>
                </a:solidFill>
                <a:latin typeface="Letter-join Plus 4" panose="02000505000000020003" pitchFamily="50" charset="0"/>
              </a:rPr>
              <a:t> are </a:t>
            </a:r>
            <a:r>
              <a:rPr lang="en-GB" sz="2000" dirty="0" smtClean="0">
                <a:solidFill>
                  <a:srgbClr val="00B050"/>
                </a:solidFill>
                <a:latin typeface="Letter-join Plus 4" panose="02000505000000020003" pitchFamily="50" charset="0"/>
              </a:rPr>
              <a:t>crackling</a:t>
            </a:r>
            <a:r>
              <a:rPr lang="en-GB" sz="2000" dirty="0" smtClean="0">
                <a:solidFill>
                  <a:schemeClr val="bg1">
                    <a:lumMod val="10000"/>
                  </a:schemeClr>
                </a:solidFill>
                <a:latin typeface="Letter-join Plus 4" panose="02000505000000020003" pitchFamily="50" charset="0"/>
              </a:rPr>
              <a:t> and </a:t>
            </a:r>
            <a:r>
              <a:rPr lang="en-GB" sz="2000" dirty="0" smtClean="0">
                <a:solidFill>
                  <a:srgbClr val="00B050"/>
                </a:solidFill>
                <a:latin typeface="Letter-join Plus 4" panose="02000505000000020003" pitchFamily="50" charset="0"/>
              </a:rPr>
              <a:t>hissing.</a:t>
            </a:r>
            <a:endParaRPr lang="en-GB" sz="2000" dirty="0">
              <a:solidFill>
                <a:srgbClr val="00B050"/>
              </a:solidFill>
              <a:latin typeface="Letter-join Plus 4" panose="020005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061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537" y="125657"/>
            <a:ext cx="10454640" cy="66042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35040" y="766772"/>
            <a:ext cx="466344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>
                    <a:lumMod val="10000"/>
                  </a:schemeClr>
                </a:solidFill>
                <a:latin typeface="Letter-join Plus 4" panose="02000505000000020003" pitchFamily="50" charset="0"/>
              </a:rPr>
              <a:t>Example – adjectives highlighted in red.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>
                  <a:lumMod val="10000"/>
                </a:schemeClr>
              </a:solidFill>
              <a:latin typeface="Letter-join Plus 4" panose="02000505000000020003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>
                    <a:lumMod val="10000"/>
                  </a:schemeClr>
                </a:solidFill>
                <a:latin typeface="Letter-join Plus 4" panose="02000505000000020003" pitchFamily="50" charset="0"/>
              </a:rPr>
              <a:t>Houses on fire – The </a:t>
            </a:r>
            <a:r>
              <a:rPr lang="en-GB" sz="1600" dirty="0" smtClean="0">
                <a:solidFill>
                  <a:schemeClr val="accent1"/>
                </a:solidFill>
                <a:latin typeface="Letter-join Plus 4" panose="02000505000000020003" pitchFamily="50" charset="0"/>
              </a:rPr>
              <a:t>uncontrollable </a:t>
            </a:r>
            <a:r>
              <a:rPr lang="en-GB" sz="1600" dirty="0" smtClean="0">
                <a:solidFill>
                  <a:schemeClr val="bg1">
                    <a:lumMod val="10000"/>
                  </a:schemeClr>
                </a:solidFill>
                <a:latin typeface="Letter-join Plus 4" panose="02000505000000020003" pitchFamily="50" charset="0"/>
              </a:rPr>
              <a:t>fire</a:t>
            </a:r>
            <a:r>
              <a:rPr lang="en-GB" sz="1600" dirty="0" smtClean="0">
                <a:solidFill>
                  <a:schemeClr val="accent1"/>
                </a:solidFill>
                <a:latin typeface="Letter-join Plus 4" panose="02000505000000020003" pitchFamily="50" charset="0"/>
              </a:rPr>
              <a:t> cruelly </a:t>
            </a:r>
            <a:r>
              <a:rPr lang="en-GB" sz="1600" dirty="0" smtClean="0">
                <a:solidFill>
                  <a:schemeClr val="bg1">
                    <a:lumMod val="10000"/>
                  </a:schemeClr>
                </a:solidFill>
                <a:latin typeface="Letter-join Plus 4" panose="02000505000000020003" pitchFamily="50" charset="0"/>
              </a:rPr>
              <a:t>spreads to houses 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>
                    <a:lumMod val="10000"/>
                  </a:schemeClr>
                </a:solidFill>
                <a:latin typeface="Letter-join Plus 4" panose="02000505000000020003" pitchFamily="50" charset="0"/>
              </a:rPr>
              <a:t>Black sky – </a:t>
            </a:r>
            <a:r>
              <a:rPr lang="en-GB" sz="1600" dirty="0">
                <a:solidFill>
                  <a:schemeClr val="accent1"/>
                </a:solidFill>
                <a:latin typeface="Letter-join Plus 4" panose="02000505000000020003" pitchFamily="50" charset="0"/>
              </a:rPr>
              <a:t>T</a:t>
            </a:r>
            <a:r>
              <a:rPr lang="en-GB" sz="1600" dirty="0" smtClean="0">
                <a:solidFill>
                  <a:schemeClr val="accent1"/>
                </a:solidFill>
                <a:latin typeface="Letter-join Plus 4" panose="02000505000000020003" pitchFamily="50" charset="0"/>
              </a:rPr>
              <a:t>hick, black </a:t>
            </a:r>
            <a:r>
              <a:rPr lang="en-GB" sz="1600" dirty="0" smtClean="0">
                <a:solidFill>
                  <a:schemeClr val="bg1">
                    <a:lumMod val="10000"/>
                  </a:schemeClr>
                </a:solidFill>
                <a:latin typeface="Letter-join Plus 4" panose="02000505000000020003" pitchFamily="50" charset="0"/>
              </a:rPr>
              <a:t>smoke fills the </a:t>
            </a:r>
            <a:r>
              <a:rPr lang="en-GB" sz="1600" dirty="0" smtClean="0">
                <a:solidFill>
                  <a:schemeClr val="accent1"/>
                </a:solidFill>
                <a:latin typeface="Letter-join Plus 4" panose="02000505000000020003" pitchFamily="50" charset="0"/>
              </a:rPr>
              <a:t>vast </a:t>
            </a:r>
            <a:r>
              <a:rPr lang="en-GB" sz="1600" dirty="0" smtClean="0">
                <a:solidFill>
                  <a:schemeClr val="bg1">
                    <a:lumMod val="10000"/>
                  </a:schemeClr>
                </a:solidFill>
                <a:latin typeface="Letter-join Plus 4" panose="02000505000000020003" pitchFamily="50" charset="0"/>
              </a:rPr>
              <a:t>sky!</a:t>
            </a:r>
            <a:endParaRPr lang="en-GB" sz="1600" dirty="0" smtClean="0">
              <a:solidFill>
                <a:schemeClr val="accent1"/>
              </a:solidFill>
              <a:latin typeface="Letter-join Plus 4" panose="02000505000000020003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>
                    <a:lumMod val="10000"/>
                  </a:schemeClr>
                </a:solidFill>
                <a:latin typeface="Letter-join Plus 4" panose="02000505000000020003" pitchFamily="50" charset="0"/>
              </a:rPr>
              <a:t>Boats in the river – </a:t>
            </a:r>
            <a:r>
              <a:rPr lang="en-GB" sz="1600" dirty="0">
                <a:solidFill>
                  <a:srgbClr val="FF0000"/>
                </a:solidFill>
                <a:latin typeface="Letter-join Plus 4" panose="02000505000000020003" pitchFamily="50" charset="0"/>
              </a:rPr>
              <a:t>W</a:t>
            </a:r>
            <a:r>
              <a:rPr lang="en-GB" sz="1600" dirty="0" smtClean="0">
                <a:solidFill>
                  <a:srgbClr val="FF0000"/>
                </a:solidFill>
                <a:latin typeface="Letter-join Plus 4" panose="02000505000000020003" pitchFamily="50" charset="0"/>
              </a:rPr>
              <a:t>ooden </a:t>
            </a:r>
            <a:r>
              <a:rPr lang="en-GB" sz="1600" dirty="0" smtClean="0">
                <a:solidFill>
                  <a:schemeClr val="bg1">
                    <a:lumMod val="10000"/>
                  </a:schemeClr>
                </a:solidFill>
                <a:latin typeface="Letter-join Plus 4" panose="02000505000000020003" pitchFamily="50" charset="0"/>
              </a:rPr>
              <a:t>boats crowd in       the </a:t>
            </a:r>
            <a:r>
              <a:rPr lang="en-GB" sz="1600" dirty="0" smtClean="0">
                <a:solidFill>
                  <a:srgbClr val="FF0000"/>
                </a:solidFill>
                <a:latin typeface="Letter-join Plus 4" panose="02000505000000020003" pitchFamily="50" charset="0"/>
              </a:rPr>
              <a:t>great </a:t>
            </a:r>
            <a:r>
              <a:rPr lang="en-GB" sz="1600" dirty="0" smtClean="0">
                <a:solidFill>
                  <a:schemeClr val="bg1">
                    <a:lumMod val="10000"/>
                  </a:schemeClr>
                </a:solidFill>
                <a:latin typeface="Letter-join Plus 4" panose="02000505000000020003" pitchFamily="50" charset="0"/>
              </a:rPr>
              <a:t>River Thames.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>
                    <a:lumMod val="10000"/>
                  </a:schemeClr>
                </a:solidFill>
                <a:latin typeface="Letter-join Plus 4" panose="02000505000000020003" pitchFamily="50" charset="0"/>
              </a:rPr>
              <a:t>Lots of flames – The </a:t>
            </a:r>
            <a:r>
              <a:rPr lang="en-GB" sz="1600" dirty="0" smtClean="0">
                <a:solidFill>
                  <a:srgbClr val="FF0000"/>
                </a:solidFill>
                <a:latin typeface="Letter-join Plus 4" panose="02000505000000020003" pitchFamily="50" charset="0"/>
              </a:rPr>
              <a:t>destructive, hot, orange </a:t>
            </a:r>
            <a:r>
              <a:rPr lang="en-GB" sz="1600" dirty="0" smtClean="0">
                <a:solidFill>
                  <a:schemeClr val="bg1">
                    <a:lumMod val="10000"/>
                  </a:schemeClr>
                </a:solidFill>
                <a:latin typeface="Letter-join Plus 4" panose="02000505000000020003" pitchFamily="50" charset="0"/>
              </a:rPr>
              <a:t>flames burn </a:t>
            </a:r>
            <a:r>
              <a:rPr lang="en-GB" sz="1600" dirty="0" smtClean="0">
                <a:solidFill>
                  <a:srgbClr val="FF0000"/>
                </a:solidFill>
                <a:latin typeface="Letter-join Plus 4" panose="02000505000000020003" pitchFamily="50" charset="0"/>
              </a:rPr>
              <a:t>brightly </a:t>
            </a:r>
            <a:r>
              <a:rPr lang="en-GB" sz="1600" dirty="0" smtClean="0">
                <a:solidFill>
                  <a:schemeClr val="bg1">
                    <a:lumMod val="10000"/>
                  </a:schemeClr>
                </a:solidFill>
                <a:latin typeface="Letter-join Plus 4" panose="02000505000000020003" pitchFamily="50" charset="0"/>
              </a:rPr>
              <a:t>all around.</a:t>
            </a:r>
          </a:p>
          <a:p>
            <a:endParaRPr lang="en-GB" dirty="0">
              <a:solidFill>
                <a:schemeClr val="bg1">
                  <a:lumMod val="10000"/>
                </a:schemeClr>
              </a:solidFill>
              <a:latin typeface="Letter-join Plus 4" panose="02000505000000020003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3244" y="780915"/>
            <a:ext cx="466344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>
                    <a:lumMod val="10000"/>
                  </a:schemeClr>
                </a:solidFill>
                <a:latin typeface="Letter-join Plus 4" panose="02000505000000020003" pitchFamily="50" charset="0"/>
              </a:rPr>
              <a:t>Example – adjectives highlighted in red.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>
                  <a:lumMod val="10000"/>
                </a:schemeClr>
              </a:solidFill>
              <a:latin typeface="Letter-join Plus 4" panose="02000505000000020003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>
                    <a:lumMod val="10000"/>
                  </a:schemeClr>
                </a:solidFill>
                <a:latin typeface="Letter-join Plus 4" panose="02000505000000020003" pitchFamily="50" charset="0"/>
              </a:rPr>
              <a:t>Crackling -The </a:t>
            </a:r>
            <a:r>
              <a:rPr lang="en-GB" sz="1600" dirty="0">
                <a:solidFill>
                  <a:srgbClr val="FF0000"/>
                </a:solidFill>
                <a:latin typeface="Letter-join Plus 4" panose="02000505000000020003" pitchFamily="50" charset="0"/>
              </a:rPr>
              <a:t>bright, hot </a:t>
            </a:r>
            <a:r>
              <a:rPr lang="en-GB" sz="1600" dirty="0">
                <a:solidFill>
                  <a:srgbClr val="0070C0"/>
                </a:solidFill>
                <a:latin typeface="Letter-join Plus 4" panose="02000505000000020003" pitchFamily="50" charset="0"/>
              </a:rPr>
              <a:t>flames</a:t>
            </a:r>
            <a:r>
              <a:rPr lang="en-GB" sz="1600" dirty="0">
                <a:solidFill>
                  <a:schemeClr val="bg1">
                    <a:lumMod val="10000"/>
                  </a:schemeClr>
                </a:solidFill>
                <a:latin typeface="Letter-join Plus 4" panose="02000505000000020003" pitchFamily="50" charset="0"/>
              </a:rPr>
              <a:t> are </a:t>
            </a:r>
            <a:r>
              <a:rPr lang="en-GB" sz="1600" dirty="0">
                <a:solidFill>
                  <a:srgbClr val="00B050"/>
                </a:solidFill>
                <a:latin typeface="Letter-join Plus 4" panose="02000505000000020003" pitchFamily="50" charset="0"/>
              </a:rPr>
              <a:t>crackling</a:t>
            </a:r>
            <a:r>
              <a:rPr lang="en-GB" sz="1600" dirty="0">
                <a:solidFill>
                  <a:schemeClr val="bg1">
                    <a:lumMod val="10000"/>
                  </a:schemeClr>
                </a:solidFill>
                <a:latin typeface="Letter-join Plus 4" panose="02000505000000020003" pitchFamily="50" charset="0"/>
              </a:rPr>
              <a:t> and </a:t>
            </a:r>
            <a:r>
              <a:rPr lang="en-GB" sz="1600" dirty="0">
                <a:solidFill>
                  <a:srgbClr val="00B050"/>
                </a:solidFill>
                <a:latin typeface="Letter-join Plus 4" panose="02000505000000020003" pitchFamily="50" charset="0"/>
              </a:rPr>
              <a:t>hissing.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>
                    <a:lumMod val="10000"/>
                  </a:schemeClr>
                </a:solidFill>
                <a:latin typeface="Letter-join Plus 4" panose="02000505000000020003" pitchFamily="50" charset="0"/>
              </a:rPr>
              <a:t>Wood creaking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>
                    <a:lumMod val="10000"/>
                  </a:schemeClr>
                </a:solidFill>
                <a:latin typeface="Letter-join Plus 4" panose="02000505000000020003" pitchFamily="50" charset="0"/>
              </a:rPr>
              <a:t>S</a:t>
            </a:r>
            <a:r>
              <a:rPr lang="en-GB" sz="1600" dirty="0" smtClean="0">
                <a:solidFill>
                  <a:schemeClr val="bg1">
                    <a:lumMod val="10000"/>
                  </a:schemeClr>
                </a:solidFill>
                <a:latin typeface="Letter-join Plus 4" panose="02000505000000020003" pitchFamily="50" charset="0"/>
              </a:rPr>
              <a:t>creaming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>
                    <a:lumMod val="10000"/>
                  </a:schemeClr>
                </a:solidFill>
                <a:latin typeface="Letter-join Plus 4" panose="02000505000000020003" pitchFamily="50" charset="0"/>
              </a:rPr>
              <a:t>Shouting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>
                    <a:lumMod val="10000"/>
                  </a:schemeClr>
                </a:solidFill>
                <a:latin typeface="Letter-join Plus 4" panose="02000505000000020003" pitchFamily="50" charset="0"/>
              </a:rPr>
              <a:t>Popping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>
                    <a:lumMod val="10000"/>
                  </a:schemeClr>
                </a:solidFill>
                <a:latin typeface="Letter-join Plus 4" panose="02000505000000020003" pitchFamily="50" charset="0"/>
              </a:rPr>
              <a:t>Hissing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>
                    <a:lumMod val="10000"/>
                  </a:schemeClr>
                </a:solidFill>
                <a:latin typeface="Letter-join Plus 4" panose="02000505000000020003" pitchFamily="50" charset="0"/>
              </a:rPr>
              <a:t>Sizzling</a:t>
            </a:r>
          </a:p>
          <a:p>
            <a:endParaRPr lang="en-GB" dirty="0">
              <a:solidFill>
                <a:schemeClr val="bg1">
                  <a:lumMod val="10000"/>
                </a:schemeClr>
              </a:solidFill>
              <a:latin typeface="Letter-join Plus 4" panose="020005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48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360361" y="922402"/>
            <a:ext cx="8571430" cy="1646302"/>
          </a:xfrm>
        </p:spPr>
        <p:txBody>
          <a:bodyPr/>
          <a:lstStyle/>
          <a:p>
            <a:r>
              <a:rPr lang="en-GB" dirty="0" smtClean="0">
                <a:latin typeface="Letter-join Plus 4" panose="02000505000000020003" pitchFamily="50" charset="0"/>
              </a:rPr>
              <a:t>Wednesday 3rd March 2021 </a:t>
            </a:r>
            <a:endParaRPr lang="en-GB" dirty="0">
              <a:latin typeface="Letter-join Plus 4" panose="02000505000000020003" pitchFamily="50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611569" y="2879196"/>
            <a:ext cx="7766936" cy="1096899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GB" sz="4400" dirty="0" smtClean="0">
                <a:solidFill>
                  <a:srgbClr val="FF0000"/>
                </a:solidFill>
                <a:latin typeface="Letter-join Plus 4" panose="02000505000000020003" pitchFamily="50" charset="0"/>
              </a:rPr>
              <a:t>English: Descriptive write</a:t>
            </a:r>
            <a:br>
              <a:rPr lang="en-GB" sz="4400" dirty="0" smtClean="0">
                <a:solidFill>
                  <a:srgbClr val="FF0000"/>
                </a:solidFill>
                <a:latin typeface="Letter-join Plus 4" panose="02000505000000020003" pitchFamily="50" charset="0"/>
              </a:rPr>
            </a:br>
            <a:r>
              <a:rPr lang="en-GB" sz="4400" dirty="0" smtClean="0">
                <a:solidFill>
                  <a:srgbClr val="FF0000"/>
                </a:solidFill>
                <a:latin typeface="Letter-join Plus 4" panose="02000505000000020003" pitchFamily="50" charset="0"/>
              </a:rPr>
              <a:t>LO: To use senses to describe a picture</a:t>
            </a:r>
            <a:endParaRPr lang="en-GB" sz="4400" dirty="0">
              <a:solidFill>
                <a:srgbClr val="FF0000"/>
              </a:solidFill>
              <a:latin typeface="Letter-join Plus 4" panose="020005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910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1446824" y="2748817"/>
            <a:ext cx="9144000" cy="254350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 smtClean="0">
                <a:solidFill>
                  <a:srgbClr val="FF0000"/>
                </a:solidFill>
                <a:latin typeface="Letter-join Plus 4" panose="02000505000000020003" pitchFamily="50" charset="0"/>
              </a:rPr>
              <a:t>              Let’s recap…</a:t>
            </a:r>
          </a:p>
          <a:p>
            <a:endParaRPr lang="en-GB" sz="2400" dirty="0" smtClean="0">
              <a:latin typeface="Letter-join Plus 4" panose="02000505000000020003" pitchFamily="50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en-GB" sz="2400" b="1" dirty="0" smtClean="0">
                <a:solidFill>
                  <a:srgbClr val="FF0000"/>
                </a:solidFill>
                <a:latin typeface="Letter-join Plus 4" panose="02000505000000020003" pitchFamily="50" charset="0"/>
              </a:rPr>
              <a:t>What can you see in this picture? </a:t>
            </a:r>
          </a:p>
          <a:p>
            <a:endParaRPr lang="en-GB" sz="2400" b="1" dirty="0" smtClean="0">
              <a:solidFill>
                <a:srgbClr val="FF0000"/>
              </a:solidFill>
              <a:latin typeface="Letter-join Plus 4" panose="02000505000000020003" pitchFamily="50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en-GB" sz="2400" b="1" dirty="0" smtClean="0">
                <a:solidFill>
                  <a:srgbClr val="FF0000"/>
                </a:solidFill>
                <a:latin typeface="Letter-join Plus 4" panose="02000505000000020003" pitchFamily="50" charset="0"/>
              </a:rPr>
              <a:t>What sense are you using to help you?</a:t>
            </a:r>
          </a:p>
          <a:p>
            <a:pPr algn="ctr"/>
            <a:endParaRPr lang="en-GB" sz="2400" b="1" dirty="0" smtClean="0">
              <a:solidFill>
                <a:srgbClr val="FF0000"/>
              </a:solidFill>
              <a:latin typeface="Letter-join Plus 4" panose="02000505000000020003" pitchFamily="50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en-GB" sz="2400" b="1" dirty="0" smtClean="0">
                <a:solidFill>
                  <a:srgbClr val="FF0000"/>
                </a:solidFill>
                <a:latin typeface="Letter-join Plus 4" panose="02000505000000020003" pitchFamily="50" charset="0"/>
              </a:rPr>
              <a:t>What other senses could we use to describe?</a:t>
            </a:r>
          </a:p>
          <a:p>
            <a:endParaRPr lang="en-GB" sz="3200" dirty="0" smtClean="0"/>
          </a:p>
          <a:p>
            <a:endParaRPr lang="en-GB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9614">
            <a:off x="450617" y="568969"/>
            <a:ext cx="3386630" cy="23891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3578">
            <a:off x="8458625" y="666715"/>
            <a:ext cx="3459514" cy="21340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24"/>
          <a:stretch/>
        </p:blipFill>
        <p:spPr>
          <a:xfrm>
            <a:off x="4389426" y="557636"/>
            <a:ext cx="3483882" cy="208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016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202845" y="731520"/>
            <a:ext cx="4286885" cy="606806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7714332" y="1723116"/>
            <a:ext cx="10172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Letter-join Plus 4" panose="02000505000000020003" pitchFamily="50" charset="0"/>
              </a:rPr>
              <a:t>BANG!</a:t>
            </a:r>
            <a:endParaRPr lang="en-GB" sz="1600" dirty="0">
              <a:latin typeface="Letter-join Plus 4" panose="02000505000000020003" pitchFamily="50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8147" y="4945299"/>
            <a:ext cx="13487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Letter-join Plus 4" panose="02000505000000020003" pitchFamily="50" charset="0"/>
              </a:rPr>
              <a:t>CRACKLE</a:t>
            </a:r>
            <a:endParaRPr lang="en-GB" sz="1600" dirty="0">
              <a:latin typeface="Letter-join Plus 4" panose="02000505000000020003" pitchFamily="50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5" t="37163" r="46541" b="34970"/>
          <a:stretch>
            <a:fillRect/>
          </a:stretch>
        </p:blipFill>
        <p:spPr bwMode="auto">
          <a:xfrm>
            <a:off x="2674719" y="963443"/>
            <a:ext cx="2360613" cy="167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Fi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77"/>
          <a:stretch>
            <a:fillRect/>
          </a:stretch>
        </p:blipFill>
        <p:spPr bwMode="auto">
          <a:xfrm>
            <a:off x="3765472" y="2726783"/>
            <a:ext cx="2665412" cy="157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Fi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200" y="4396461"/>
            <a:ext cx="2279650" cy="160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Fi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102" y="2726783"/>
            <a:ext cx="2530676" cy="156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28625" y="27432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28624" y="384453"/>
            <a:ext cx="81667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Letter-join Plus 4" panose="0200050500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Can you write words to describe what you can smell? </a:t>
            </a:r>
            <a:endParaRPr kumimoji="0" lang="en-GB" altLang="en-U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71918" y="4829936"/>
            <a:ext cx="13487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Letter-join Plus 4" panose="02000505000000020003" pitchFamily="50" charset="0"/>
              </a:rPr>
              <a:t>CRACKLE</a:t>
            </a:r>
            <a:endParaRPr lang="en-GB" sz="1600" dirty="0">
              <a:latin typeface="Letter-join Plus 4" panose="02000505000000020003" pitchFamily="50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94453" y="1007896"/>
            <a:ext cx="3279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>
                    <a:lumMod val="10000"/>
                  </a:schemeClr>
                </a:solidFill>
                <a:latin typeface="Letter-join Plus 4" panose="02000505000000020003" pitchFamily="50" charset="0"/>
              </a:rPr>
              <a:t>Example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>
                  <a:lumMod val="10000"/>
                </a:schemeClr>
              </a:solidFill>
              <a:latin typeface="Letter-join Plus 4" panose="02000505000000020003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>
                    <a:lumMod val="10000"/>
                  </a:schemeClr>
                </a:solidFill>
                <a:latin typeface="Letter-join Plus 4" panose="02000505000000020003" pitchFamily="50" charset="0"/>
              </a:rPr>
              <a:t>Burning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>
                    <a:lumMod val="10000"/>
                  </a:schemeClr>
                </a:solidFill>
                <a:latin typeface="Letter-join Plus 4" panose="02000505000000020003" pitchFamily="50" charset="0"/>
              </a:rPr>
              <a:t>Smoke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>
                    <a:lumMod val="10000"/>
                  </a:schemeClr>
                </a:solidFill>
                <a:latin typeface="Letter-join Plus 4" panose="02000505000000020003" pitchFamily="50" charset="0"/>
              </a:rPr>
              <a:t>Wood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>
                    <a:lumMod val="10000"/>
                  </a:schemeClr>
                </a:solidFill>
                <a:latin typeface="Letter-join Plus 4" panose="02000505000000020003" pitchFamily="50" charset="0"/>
              </a:rPr>
              <a:t>Sweat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bg1">
                  <a:lumMod val="10000"/>
                </a:schemeClr>
              </a:solidFill>
              <a:latin typeface="Letter-join Plus 4" panose="02000505000000020003" pitchFamily="50" charset="0"/>
            </a:endParaRPr>
          </a:p>
          <a:p>
            <a:endParaRPr lang="en-GB" dirty="0">
              <a:solidFill>
                <a:schemeClr val="bg1">
                  <a:lumMod val="10000"/>
                </a:schemeClr>
              </a:solidFill>
              <a:latin typeface="Letter-join Plus 4" panose="02000505000000020003" pitchFamily="50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37741" y="6358676"/>
            <a:ext cx="8596668" cy="1320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400" smtClean="0">
                <a:latin typeface="Letter-join Plus 4" panose="02000505000000020003" pitchFamily="50" charset="0"/>
              </a:rPr>
              <a:t>Now let’s turn our words into sentences….</a:t>
            </a:r>
            <a:endParaRPr lang="en-GB" sz="2400" dirty="0">
              <a:latin typeface="Letter-join Plus 4" panose="02000505000000020003" pitchFamily="50" charset="0"/>
            </a:endParaRPr>
          </a:p>
        </p:txBody>
      </p:sp>
      <p:pic>
        <p:nvPicPr>
          <p:cNvPr id="17" name="Picture 16" descr="See the source image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520" y="846118"/>
            <a:ext cx="1544955" cy="2076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64496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537" y="125657"/>
            <a:ext cx="10454640" cy="66042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35040" y="766772"/>
            <a:ext cx="466344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>
                    <a:lumMod val="10000"/>
                  </a:schemeClr>
                </a:solidFill>
                <a:latin typeface="Letter-join Plus 4" panose="02000505000000020003" pitchFamily="50" charset="0"/>
              </a:rPr>
              <a:t>Example – adjectives highlighted in red.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>
                  <a:lumMod val="10000"/>
                </a:schemeClr>
              </a:solidFill>
              <a:latin typeface="Letter-join Plus 4" panose="02000505000000020003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>
                    <a:lumMod val="10000"/>
                  </a:schemeClr>
                </a:solidFill>
                <a:latin typeface="Letter-join Plus 4" panose="02000505000000020003" pitchFamily="50" charset="0"/>
              </a:rPr>
              <a:t>Houses on fire – The </a:t>
            </a:r>
            <a:r>
              <a:rPr lang="en-GB" sz="1600" dirty="0" smtClean="0">
                <a:solidFill>
                  <a:schemeClr val="accent1"/>
                </a:solidFill>
                <a:latin typeface="Letter-join Plus 4" panose="02000505000000020003" pitchFamily="50" charset="0"/>
              </a:rPr>
              <a:t>uncontrollable </a:t>
            </a:r>
            <a:r>
              <a:rPr lang="en-GB" sz="1600" dirty="0" smtClean="0">
                <a:solidFill>
                  <a:schemeClr val="bg1">
                    <a:lumMod val="10000"/>
                  </a:schemeClr>
                </a:solidFill>
                <a:latin typeface="Letter-join Plus 4" panose="02000505000000020003" pitchFamily="50" charset="0"/>
              </a:rPr>
              <a:t>fire</a:t>
            </a:r>
            <a:r>
              <a:rPr lang="en-GB" sz="1600" dirty="0" smtClean="0">
                <a:solidFill>
                  <a:schemeClr val="accent1"/>
                </a:solidFill>
                <a:latin typeface="Letter-join Plus 4" panose="02000505000000020003" pitchFamily="50" charset="0"/>
              </a:rPr>
              <a:t> cruelly </a:t>
            </a:r>
            <a:r>
              <a:rPr lang="en-GB" sz="1600" dirty="0" smtClean="0">
                <a:solidFill>
                  <a:schemeClr val="bg1">
                    <a:lumMod val="10000"/>
                  </a:schemeClr>
                </a:solidFill>
                <a:latin typeface="Letter-join Plus 4" panose="02000505000000020003" pitchFamily="50" charset="0"/>
              </a:rPr>
              <a:t>spreads to houses 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>
                    <a:lumMod val="10000"/>
                  </a:schemeClr>
                </a:solidFill>
                <a:latin typeface="Letter-join Plus 4" panose="02000505000000020003" pitchFamily="50" charset="0"/>
              </a:rPr>
              <a:t>Black sky – </a:t>
            </a:r>
            <a:r>
              <a:rPr lang="en-GB" sz="1600" dirty="0">
                <a:solidFill>
                  <a:schemeClr val="accent1"/>
                </a:solidFill>
                <a:latin typeface="Letter-join Plus 4" panose="02000505000000020003" pitchFamily="50" charset="0"/>
              </a:rPr>
              <a:t>T</a:t>
            </a:r>
            <a:r>
              <a:rPr lang="en-GB" sz="1600" dirty="0" smtClean="0">
                <a:solidFill>
                  <a:schemeClr val="accent1"/>
                </a:solidFill>
                <a:latin typeface="Letter-join Plus 4" panose="02000505000000020003" pitchFamily="50" charset="0"/>
              </a:rPr>
              <a:t>hick, black </a:t>
            </a:r>
            <a:r>
              <a:rPr lang="en-GB" sz="1600" dirty="0" smtClean="0">
                <a:solidFill>
                  <a:schemeClr val="bg1">
                    <a:lumMod val="10000"/>
                  </a:schemeClr>
                </a:solidFill>
                <a:latin typeface="Letter-join Plus 4" panose="02000505000000020003" pitchFamily="50" charset="0"/>
              </a:rPr>
              <a:t>smoke fills the </a:t>
            </a:r>
            <a:r>
              <a:rPr lang="en-GB" sz="1600" dirty="0" smtClean="0">
                <a:solidFill>
                  <a:schemeClr val="accent1"/>
                </a:solidFill>
                <a:latin typeface="Letter-join Plus 4" panose="02000505000000020003" pitchFamily="50" charset="0"/>
              </a:rPr>
              <a:t>vast </a:t>
            </a:r>
            <a:r>
              <a:rPr lang="en-GB" sz="1600" dirty="0" smtClean="0">
                <a:solidFill>
                  <a:schemeClr val="bg1">
                    <a:lumMod val="10000"/>
                  </a:schemeClr>
                </a:solidFill>
                <a:latin typeface="Letter-join Plus 4" panose="02000505000000020003" pitchFamily="50" charset="0"/>
              </a:rPr>
              <a:t>sky!</a:t>
            </a:r>
            <a:endParaRPr lang="en-GB" sz="1600" dirty="0" smtClean="0">
              <a:solidFill>
                <a:schemeClr val="accent1"/>
              </a:solidFill>
              <a:latin typeface="Letter-join Plus 4" panose="02000505000000020003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>
                    <a:lumMod val="10000"/>
                  </a:schemeClr>
                </a:solidFill>
                <a:latin typeface="Letter-join Plus 4" panose="02000505000000020003" pitchFamily="50" charset="0"/>
              </a:rPr>
              <a:t>Boats in the river – I can see </a:t>
            </a:r>
            <a:r>
              <a:rPr lang="en-GB" sz="1600" dirty="0" smtClean="0">
                <a:solidFill>
                  <a:srgbClr val="FF0000"/>
                </a:solidFill>
                <a:latin typeface="Letter-join Plus 4" panose="02000505000000020003" pitchFamily="50" charset="0"/>
              </a:rPr>
              <a:t>wooden </a:t>
            </a:r>
            <a:r>
              <a:rPr lang="en-GB" sz="1600" dirty="0" smtClean="0">
                <a:solidFill>
                  <a:schemeClr val="bg1">
                    <a:lumMod val="10000"/>
                  </a:schemeClr>
                </a:solidFill>
                <a:latin typeface="Letter-join Plus 4" panose="02000505000000020003" pitchFamily="50" charset="0"/>
              </a:rPr>
              <a:t>boats gathering in the </a:t>
            </a:r>
            <a:r>
              <a:rPr lang="en-GB" sz="1600" dirty="0" smtClean="0">
                <a:solidFill>
                  <a:srgbClr val="FF0000"/>
                </a:solidFill>
                <a:latin typeface="Letter-join Plus 4" panose="02000505000000020003" pitchFamily="50" charset="0"/>
              </a:rPr>
              <a:t>great </a:t>
            </a:r>
            <a:r>
              <a:rPr lang="en-GB" sz="1600" dirty="0" smtClean="0">
                <a:solidFill>
                  <a:schemeClr val="bg1">
                    <a:lumMod val="10000"/>
                  </a:schemeClr>
                </a:solidFill>
                <a:latin typeface="Letter-join Plus 4" panose="02000505000000020003" pitchFamily="50" charset="0"/>
              </a:rPr>
              <a:t>River Thames.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>
                    <a:lumMod val="10000"/>
                  </a:schemeClr>
                </a:solidFill>
                <a:latin typeface="Letter-join Plus 4" panose="02000505000000020003" pitchFamily="50" charset="0"/>
              </a:rPr>
              <a:t>Lots of flames – The </a:t>
            </a:r>
            <a:r>
              <a:rPr lang="en-GB" sz="1600" dirty="0" smtClean="0">
                <a:solidFill>
                  <a:srgbClr val="FF0000"/>
                </a:solidFill>
                <a:latin typeface="Letter-join Plus 4" panose="02000505000000020003" pitchFamily="50" charset="0"/>
              </a:rPr>
              <a:t>destructive, hot, orange </a:t>
            </a:r>
            <a:r>
              <a:rPr lang="en-GB" sz="1600" dirty="0" smtClean="0">
                <a:solidFill>
                  <a:schemeClr val="bg1">
                    <a:lumMod val="10000"/>
                  </a:schemeClr>
                </a:solidFill>
                <a:latin typeface="Letter-join Plus 4" panose="02000505000000020003" pitchFamily="50" charset="0"/>
              </a:rPr>
              <a:t>flames burn </a:t>
            </a:r>
            <a:r>
              <a:rPr lang="en-GB" sz="1600" dirty="0" smtClean="0">
                <a:solidFill>
                  <a:srgbClr val="FF0000"/>
                </a:solidFill>
                <a:latin typeface="Letter-join Plus 4" panose="02000505000000020003" pitchFamily="50" charset="0"/>
              </a:rPr>
              <a:t>brightly </a:t>
            </a:r>
            <a:r>
              <a:rPr lang="en-GB" sz="1600" dirty="0" smtClean="0">
                <a:solidFill>
                  <a:schemeClr val="bg1">
                    <a:lumMod val="10000"/>
                  </a:schemeClr>
                </a:solidFill>
                <a:latin typeface="Letter-join Plus 4" panose="02000505000000020003" pitchFamily="50" charset="0"/>
              </a:rPr>
              <a:t>all around.</a:t>
            </a:r>
          </a:p>
          <a:p>
            <a:endParaRPr lang="en-GB" dirty="0">
              <a:solidFill>
                <a:schemeClr val="bg1">
                  <a:lumMod val="10000"/>
                </a:schemeClr>
              </a:solidFill>
              <a:latin typeface="Letter-join Plus 4" panose="02000505000000020003" pitchFamily="50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3244" y="780915"/>
            <a:ext cx="466344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>
                    <a:lumMod val="10000"/>
                  </a:schemeClr>
                </a:solidFill>
                <a:latin typeface="Letter-join Plus 4" panose="02000505000000020003" pitchFamily="50" charset="0"/>
              </a:rPr>
              <a:t>Example – adjectives highlighted in red.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>
                  <a:lumMod val="10000"/>
                </a:schemeClr>
              </a:solidFill>
              <a:latin typeface="Letter-join Plus 4" panose="02000505000000020003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>
                    <a:lumMod val="10000"/>
                  </a:schemeClr>
                </a:solidFill>
                <a:latin typeface="Letter-join Plus 4" panose="02000505000000020003" pitchFamily="50" charset="0"/>
              </a:rPr>
              <a:t>Crackling -The </a:t>
            </a:r>
            <a:r>
              <a:rPr lang="en-GB" sz="1600" dirty="0">
                <a:solidFill>
                  <a:srgbClr val="FF0000"/>
                </a:solidFill>
                <a:latin typeface="Letter-join Plus 4" panose="02000505000000020003" pitchFamily="50" charset="0"/>
              </a:rPr>
              <a:t>bright, hot </a:t>
            </a:r>
            <a:r>
              <a:rPr lang="en-GB" sz="1600" dirty="0">
                <a:solidFill>
                  <a:srgbClr val="0070C0"/>
                </a:solidFill>
                <a:latin typeface="Letter-join Plus 4" panose="02000505000000020003" pitchFamily="50" charset="0"/>
              </a:rPr>
              <a:t>flames</a:t>
            </a:r>
            <a:r>
              <a:rPr lang="en-GB" sz="1600" dirty="0">
                <a:solidFill>
                  <a:schemeClr val="bg1">
                    <a:lumMod val="10000"/>
                  </a:schemeClr>
                </a:solidFill>
                <a:latin typeface="Letter-join Plus 4" panose="02000505000000020003" pitchFamily="50" charset="0"/>
              </a:rPr>
              <a:t> are </a:t>
            </a:r>
            <a:r>
              <a:rPr lang="en-GB" sz="1600" dirty="0">
                <a:solidFill>
                  <a:srgbClr val="00B050"/>
                </a:solidFill>
                <a:latin typeface="Letter-join Plus 4" panose="02000505000000020003" pitchFamily="50" charset="0"/>
              </a:rPr>
              <a:t>crackling</a:t>
            </a:r>
            <a:r>
              <a:rPr lang="en-GB" sz="1600" dirty="0">
                <a:solidFill>
                  <a:schemeClr val="bg1">
                    <a:lumMod val="10000"/>
                  </a:schemeClr>
                </a:solidFill>
                <a:latin typeface="Letter-join Plus 4" panose="02000505000000020003" pitchFamily="50" charset="0"/>
              </a:rPr>
              <a:t> and </a:t>
            </a:r>
            <a:r>
              <a:rPr lang="en-GB" sz="1600" dirty="0">
                <a:solidFill>
                  <a:srgbClr val="00B050"/>
                </a:solidFill>
                <a:latin typeface="Letter-join Plus 4" panose="02000505000000020003" pitchFamily="50" charset="0"/>
              </a:rPr>
              <a:t>hissing.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>
                    <a:lumMod val="10000"/>
                  </a:schemeClr>
                </a:solidFill>
                <a:latin typeface="Letter-join Plus 4" panose="02000505000000020003" pitchFamily="50" charset="0"/>
              </a:rPr>
              <a:t>Wood creaking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>
                    <a:lumMod val="10000"/>
                  </a:schemeClr>
                </a:solidFill>
                <a:latin typeface="Letter-join Plus 4" panose="02000505000000020003" pitchFamily="50" charset="0"/>
              </a:rPr>
              <a:t>S</a:t>
            </a:r>
            <a:r>
              <a:rPr lang="en-GB" sz="1600" dirty="0" smtClean="0">
                <a:solidFill>
                  <a:schemeClr val="bg1">
                    <a:lumMod val="10000"/>
                  </a:schemeClr>
                </a:solidFill>
                <a:latin typeface="Letter-join Plus 4" panose="02000505000000020003" pitchFamily="50" charset="0"/>
              </a:rPr>
              <a:t>creaming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>
                    <a:lumMod val="10000"/>
                  </a:schemeClr>
                </a:solidFill>
                <a:latin typeface="Letter-join Plus 4" panose="02000505000000020003" pitchFamily="50" charset="0"/>
              </a:rPr>
              <a:t>Shouting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>
                    <a:lumMod val="10000"/>
                  </a:schemeClr>
                </a:solidFill>
                <a:latin typeface="Letter-join Plus 4" panose="02000505000000020003" pitchFamily="50" charset="0"/>
              </a:rPr>
              <a:t>Popping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>
                    <a:lumMod val="10000"/>
                  </a:schemeClr>
                </a:solidFill>
                <a:latin typeface="Letter-join Plus 4" panose="02000505000000020003" pitchFamily="50" charset="0"/>
              </a:rPr>
              <a:t>Hissing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>
                    <a:lumMod val="10000"/>
                  </a:schemeClr>
                </a:solidFill>
                <a:latin typeface="Letter-join Plus 4" panose="02000505000000020003" pitchFamily="50" charset="0"/>
              </a:rPr>
              <a:t>Sizzling</a:t>
            </a:r>
          </a:p>
          <a:p>
            <a:endParaRPr lang="en-GB" dirty="0">
              <a:solidFill>
                <a:schemeClr val="bg1">
                  <a:lumMod val="10000"/>
                </a:schemeClr>
              </a:solidFill>
              <a:latin typeface="Letter-join Plus 4" panose="02000505000000020003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45237" y="4488120"/>
            <a:ext cx="46634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>
                  <a:lumMod val="10000"/>
                </a:schemeClr>
              </a:solidFill>
              <a:latin typeface="Letter-join Plus 4" panose="02000505000000020003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>
                    <a:lumMod val="10000"/>
                  </a:schemeClr>
                </a:solidFill>
                <a:latin typeface="Letter-join Plus 4" panose="02000505000000020003" pitchFamily="50" charset="0"/>
              </a:rPr>
              <a:t>Burning – The area was filled with the strong smell of burning houses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>
                    <a:lumMod val="10000"/>
                  </a:schemeClr>
                </a:solidFill>
                <a:latin typeface="Letter-join Plus 4" panose="02000505000000020003" pitchFamily="50" charset="0"/>
              </a:rPr>
              <a:t>Smoke – As the wild fire raged, </a:t>
            </a:r>
            <a:r>
              <a:rPr lang="en-GB" sz="1600" dirty="0">
                <a:solidFill>
                  <a:schemeClr val="bg1">
                    <a:lumMod val="10000"/>
                  </a:schemeClr>
                </a:solidFill>
                <a:latin typeface="Letter-join Plus 4" panose="02000505000000020003" pitchFamily="50" charset="0"/>
              </a:rPr>
              <a:t>smoke filled the whole sky.</a:t>
            </a:r>
            <a:endParaRPr lang="en-GB" sz="1600" dirty="0" smtClean="0">
              <a:solidFill>
                <a:schemeClr val="bg1">
                  <a:lumMod val="10000"/>
                </a:schemeClr>
              </a:solidFill>
              <a:latin typeface="Letter-join Plus 4" panose="02000505000000020003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>
                    <a:lumMod val="10000"/>
                  </a:schemeClr>
                </a:solidFill>
                <a:latin typeface="Letter-join Plus 4" panose="02000505000000020003" pitchFamily="50" charset="0"/>
              </a:rPr>
              <a:t>Sweat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>
                    <a:lumMod val="10000"/>
                  </a:schemeClr>
                </a:solidFill>
                <a:latin typeface="Letter-join Plus 4" panose="02000505000000020003" pitchFamily="50" charset="0"/>
              </a:rPr>
              <a:t>Wood </a:t>
            </a:r>
          </a:p>
          <a:p>
            <a:endParaRPr lang="en-GB" dirty="0">
              <a:solidFill>
                <a:schemeClr val="bg1">
                  <a:lumMod val="10000"/>
                </a:schemeClr>
              </a:solidFill>
              <a:latin typeface="Letter-join Plus 4" panose="020005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68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Letter-join Plus 4" panose="02000505000000020003" pitchFamily="50" charset="0"/>
              </a:rPr>
              <a:t>Look at the images on the next 3 pages. Use your sense of sight and write down what you can see. E.g. boats in a river, buildings on fire</a:t>
            </a:r>
            <a:endParaRPr lang="en-GB" dirty="0">
              <a:latin typeface="Letter-join Plus 4" panose="02000505000000020003" pitchFamily="50" charset="0"/>
            </a:endParaRPr>
          </a:p>
        </p:txBody>
      </p:sp>
      <p:pic>
        <p:nvPicPr>
          <p:cNvPr id="3" name="Picture 2" descr="See the source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127" y="1270000"/>
            <a:ext cx="1047750" cy="5041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34073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830" y="126385"/>
            <a:ext cx="9691345" cy="660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7888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360361" y="922402"/>
            <a:ext cx="8571430" cy="1646302"/>
          </a:xfrm>
        </p:spPr>
        <p:txBody>
          <a:bodyPr/>
          <a:lstStyle/>
          <a:p>
            <a:r>
              <a:rPr lang="en-GB" dirty="0" smtClean="0">
                <a:latin typeface="Letter-join Plus 4" panose="02000505000000020003" pitchFamily="50" charset="0"/>
              </a:rPr>
              <a:t>Thursday 4th March 2021 </a:t>
            </a:r>
            <a:endParaRPr lang="en-GB" dirty="0">
              <a:latin typeface="Letter-join Plus 4" panose="02000505000000020003" pitchFamily="50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611569" y="2879196"/>
            <a:ext cx="7766936" cy="1096899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GB" sz="4400" dirty="0" smtClean="0">
                <a:solidFill>
                  <a:srgbClr val="FF0000"/>
                </a:solidFill>
                <a:latin typeface="Letter-join Plus 4" panose="02000505000000020003" pitchFamily="50" charset="0"/>
              </a:rPr>
              <a:t>English: Descriptive write</a:t>
            </a:r>
            <a:br>
              <a:rPr lang="en-GB" sz="4400" dirty="0" smtClean="0">
                <a:solidFill>
                  <a:srgbClr val="FF0000"/>
                </a:solidFill>
                <a:latin typeface="Letter-join Plus 4" panose="02000505000000020003" pitchFamily="50" charset="0"/>
              </a:rPr>
            </a:br>
            <a:r>
              <a:rPr lang="en-GB" sz="4400" dirty="0" smtClean="0">
                <a:solidFill>
                  <a:srgbClr val="FF0000"/>
                </a:solidFill>
                <a:latin typeface="Letter-join Plus 4" panose="02000505000000020003" pitchFamily="50" charset="0"/>
              </a:rPr>
              <a:t>LO: To use senses to describe a picture</a:t>
            </a:r>
            <a:endParaRPr lang="en-GB" sz="4400" dirty="0">
              <a:solidFill>
                <a:srgbClr val="FF0000"/>
              </a:solidFill>
              <a:latin typeface="Letter-join Plus 4" panose="020005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6665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1477" y="169297"/>
            <a:ext cx="5106572" cy="64716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4123" y="169297"/>
            <a:ext cx="6096000" cy="57283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 smtClean="0">
                <a:solidFill>
                  <a:srgbClr val="FF0000"/>
                </a:solidFill>
                <a:latin typeface="Letter-join Plus 4" panose="02000505000000020003" pitchFamily="50" charset="0"/>
                <a:ea typeface="Calibri" panose="020F0502020204030204" pitchFamily="34" charset="0"/>
                <a:cs typeface="Calibri" panose="020F0502020204030204" pitchFamily="34" charset="0"/>
              </a:rPr>
              <a:t>Now it’s your turn to </a:t>
            </a:r>
            <a:r>
              <a:rPr lang="en-GB" dirty="0">
                <a:solidFill>
                  <a:srgbClr val="FF0000"/>
                </a:solidFill>
                <a:latin typeface="Letter-join Plus 4" panose="02000505000000020003" pitchFamily="50" charset="0"/>
                <a:ea typeface="Calibri" panose="020F0502020204030204" pitchFamily="34" charset="0"/>
                <a:cs typeface="Calibri" panose="020F0502020204030204" pitchFamily="34" charset="0"/>
              </a:rPr>
              <a:t>write a </a:t>
            </a:r>
            <a:r>
              <a:rPr lang="en-GB" dirty="0" smtClean="0">
                <a:solidFill>
                  <a:srgbClr val="FF0000"/>
                </a:solidFill>
                <a:latin typeface="Letter-join Plus 4" panose="02000505000000020003" pitchFamily="50" charset="0"/>
                <a:ea typeface="Calibri" panose="020F0502020204030204" pitchFamily="34" charset="0"/>
                <a:cs typeface="Calibri" panose="020F0502020204030204" pitchFamily="34" charset="0"/>
              </a:rPr>
              <a:t>setting description </a:t>
            </a:r>
            <a:r>
              <a:rPr lang="en-GB" dirty="0">
                <a:solidFill>
                  <a:srgbClr val="FF0000"/>
                </a:solidFill>
                <a:latin typeface="Letter-join Plus 4" panose="02000505000000020003" pitchFamily="50" charset="0"/>
                <a:ea typeface="Calibri" panose="020F0502020204030204" pitchFamily="34" charset="0"/>
                <a:cs typeface="Calibri" panose="020F0502020204030204" pitchFamily="34" charset="0"/>
              </a:rPr>
              <a:t>of the </a:t>
            </a:r>
            <a:r>
              <a:rPr lang="en-GB" dirty="0" smtClean="0">
                <a:solidFill>
                  <a:srgbClr val="FF0000"/>
                </a:solidFill>
                <a:latin typeface="Letter-join Plus 4" panose="02000505000000020003" pitchFamily="50" charset="0"/>
                <a:ea typeface="Calibri" panose="020F0502020204030204" pitchFamily="34" charset="0"/>
                <a:cs typeface="Calibri" panose="020F0502020204030204" pitchFamily="34" charset="0"/>
              </a:rPr>
              <a:t>Great Fire of London. Remember to use your senses mat that we have filled in throughout the week to help you.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solidFill>
                <a:srgbClr val="FF0000"/>
              </a:solidFill>
              <a:latin typeface="Letter-join Plus 4" panose="02000505000000020003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 smtClean="0">
                <a:solidFill>
                  <a:srgbClr val="FF0000"/>
                </a:solidFill>
                <a:latin typeface="Letter-join Plus 4" panose="02000505000000020003" pitchFamily="50" charset="0"/>
                <a:ea typeface="Calibri" panose="020F0502020204030204" pitchFamily="34" charset="0"/>
                <a:cs typeface="Calibri" panose="020F0502020204030204" pitchFamily="34" charset="0"/>
              </a:rPr>
              <a:t>Don’t forget:</a:t>
            </a:r>
          </a:p>
          <a:p>
            <a:pPr marL="285750" indent="-285750" algn="ctr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  <a:latin typeface="Letter-join Plus 4" panose="02000505000000020003" pitchFamily="50" charset="0"/>
                <a:ea typeface="Calibri" panose="020F0502020204030204" pitchFamily="34" charset="0"/>
                <a:cs typeface="Calibri" panose="020F0502020204030204" pitchFamily="34" charset="0"/>
              </a:rPr>
              <a:t>Write in </a:t>
            </a:r>
            <a:r>
              <a:rPr lang="en-GB" dirty="0">
                <a:solidFill>
                  <a:srgbClr val="FF0000"/>
                </a:solidFill>
                <a:latin typeface="Letter-join Plus 4" panose="02000505000000020003" pitchFamily="50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GB" dirty="0" smtClean="0">
                <a:solidFill>
                  <a:srgbClr val="FF0000"/>
                </a:solidFill>
                <a:latin typeface="Letter-join Plus 4" panose="02000505000000020003" pitchFamily="50" charset="0"/>
                <a:ea typeface="Calibri" panose="020F0502020204030204" pitchFamily="34" charset="0"/>
                <a:cs typeface="Calibri" panose="020F0502020204030204" pitchFamily="34" charset="0"/>
              </a:rPr>
              <a:t>ull sentences</a:t>
            </a:r>
          </a:p>
          <a:p>
            <a:pPr marL="285750" indent="-285750" algn="ctr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  <a:latin typeface="Letter-join Plus 4" panose="02000505000000020003" pitchFamily="50" charset="0"/>
                <a:ea typeface="Calibri" panose="020F0502020204030204" pitchFamily="34" charset="0"/>
                <a:cs typeface="Calibri" panose="020F0502020204030204" pitchFamily="34" charset="0"/>
              </a:rPr>
              <a:t>Use capital letters at the start of a sentence.</a:t>
            </a:r>
          </a:p>
          <a:p>
            <a:pPr marL="285750" indent="-285750" algn="ctr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  <a:latin typeface="Letter-join Plus 4" panose="02000505000000020003" pitchFamily="50" charset="0"/>
                <a:ea typeface="Calibri" panose="020F0502020204030204" pitchFamily="34" charset="0"/>
                <a:cs typeface="Calibri" panose="020F0502020204030204" pitchFamily="34" charset="0"/>
              </a:rPr>
              <a:t>Use full stops, exclamation or question marks at the end of every sentence</a:t>
            </a:r>
          </a:p>
          <a:p>
            <a:pPr marL="285750" indent="-285750" algn="ctr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  <a:latin typeface="Letter-join Plus 4" panose="02000505000000020003" pitchFamily="50" charset="0"/>
                <a:ea typeface="Calibri" panose="020F0502020204030204" pitchFamily="34" charset="0"/>
                <a:cs typeface="Calibri" panose="020F0502020204030204" pitchFamily="34" charset="0"/>
              </a:rPr>
              <a:t>Adjectives to describe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dirty="0">
              <a:solidFill>
                <a:srgbClr val="FF0000"/>
              </a:solidFill>
              <a:latin typeface="Letter-join Plus 4" panose="02000505000000020003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 smtClean="0">
                <a:solidFill>
                  <a:srgbClr val="FF0000"/>
                </a:solidFill>
                <a:latin typeface="Letter-join Plus 4" panose="02000505000000020003" pitchFamily="50" charset="0"/>
                <a:ea typeface="Calibri" panose="020F0502020204030204" pitchFamily="34" charset="0"/>
                <a:cs typeface="Calibri" panose="020F0502020204030204" pitchFamily="34" charset="0"/>
              </a:rPr>
              <a:t>You want your reader to feel as though they are really experiencing the Great Fire of London.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dirty="0" smtClean="0">
              <a:solidFill>
                <a:srgbClr val="FF0000"/>
              </a:solidFill>
              <a:latin typeface="Letter-join Plus 4" panose="02000505000000020003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 smtClean="0">
                <a:solidFill>
                  <a:srgbClr val="FF0000"/>
                </a:solidFill>
                <a:latin typeface="Letter-join Plus 4" panose="02000505000000020003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3286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357820" y="-1939860"/>
            <a:ext cx="6643742" cy="1075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9488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360361" y="922402"/>
            <a:ext cx="8571430" cy="1646302"/>
          </a:xfrm>
        </p:spPr>
        <p:txBody>
          <a:bodyPr/>
          <a:lstStyle/>
          <a:p>
            <a:r>
              <a:rPr lang="en-GB" dirty="0" smtClean="0">
                <a:latin typeface="Letter-join Plus 4" panose="02000505000000020003" pitchFamily="50" charset="0"/>
              </a:rPr>
              <a:t>Friday 5th March 2021 </a:t>
            </a:r>
            <a:endParaRPr lang="en-GB" dirty="0">
              <a:latin typeface="Letter-join Plus 4" panose="02000505000000020003" pitchFamily="50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611569" y="2879196"/>
            <a:ext cx="7766936" cy="1096899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GB" sz="4400" dirty="0" smtClean="0">
                <a:solidFill>
                  <a:srgbClr val="FF0000"/>
                </a:solidFill>
                <a:latin typeface="Letter-join Plus 4" panose="02000505000000020003" pitchFamily="50" charset="0"/>
              </a:rPr>
              <a:t>English: SPAG</a:t>
            </a:r>
            <a:br>
              <a:rPr lang="en-GB" sz="4400" dirty="0" smtClean="0">
                <a:solidFill>
                  <a:srgbClr val="FF0000"/>
                </a:solidFill>
                <a:latin typeface="Letter-join Plus 4" panose="02000505000000020003" pitchFamily="50" charset="0"/>
              </a:rPr>
            </a:br>
            <a:r>
              <a:rPr lang="en-GB" sz="4400" dirty="0" smtClean="0">
                <a:solidFill>
                  <a:srgbClr val="FF0000"/>
                </a:solidFill>
                <a:latin typeface="Letter-join Plus 4" panose="02000505000000020003" pitchFamily="50" charset="0"/>
              </a:rPr>
              <a:t>LO: To use exclamation marks</a:t>
            </a:r>
            <a:endParaRPr lang="en-GB" sz="4400" dirty="0">
              <a:solidFill>
                <a:srgbClr val="FF0000"/>
              </a:solidFill>
              <a:latin typeface="Letter-join Plus 4" panose="020005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5771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430" y="219524"/>
            <a:ext cx="4572330" cy="6353757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0" y="980057"/>
            <a:ext cx="4797083" cy="1481789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200" dirty="0" smtClean="0">
                <a:solidFill>
                  <a:srgbClr val="FF0000"/>
                </a:solidFill>
                <a:latin typeface="Letter-join Plus 4" panose="02000505000000020003" pitchFamily="50" charset="0"/>
              </a:rPr>
              <a:t>We are going to continue learning about exclamation marks and how to use them in our writing. </a:t>
            </a:r>
            <a:endParaRPr lang="en-GB" sz="3200" dirty="0">
              <a:solidFill>
                <a:srgbClr val="FF0000"/>
              </a:solidFill>
              <a:latin typeface="Letter-join Plus 4" panose="020005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4148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29135" y="-1446129"/>
            <a:ext cx="6742795" cy="963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78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15" y="145855"/>
            <a:ext cx="10466751" cy="671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072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37" y="0"/>
            <a:ext cx="111173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632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70" y="144235"/>
            <a:ext cx="9364163" cy="660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807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5" t="37163" r="46541" b="34970"/>
          <a:stretch>
            <a:fillRect/>
          </a:stretch>
        </p:blipFill>
        <p:spPr bwMode="auto">
          <a:xfrm>
            <a:off x="1988207" y="950371"/>
            <a:ext cx="2360613" cy="167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3" descr="Fi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77"/>
          <a:stretch>
            <a:fillRect/>
          </a:stretch>
        </p:blipFill>
        <p:spPr bwMode="auto">
          <a:xfrm>
            <a:off x="2889839" y="2726783"/>
            <a:ext cx="2665412" cy="157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5" descr="Fi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207" y="4427220"/>
            <a:ext cx="2279650" cy="160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946503" y="655547"/>
            <a:ext cx="4286885" cy="606806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2051" name="Picture 4" descr="Fi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88" y="2744470"/>
            <a:ext cx="2530676" cy="156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428625" y="27432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428624" y="384453"/>
            <a:ext cx="81667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Letter-join Plus 4" panose="0200050500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Can you write words to describe what you can see? </a:t>
            </a:r>
            <a:endParaRPr kumimoji="0" lang="en-GB" altLang="en-U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51917" y="1047433"/>
            <a:ext cx="32799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>
                    <a:lumMod val="10000"/>
                  </a:schemeClr>
                </a:solidFill>
                <a:latin typeface="Letter-join Plus 4" panose="02000505000000020003" pitchFamily="50" charset="0"/>
              </a:rPr>
              <a:t>Example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>
                  <a:lumMod val="10000"/>
                </a:schemeClr>
              </a:solidFill>
              <a:latin typeface="Letter-join Plus 4" panose="02000505000000020003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>
                    <a:lumMod val="10000"/>
                  </a:schemeClr>
                </a:solidFill>
                <a:latin typeface="Letter-join Plus 4" panose="02000505000000020003" pitchFamily="50" charset="0"/>
              </a:rPr>
              <a:t>Houses on fire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>
                    <a:lumMod val="10000"/>
                  </a:schemeClr>
                </a:solidFill>
                <a:latin typeface="Letter-join Plus 4" panose="02000505000000020003" pitchFamily="50" charset="0"/>
              </a:rPr>
              <a:t>Black sky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>
                    <a:lumMod val="10000"/>
                  </a:schemeClr>
                </a:solidFill>
                <a:latin typeface="Letter-join Plus 4" panose="02000505000000020003" pitchFamily="50" charset="0"/>
              </a:rPr>
              <a:t>Boats in the river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>
                    <a:lumMod val="10000"/>
                  </a:schemeClr>
                </a:solidFill>
                <a:latin typeface="Letter-join Plus 4" panose="02000505000000020003" pitchFamily="50" charset="0"/>
              </a:rPr>
              <a:t>Lots of flames </a:t>
            </a:r>
          </a:p>
          <a:p>
            <a:endParaRPr lang="en-GB" dirty="0">
              <a:solidFill>
                <a:schemeClr val="bg1">
                  <a:lumMod val="10000"/>
                </a:schemeClr>
              </a:solidFill>
              <a:latin typeface="Letter-join Plus 4" panose="02000505000000020003" pitchFamily="50" charset="0"/>
            </a:endParaRPr>
          </a:p>
        </p:txBody>
      </p:sp>
      <p:pic>
        <p:nvPicPr>
          <p:cNvPr id="11" name="Picture 10" descr="See the source image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987" y="909936"/>
            <a:ext cx="1047750" cy="5041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4193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853" y="74023"/>
            <a:ext cx="2885377" cy="1320800"/>
          </a:xfrm>
        </p:spPr>
        <p:txBody>
          <a:bodyPr>
            <a:normAutofit fontScale="90000"/>
          </a:bodyPr>
          <a:lstStyle/>
          <a:p>
            <a:r>
              <a:rPr lang="en-GB" sz="2800" dirty="0" smtClean="0">
                <a:latin typeface="Letter-join Plus 4" panose="02000505000000020003" pitchFamily="50" charset="0"/>
              </a:rPr>
              <a:t>Now, can you add adjectives to describe what you saw?</a:t>
            </a:r>
            <a:br>
              <a:rPr lang="en-GB" sz="2800" dirty="0" smtClean="0">
                <a:latin typeface="Letter-join Plus 4" panose="02000505000000020003" pitchFamily="50" charset="0"/>
              </a:rPr>
            </a:br>
            <a:r>
              <a:rPr lang="en-GB" sz="2800" dirty="0">
                <a:latin typeface="Letter-join Plus 4" panose="02000505000000020003" pitchFamily="50" charset="0"/>
              </a:rPr>
              <a:t/>
            </a:r>
            <a:br>
              <a:rPr lang="en-GB" sz="2800" dirty="0">
                <a:latin typeface="Letter-join Plus 4" panose="02000505000000020003" pitchFamily="50" charset="0"/>
              </a:rPr>
            </a:br>
            <a:r>
              <a:rPr lang="en-GB" sz="2800" dirty="0" smtClean="0">
                <a:latin typeface="Letter-join Plus 4" panose="02000505000000020003" pitchFamily="50" charset="0"/>
              </a:rPr>
              <a:t>Remember to write in full sentences using a capital letter at the start and a full stop at the end of your sentences.</a:t>
            </a:r>
            <a:br>
              <a:rPr lang="en-GB" sz="2800" dirty="0" smtClean="0">
                <a:latin typeface="Letter-join Plus 4" panose="02000505000000020003" pitchFamily="50" charset="0"/>
              </a:rPr>
            </a:br>
            <a:r>
              <a:rPr lang="en-GB" sz="2800" dirty="0" smtClean="0">
                <a:latin typeface="Letter-join Plus 4" panose="02000505000000020003" pitchFamily="50" charset="0"/>
              </a:rPr>
              <a:t/>
            </a:r>
            <a:br>
              <a:rPr lang="en-GB" sz="2800" dirty="0" smtClean="0">
                <a:latin typeface="Letter-join Plus 4" panose="02000505000000020003" pitchFamily="50" charset="0"/>
              </a:rPr>
            </a:br>
            <a:r>
              <a:rPr lang="en-GB" sz="2800" dirty="0" smtClean="0">
                <a:latin typeface="Letter-join Plus 4" panose="02000505000000020003" pitchFamily="50" charset="0"/>
              </a:rPr>
              <a:t>CHALLENGE:</a:t>
            </a:r>
            <a:br>
              <a:rPr lang="en-GB" sz="2800" dirty="0" smtClean="0">
                <a:latin typeface="Letter-join Plus 4" panose="02000505000000020003" pitchFamily="50" charset="0"/>
              </a:rPr>
            </a:br>
            <a:r>
              <a:rPr lang="en-GB" sz="2800" dirty="0" smtClean="0">
                <a:latin typeface="Letter-join Plus 4" panose="02000505000000020003" pitchFamily="50" charset="0"/>
              </a:rPr>
              <a:t>Can you include an exclamation mark?</a:t>
            </a:r>
            <a:endParaRPr lang="en-GB" sz="2800" dirty="0">
              <a:latin typeface="Letter-join Plus 4" panose="02000505000000020003" pitchFamily="5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231" y="74023"/>
            <a:ext cx="8860066" cy="619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134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537" y="125657"/>
            <a:ext cx="10454640" cy="66042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35040" y="766772"/>
            <a:ext cx="466344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>
                    <a:lumMod val="10000"/>
                  </a:schemeClr>
                </a:solidFill>
                <a:latin typeface="Letter-join Plus 4" panose="02000505000000020003" pitchFamily="50" charset="0"/>
              </a:rPr>
              <a:t>Example – adjectives highlighted in red.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>
                  <a:lumMod val="10000"/>
                </a:schemeClr>
              </a:solidFill>
              <a:latin typeface="Letter-join Plus 4" panose="02000505000000020003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>
                    <a:lumMod val="10000"/>
                  </a:schemeClr>
                </a:solidFill>
                <a:latin typeface="Letter-join Plus 4" panose="02000505000000020003" pitchFamily="50" charset="0"/>
              </a:rPr>
              <a:t>Houses on fire – The </a:t>
            </a:r>
            <a:r>
              <a:rPr lang="en-GB" sz="1600" dirty="0" smtClean="0">
                <a:solidFill>
                  <a:schemeClr val="accent1"/>
                </a:solidFill>
                <a:latin typeface="Letter-join Plus 4" panose="02000505000000020003" pitchFamily="50" charset="0"/>
              </a:rPr>
              <a:t>uncontrollable </a:t>
            </a:r>
            <a:r>
              <a:rPr lang="en-GB" sz="1600" dirty="0" smtClean="0">
                <a:solidFill>
                  <a:schemeClr val="bg1">
                    <a:lumMod val="10000"/>
                  </a:schemeClr>
                </a:solidFill>
                <a:latin typeface="Letter-join Plus 4" panose="02000505000000020003" pitchFamily="50" charset="0"/>
              </a:rPr>
              <a:t>fire</a:t>
            </a:r>
            <a:r>
              <a:rPr lang="en-GB" sz="1600" dirty="0" smtClean="0">
                <a:solidFill>
                  <a:schemeClr val="accent1"/>
                </a:solidFill>
                <a:latin typeface="Letter-join Plus 4" panose="02000505000000020003" pitchFamily="50" charset="0"/>
              </a:rPr>
              <a:t> cruelly </a:t>
            </a:r>
            <a:r>
              <a:rPr lang="en-GB" sz="1600" dirty="0" smtClean="0">
                <a:solidFill>
                  <a:schemeClr val="bg1">
                    <a:lumMod val="10000"/>
                  </a:schemeClr>
                </a:solidFill>
                <a:latin typeface="Letter-join Plus 4" panose="02000505000000020003" pitchFamily="50" charset="0"/>
              </a:rPr>
              <a:t>spreads to houses 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>
                    <a:lumMod val="10000"/>
                  </a:schemeClr>
                </a:solidFill>
                <a:latin typeface="Letter-join Plus 4" panose="02000505000000020003" pitchFamily="50" charset="0"/>
              </a:rPr>
              <a:t>Black sky – </a:t>
            </a:r>
            <a:r>
              <a:rPr lang="en-GB" sz="1600" dirty="0">
                <a:solidFill>
                  <a:schemeClr val="accent1"/>
                </a:solidFill>
                <a:latin typeface="Letter-join Plus 4" panose="02000505000000020003" pitchFamily="50" charset="0"/>
              </a:rPr>
              <a:t>T</a:t>
            </a:r>
            <a:r>
              <a:rPr lang="en-GB" sz="1600" dirty="0" smtClean="0">
                <a:solidFill>
                  <a:schemeClr val="accent1"/>
                </a:solidFill>
                <a:latin typeface="Letter-join Plus 4" panose="02000505000000020003" pitchFamily="50" charset="0"/>
              </a:rPr>
              <a:t>hick, black </a:t>
            </a:r>
            <a:r>
              <a:rPr lang="en-GB" sz="1600" dirty="0" smtClean="0">
                <a:solidFill>
                  <a:schemeClr val="bg1">
                    <a:lumMod val="10000"/>
                  </a:schemeClr>
                </a:solidFill>
                <a:latin typeface="Letter-join Plus 4" panose="02000505000000020003" pitchFamily="50" charset="0"/>
              </a:rPr>
              <a:t>smoke fills the </a:t>
            </a:r>
            <a:r>
              <a:rPr lang="en-GB" sz="1600" dirty="0" smtClean="0">
                <a:solidFill>
                  <a:schemeClr val="accent1"/>
                </a:solidFill>
                <a:latin typeface="Letter-join Plus 4" panose="02000505000000020003" pitchFamily="50" charset="0"/>
              </a:rPr>
              <a:t>vast </a:t>
            </a:r>
            <a:r>
              <a:rPr lang="en-GB" sz="1600" dirty="0" smtClean="0">
                <a:solidFill>
                  <a:schemeClr val="bg1">
                    <a:lumMod val="10000"/>
                  </a:schemeClr>
                </a:solidFill>
                <a:latin typeface="Letter-join Plus 4" panose="02000505000000020003" pitchFamily="50" charset="0"/>
              </a:rPr>
              <a:t>sky!</a:t>
            </a:r>
            <a:endParaRPr lang="en-GB" sz="1600" dirty="0" smtClean="0">
              <a:solidFill>
                <a:schemeClr val="accent1"/>
              </a:solidFill>
              <a:latin typeface="Letter-join Plus 4" panose="02000505000000020003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>
                    <a:lumMod val="10000"/>
                  </a:schemeClr>
                </a:solidFill>
                <a:latin typeface="Letter-join Plus 4" panose="02000505000000020003" pitchFamily="50" charset="0"/>
              </a:rPr>
              <a:t>Boats in the river – </a:t>
            </a:r>
            <a:r>
              <a:rPr lang="en-GB" sz="1600" dirty="0">
                <a:solidFill>
                  <a:srgbClr val="FF0000"/>
                </a:solidFill>
                <a:latin typeface="Letter-join Plus 4" panose="02000505000000020003" pitchFamily="50" charset="0"/>
              </a:rPr>
              <a:t>W</a:t>
            </a:r>
            <a:r>
              <a:rPr lang="en-GB" sz="1600" dirty="0" smtClean="0">
                <a:solidFill>
                  <a:srgbClr val="FF0000"/>
                </a:solidFill>
                <a:latin typeface="Letter-join Plus 4" panose="02000505000000020003" pitchFamily="50" charset="0"/>
              </a:rPr>
              <a:t>ooden </a:t>
            </a:r>
            <a:r>
              <a:rPr lang="en-GB" sz="1600" dirty="0" smtClean="0">
                <a:solidFill>
                  <a:schemeClr val="bg1">
                    <a:lumMod val="10000"/>
                  </a:schemeClr>
                </a:solidFill>
                <a:latin typeface="Letter-join Plus 4" panose="02000505000000020003" pitchFamily="50" charset="0"/>
              </a:rPr>
              <a:t>boats crowd in       the </a:t>
            </a:r>
            <a:r>
              <a:rPr lang="en-GB" sz="1600" dirty="0" smtClean="0">
                <a:solidFill>
                  <a:srgbClr val="FF0000"/>
                </a:solidFill>
                <a:latin typeface="Letter-join Plus 4" panose="02000505000000020003" pitchFamily="50" charset="0"/>
              </a:rPr>
              <a:t>great </a:t>
            </a:r>
            <a:r>
              <a:rPr lang="en-GB" sz="1600" dirty="0" smtClean="0">
                <a:solidFill>
                  <a:schemeClr val="bg1">
                    <a:lumMod val="10000"/>
                  </a:schemeClr>
                </a:solidFill>
                <a:latin typeface="Letter-join Plus 4" panose="02000505000000020003" pitchFamily="50" charset="0"/>
              </a:rPr>
              <a:t>River Thames.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>
                    <a:lumMod val="10000"/>
                  </a:schemeClr>
                </a:solidFill>
                <a:latin typeface="Letter-join Plus 4" panose="02000505000000020003" pitchFamily="50" charset="0"/>
              </a:rPr>
              <a:t>Lots of flames – The </a:t>
            </a:r>
            <a:r>
              <a:rPr lang="en-GB" sz="1600" dirty="0" smtClean="0">
                <a:solidFill>
                  <a:srgbClr val="FF0000"/>
                </a:solidFill>
                <a:latin typeface="Letter-join Plus 4" panose="02000505000000020003" pitchFamily="50" charset="0"/>
              </a:rPr>
              <a:t>destructive, hot, orange </a:t>
            </a:r>
            <a:r>
              <a:rPr lang="en-GB" sz="1600" dirty="0" smtClean="0">
                <a:solidFill>
                  <a:schemeClr val="bg1">
                    <a:lumMod val="10000"/>
                  </a:schemeClr>
                </a:solidFill>
                <a:latin typeface="Letter-join Plus 4" panose="02000505000000020003" pitchFamily="50" charset="0"/>
              </a:rPr>
              <a:t>flames burn </a:t>
            </a:r>
            <a:r>
              <a:rPr lang="en-GB" sz="1600" dirty="0" smtClean="0">
                <a:solidFill>
                  <a:srgbClr val="FF0000"/>
                </a:solidFill>
                <a:latin typeface="Letter-join Plus 4" panose="02000505000000020003" pitchFamily="50" charset="0"/>
              </a:rPr>
              <a:t>brightly </a:t>
            </a:r>
            <a:r>
              <a:rPr lang="en-GB" sz="1600" dirty="0" smtClean="0">
                <a:solidFill>
                  <a:schemeClr val="bg1">
                    <a:lumMod val="10000"/>
                  </a:schemeClr>
                </a:solidFill>
                <a:latin typeface="Letter-join Plus 4" panose="02000505000000020003" pitchFamily="50" charset="0"/>
              </a:rPr>
              <a:t>all around.</a:t>
            </a:r>
          </a:p>
          <a:p>
            <a:endParaRPr lang="en-GB" dirty="0">
              <a:solidFill>
                <a:schemeClr val="bg1">
                  <a:lumMod val="10000"/>
                </a:schemeClr>
              </a:solidFill>
              <a:latin typeface="Letter-join Plus 4" panose="020005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994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402564" y="641048"/>
            <a:ext cx="7766936" cy="1646302"/>
          </a:xfrm>
        </p:spPr>
        <p:txBody>
          <a:bodyPr/>
          <a:lstStyle/>
          <a:p>
            <a:r>
              <a:rPr lang="en-GB" dirty="0" smtClean="0">
                <a:latin typeface="Letter-join Plus 4" panose="02000505000000020003" pitchFamily="50" charset="0"/>
              </a:rPr>
              <a:t>Tuesday 2nd March 2021 </a:t>
            </a:r>
            <a:endParaRPr lang="en-GB" dirty="0">
              <a:latin typeface="Letter-join Plus 4" panose="02000505000000020003" pitchFamily="50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611569" y="2822925"/>
            <a:ext cx="7766936" cy="1096899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GB" sz="4400" dirty="0" smtClean="0">
                <a:solidFill>
                  <a:srgbClr val="FF0000"/>
                </a:solidFill>
                <a:latin typeface="Letter-join Plus 4" panose="02000505000000020003" pitchFamily="50" charset="0"/>
              </a:rPr>
              <a:t>English: Descriptive write</a:t>
            </a:r>
            <a:br>
              <a:rPr lang="en-GB" sz="4400" dirty="0" smtClean="0">
                <a:solidFill>
                  <a:srgbClr val="FF0000"/>
                </a:solidFill>
                <a:latin typeface="Letter-join Plus 4" panose="02000505000000020003" pitchFamily="50" charset="0"/>
              </a:rPr>
            </a:br>
            <a:r>
              <a:rPr lang="en-GB" sz="4400" dirty="0" smtClean="0">
                <a:solidFill>
                  <a:srgbClr val="FF0000"/>
                </a:solidFill>
                <a:latin typeface="Letter-join Plus 4" panose="02000505000000020003" pitchFamily="50" charset="0"/>
              </a:rPr>
              <a:t>LO: To use senses to describe a picture</a:t>
            </a:r>
            <a:endParaRPr lang="en-GB" sz="4400" dirty="0">
              <a:solidFill>
                <a:srgbClr val="FF0000"/>
              </a:solidFill>
              <a:latin typeface="Letter-join Plus 4" panose="020005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496037"/>
      </p:ext>
    </p:extLst>
  </p:cSld>
  <p:clrMapOvr>
    <a:masterClrMapping/>
  </p:clrMapOvr>
</p:sld>
</file>

<file path=ppt/theme/theme1.xml><?xml version="1.0" encoding="utf-8"?>
<a:theme xmlns:a="http://schemas.openxmlformats.org/drawingml/2006/main" name="Dawley coe theme">
  <a:themeElements>
    <a:clrScheme name="Dawley">
      <a:dk1>
        <a:srgbClr val="FFFFFF"/>
      </a:dk1>
      <a:lt1>
        <a:srgbClr val="D8D8D8"/>
      </a:lt1>
      <a:dk2>
        <a:srgbClr val="656565"/>
      </a:dk2>
      <a:lt2>
        <a:srgbClr val="656565"/>
      </a:lt2>
      <a:accent1>
        <a:srgbClr val="FF0000"/>
      </a:accent1>
      <a:accent2>
        <a:srgbClr val="FF3B3B"/>
      </a:accent2>
      <a:accent3>
        <a:srgbClr val="EE6D49"/>
      </a:accent3>
      <a:accent4>
        <a:srgbClr val="EF9769"/>
      </a:accent4>
      <a:accent5>
        <a:srgbClr val="7F5F52"/>
      </a:accent5>
      <a:accent6>
        <a:srgbClr val="B27D49"/>
      </a:accent6>
      <a:hlink>
        <a:srgbClr val="000000"/>
      </a:hlink>
      <a:folHlink>
        <a:srgbClr val="FD1E07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wley coe theme" id="{CAC8FCF4-9DAD-4DE8-AF7F-75ADCAF4CA37}" vid="{6662052A-5726-46AF-BD17-4D8290087DD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Dawley coe theme</Template>
  <TotalTime>111</TotalTime>
  <Words>735</Words>
  <Application>Microsoft Office PowerPoint</Application>
  <PresentationFormat>Widescreen</PresentationFormat>
  <Paragraphs>113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Letter-join Plus 4</vt:lpstr>
      <vt:lpstr>Times New Roman</vt:lpstr>
      <vt:lpstr>Trebuchet MS</vt:lpstr>
      <vt:lpstr>Wingdings</vt:lpstr>
      <vt:lpstr>Wingdings 3</vt:lpstr>
      <vt:lpstr>Dawley coe theme</vt:lpstr>
      <vt:lpstr>Monday 1st March 2021 </vt:lpstr>
      <vt:lpstr>Look at the images on the next 3 pages. Use your sense of sight and write down what you can see. E.g. boats in a river, buildings on fire</vt:lpstr>
      <vt:lpstr>PowerPoint Presentation</vt:lpstr>
      <vt:lpstr>PowerPoint Presentation</vt:lpstr>
      <vt:lpstr>PowerPoint Presentation</vt:lpstr>
      <vt:lpstr>PowerPoint Presentation</vt:lpstr>
      <vt:lpstr>Now, can you add adjectives to describe what you saw?  Remember to write in full sentences using a capital letter at the start and a full stop at the end of your sentences.  CHALLENGE: Can you include an exclamation mark?</vt:lpstr>
      <vt:lpstr>PowerPoint Presentation</vt:lpstr>
      <vt:lpstr>Tuesday 2nd March 2021 </vt:lpstr>
      <vt:lpstr>PowerPoint Presentation</vt:lpstr>
      <vt:lpstr>What would you be able to hear?  </vt:lpstr>
      <vt:lpstr>PowerPoint Presentation</vt:lpstr>
      <vt:lpstr>PowerPoint Presentation</vt:lpstr>
      <vt:lpstr>Now let’s turn our words into sentences….</vt:lpstr>
      <vt:lpstr>PowerPoint Presentation</vt:lpstr>
      <vt:lpstr>Wednesday 3rd March 2021 </vt:lpstr>
      <vt:lpstr>PowerPoint Presentation</vt:lpstr>
      <vt:lpstr>PowerPoint Presentation</vt:lpstr>
      <vt:lpstr>PowerPoint Presentation</vt:lpstr>
      <vt:lpstr>PowerPoint Presentation</vt:lpstr>
      <vt:lpstr>Thursday 4th March 2021 </vt:lpstr>
      <vt:lpstr>PowerPoint Presentation</vt:lpstr>
      <vt:lpstr>PowerPoint Presentation</vt:lpstr>
      <vt:lpstr>Friday 5th March 2021 </vt:lpstr>
      <vt:lpstr>PowerPoint Presentation</vt:lpstr>
      <vt:lpstr>PowerPoint Presentation</vt:lpstr>
    </vt:vector>
  </TitlesOfParts>
  <Company>Telford &amp; Wrekin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1st March 2021</dc:title>
  <dc:creator>Breeze, Cheryl</dc:creator>
  <cp:lastModifiedBy>Breeze, Cheryl</cp:lastModifiedBy>
  <cp:revision>13</cp:revision>
  <dcterms:created xsi:type="dcterms:W3CDTF">2021-02-19T14:33:11Z</dcterms:created>
  <dcterms:modified xsi:type="dcterms:W3CDTF">2021-02-19T16:24:13Z</dcterms:modified>
</cp:coreProperties>
</file>