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8" r:id="rId2"/>
    <p:sldId id="400" r:id="rId3"/>
    <p:sldId id="647" r:id="rId4"/>
    <p:sldId id="648" r:id="rId5"/>
    <p:sldId id="649" r:id="rId6"/>
    <p:sldId id="650" r:id="rId7"/>
    <p:sldId id="651" r:id="rId8"/>
    <p:sldId id="652" r:id="rId9"/>
    <p:sldId id="654" r:id="rId10"/>
    <p:sldId id="653" r:id="rId11"/>
    <p:sldId id="655" r:id="rId12"/>
    <p:sldId id="656" r:id="rId13"/>
    <p:sldId id="645" r:id="rId14"/>
    <p:sldId id="549" r:id="rId15"/>
    <p:sldId id="601" r:id="rId16"/>
    <p:sldId id="597" r:id="rId17"/>
    <p:sldId id="598" r:id="rId18"/>
    <p:sldId id="600" r:id="rId19"/>
    <p:sldId id="599" r:id="rId20"/>
    <p:sldId id="499" r:id="rId21"/>
    <p:sldId id="530" r:id="rId22"/>
    <p:sldId id="646" r:id="rId23"/>
    <p:sldId id="621" r:id="rId24"/>
    <p:sldId id="624" r:id="rId25"/>
    <p:sldId id="625" r:id="rId26"/>
    <p:sldId id="626" r:id="rId27"/>
    <p:sldId id="627" r:id="rId28"/>
    <p:sldId id="628" r:id="rId29"/>
    <p:sldId id="623" r:id="rId30"/>
    <p:sldId id="629" r:id="rId31"/>
    <p:sldId id="432" r:id="rId32"/>
    <p:sldId id="616" r:id="rId33"/>
    <p:sldId id="641" r:id="rId34"/>
    <p:sldId id="642" r:id="rId35"/>
    <p:sldId id="643" r:id="rId36"/>
    <p:sldId id="644" r:id="rId37"/>
    <p:sldId id="596" r:id="rId38"/>
    <p:sldId id="605" r:id="rId39"/>
    <p:sldId id="657" r:id="rId40"/>
    <p:sldId id="658" r:id="rId41"/>
    <p:sldId id="660" r:id="rId42"/>
    <p:sldId id="659" r:id="rId43"/>
    <p:sldId id="662" r:id="rId44"/>
    <p:sldId id="661" r:id="rId45"/>
    <p:sldId id="663" r:id="rId46"/>
    <p:sldId id="66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FF"/>
    <a:srgbClr val="0000FF"/>
    <a:srgbClr val="CC00CC"/>
    <a:srgbClr val="00FF00"/>
    <a:srgbClr val="8CC3EC"/>
    <a:srgbClr val="CCFFFF"/>
    <a:srgbClr val="FFCDCD"/>
    <a:srgbClr val="99FF99"/>
    <a:srgbClr val="EDF1F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9277" autoAdjust="0"/>
  </p:normalViewPr>
  <p:slideViewPr>
    <p:cSldViewPr snapToGrid="0">
      <p:cViewPr varScale="1">
        <p:scale>
          <a:sx n="65" d="100"/>
          <a:sy n="65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4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8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643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84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95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784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0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24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4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8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515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598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02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778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590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29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96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81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1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75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14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217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38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47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925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0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416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67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61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44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6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60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79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532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88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1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2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2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98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16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051989"/>
            <a:ext cx="11760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Length &amp; </a:t>
            </a:r>
            <a:r>
              <a:rPr lang="en-GB" sz="6000" b="1" dirty="0" smtClean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Height</a:t>
            </a:r>
            <a:br>
              <a:rPr lang="en-GB" sz="6000" b="1" dirty="0" smtClean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</a:br>
            <a:r>
              <a:rPr lang="en-GB" sz="6000" b="1" dirty="0" smtClean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WB: 1.3.21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latin typeface="Segoe UI Semibold" panose="020B0702040204020203" pitchFamily="34" charset="0"/>
                <a:cs typeface="Segoe UI Semibold" panose="020B0702040204020203" pitchFamily="34" charset="0"/>
              </a:rPr>
              <a:t>YEAR 1</a:t>
            </a:r>
            <a:endParaRPr lang="en-GB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3 – Week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517643"/>
            <a:ext cx="1434065" cy="143406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3937967" y="3217034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3937967" y="384585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135939" y="2990981"/>
            <a:ext cx="53893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Compare lengths &amp; heights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1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Measure lengths (1)</a:t>
            </a:r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C2374-B2D9-4F63-A85C-D23ECE92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by height: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835987" y="5430105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4523939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691598-CF3B-46EB-BE3C-CB5C1EEF9079}"/>
              </a:ext>
            </a:extLst>
          </p:cNvPr>
          <p:cNvSpPr/>
          <p:nvPr/>
        </p:nvSpPr>
        <p:spPr>
          <a:xfrm>
            <a:off x="8211891" y="5421857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tallest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3ED821-2E43-40E1-9335-90471D4658D2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077380" y="3766580"/>
            <a:ext cx="3578114" cy="1655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798AB-9BA7-4892-9BDE-2A240661554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389428" y="3262225"/>
            <a:ext cx="0" cy="2167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160FBA-9359-4589-BBAE-E8FAE493D17A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39097" y="3988674"/>
            <a:ext cx="3726235" cy="1433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9EE24D-A579-41B4-9311-0E1591CA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A39995-DC39-45CD-8DE0-96B34BF68351}"/>
              </a:ext>
            </a:extLst>
          </p:cNvPr>
          <p:cNvSpPr txBox="1"/>
          <p:nvPr/>
        </p:nvSpPr>
        <p:spPr>
          <a:xfrm>
            <a:off x="343155" y="229306"/>
            <a:ext cx="1031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cube towers have been ordered shortest to tallest.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2F70EB-BA02-40FF-92B4-0E65698CE893}"/>
              </a:ext>
            </a:extLst>
          </p:cNvPr>
          <p:cNvSpPr txBox="1"/>
          <p:nvPr/>
        </p:nvSpPr>
        <p:spPr>
          <a:xfrm>
            <a:off x="343156" y="5309625"/>
            <a:ext cx="11533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The purple and orange towers need to be swapped round as the orange tower is the tallest.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FB1F6-AE92-4250-8AA2-205F0068C789}"/>
              </a:ext>
            </a:extLst>
          </p:cNvPr>
          <p:cNvSpPr/>
          <p:nvPr/>
        </p:nvSpPr>
        <p:spPr>
          <a:xfrm>
            <a:off x="343155" y="4682390"/>
            <a:ext cx="6800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5134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3317E-20BB-4DA0-8163-DAC13E775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2F2522-F30E-4A73-9B84-80CDB008899D}"/>
              </a:ext>
            </a:extLst>
          </p:cNvPr>
          <p:cNvSpPr txBox="1"/>
          <p:nvPr/>
        </p:nvSpPr>
        <p:spPr>
          <a:xfrm>
            <a:off x="343155" y="229306"/>
            <a:ext cx="10580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words could you use to describe how the bananas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have been ordered?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2E91C-2BE8-452E-8071-20C1203A770E}"/>
              </a:ext>
            </a:extLst>
          </p:cNvPr>
          <p:cNvSpPr txBox="1"/>
          <p:nvPr/>
        </p:nvSpPr>
        <p:spPr>
          <a:xfrm>
            <a:off x="3730952" y="4465834"/>
            <a:ext cx="4147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Biggest to smallest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</a:t>
            </a:r>
            <a:b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longest to shortest</a:t>
            </a:r>
          </a:p>
        </p:txBody>
      </p:sp>
    </p:spTree>
    <p:extLst>
      <p:ext uri="{BB962C8B-B14F-4D97-AF65-F5344CB8AC3E}">
        <p14:creationId xmlns:p14="http://schemas.microsoft.com/office/powerpoint/2010/main" val="37181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Compare lengths &amp; heights (2)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(Practical)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299004" y="1545343"/>
            <a:ext cx="559398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Tuesday 2.3.21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68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43A31-B57B-43EC-98DB-BEAF75A8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93502" y="4452887"/>
            <a:ext cx="110578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pencil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pencil.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pencil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pencil.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383708" y="4358450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8013109" y="4358450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1383708" y="5356987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7895346" y="5356987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2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C0DCE-6D3E-42ED-8882-F0F6FE6B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348028" y="4723053"/>
            <a:ext cx="117727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balloon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balloon.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balloon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balloon.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238234" y="4633311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8148190" y="4613504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1238234" y="5627153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7729090" y="5612040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686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11070-E0B9-4DE2-A027-54175CFC1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Flueny</a:t>
            </a:r>
            <a:endParaRPr lang="en-GB" sz="1600" b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555848" y="4452887"/>
            <a:ext cx="110578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pencil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pencil.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pencil is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pencil.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446054" y="4358450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8075455" y="4358450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1446054" y="5356987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7957692" y="5356987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286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BAE7C-1055-4077-89DC-93ACBB3E6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62348" y="4758884"/>
            <a:ext cx="113864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 ice cream is </a:t>
            </a:r>
            <a:r>
              <a:rPr lang="en-GB" sz="30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 ice cream.</a:t>
            </a:r>
          </a:p>
          <a:p>
            <a:endParaRPr lang="en-GB" sz="3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ice cream is </a:t>
            </a:r>
            <a:r>
              <a:rPr lang="en-GB" sz="30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ice cream.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188588" y="4663212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7912114" y="4677922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106539-8CC5-4035-86DA-D2318610B8A2}"/>
              </a:ext>
            </a:extLst>
          </p:cNvPr>
          <p:cNvSpPr txBox="1"/>
          <p:nvPr/>
        </p:nvSpPr>
        <p:spPr>
          <a:xfrm>
            <a:off x="1188588" y="5558726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93A89-7934-4A60-B4D3-2CB47CD9FDCB}"/>
              </a:ext>
            </a:extLst>
          </p:cNvPr>
          <p:cNvSpPr txBox="1"/>
          <p:nvPr/>
        </p:nvSpPr>
        <p:spPr>
          <a:xfrm>
            <a:off x="7824917" y="5602920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6209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566239" y="4452887"/>
            <a:ext cx="110578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flags are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flags.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flags are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flags.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456445" y="4358450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8085846" y="4358450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1456445" y="5356987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7968083" y="5356987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  <p:pic>
        <p:nvPicPr>
          <p:cNvPr id="1026" name="Picture 2" descr="Image result for bunting">
            <a:extLst>
              <a:ext uri="{FF2B5EF4-FFF2-40B4-BE49-F238E27FC236}">
                <a16:creationId xmlns:a16="http://schemas.microsoft.com/office/drawing/2014/main" id="{9BDEBBC1-C317-44EF-AED1-C402E155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31" y="1236517"/>
            <a:ext cx="5342708" cy="26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bunting">
            <a:extLst>
              <a:ext uri="{FF2B5EF4-FFF2-40B4-BE49-F238E27FC236}">
                <a16:creationId xmlns:a16="http://schemas.microsoft.com/office/drawing/2014/main" id="{DDA2948B-1316-4D80-83D4-C3B6FE35C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8"/>
          <a:stretch/>
        </p:blipFill>
        <p:spPr bwMode="auto">
          <a:xfrm rot="21362414">
            <a:off x="1063399" y="1053879"/>
            <a:ext cx="3518262" cy="26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86933-3584-4993-AA8B-2966ECE79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93502" y="4452887"/>
            <a:ext cx="11320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cubes are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cubes.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cubes are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the ____________ cubes.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1383708" y="4363145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purple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8293664" y="4343338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8B57-960B-4402-9181-C24BD9F1899C}"/>
              </a:ext>
            </a:extLst>
          </p:cNvPr>
          <p:cNvSpPr txBox="1"/>
          <p:nvPr/>
        </p:nvSpPr>
        <p:spPr>
          <a:xfrm>
            <a:off x="1383708" y="5356987"/>
            <a:ext cx="17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7874564" y="5341874"/>
            <a:ext cx="20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12520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Compare lengths &amp; heights (1)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(Practical)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237550" y="2143014"/>
            <a:ext cx="5687400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Monday 1.3.21</a:t>
            </a:r>
          </a:p>
          <a:p>
            <a:pPr algn="ctr"/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019B-0DAA-43E7-97BD-7A59DCEC4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5870F-A507-4818-BCBC-904064A6D04D}"/>
              </a:ext>
            </a:extLst>
          </p:cNvPr>
          <p:cNvSpPr/>
          <p:nvPr/>
        </p:nvSpPr>
        <p:spPr>
          <a:xfrm>
            <a:off x="311590" y="4760024"/>
            <a:ext cx="8654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 with Che? Explain your answer.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45F915C-C205-4B7A-B82F-ED67A4DACAAB}"/>
              </a:ext>
            </a:extLst>
          </p:cNvPr>
          <p:cNvSpPr/>
          <p:nvPr/>
        </p:nvSpPr>
        <p:spPr>
          <a:xfrm>
            <a:off x="2722884" y="608830"/>
            <a:ext cx="6630122" cy="1224438"/>
          </a:xfrm>
          <a:prstGeom prst="wedgeRoundRectCallout">
            <a:avLst>
              <a:gd name="adj1" fmla="val -57794"/>
              <a:gd name="adj2" fmla="val 2904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When stretched out, both strings will be the same length.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9086E-C638-4B01-9EA3-D9FC63C782DC}"/>
              </a:ext>
            </a:extLst>
          </p:cNvPr>
          <p:cNvSpPr/>
          <p:nvPr/>
        </p:nvSpPr>
        <p:spPr>
          <a:xfrm>
            <a:off x="311590" y="5561859"/>
            <a:ext cx="1161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No, String A will be longer than string B when stretched.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3F6127-934F-44D6-ADCE-5AB4D11885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516" y="1744983"/>
            <a:ext cx="510061" cy="4501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A9698-5116-41B9-8355-6E8CDB6795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801" y="575471"/>
            <a:ext cx="545491" cy="45011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5D7417-795A-4B98-A25C-24480DDFDE85}"/>
              </a:ext>
            </a:extLst>
          </p:cNvPr>
          <p:cNvSpPr/>
          <p:nvPr/>
        </p:nvSpPr>
        <p:spPr>
          <a:xfrm>
            <a:off x="647869" y="2374608"/>
            <a:ext cx="5629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</a:t>
            </a:r>
            <a:b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598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CE2C7-FAE9-43C8-BD54-B97709CF6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FE0BAEB-1A56-4423-8973-441DDA5D2DB7}"/>
              </a:ext>
            </a:extLst>
          </p:cNvPr>
          <p:cNvSpPr/>
          <p:nvPr/>
        </p:nvSpPr>
        <p:spPr>
          <a:xfrm>
            <a:off x="282038" y="275713"/>
            <a:ext cx="7247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balloons shortest to tallest.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F890B-1899-4A49-8B0D-F0C678C234C1}"/>
              </a:ext>
            </a:extLst>
          </p:cNvPr>
          <p:cNvSpPr/>
          <p:nvPr/>
        </p:nvSpPr>
        <p:spPr>
          <a:xfrm>
            <a:off x="2099989" y="5107406"/>
            <a:ext cx="2336250" cy="8872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691032-33E5-40CE-9D1E-9AEBD2E49914}"/>
              </a:ext>
            </a:extLst>
          </p:cNvPr>
          <p:cNvSpPr/>
          <p:nvPr/>
        </p:nvSpPr>
        <p:spPr>
          <a:xfrm>
            <a:off x="4981963" y="5107406"/>
            <a:ext cx="2336250" cy="8872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9B8D29-EA72-4714-8014-757DB00D6A07}"/>
              </a:ext>
            </a:extLst>
          </p:cNvPr>
          <p:cNvSpPr/>
          <p:nvPr/>
        </p:nvSpPr>
        <p:spPr>
          <a:xfrm>
            <a:off x="7863937" y="5107406"/>
            <a:ext cx="2336250" cy="8872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C66404-B84D-455A-A199-1B11E1CABD6E}"/>
              </a:ext>
            </a:extLst>
          </p:cNvPr>
          <p:cNvSpPr/>
          <p:nvPr/>
        </p:nvSpPr>
        <p:spPr>
          <a:xfrm>
            <a:off x="410103" y="5258119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E90932-817B-45E1-8BA5-962054F68A41}"/>
              </a:ext>
            </a:extLst>
          </p:cNvPr>
          <p:cNvSpPr/>
          <p:nvPr/>
        </p:nvSpPr>
        <p:spPr>
          <a:xfrm>
            <a:off x="10335689" y="5258118"/>
            <a:ext cx="130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tallest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6BF34A-F093-466C-BFED-BB3CAD4CC712}"/>
              </a:ext>
            </a:extLst>
          </p:cNvPr>
          <p:cNvSpPr/>
          <p:nvPr/>
        </p:nvSpPr>
        <p:spPr>
          <a:xfrm>
            <a:off x="2790258" y="5182147"/>
            <a:ext cx="955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CE8C3C-89C7-4A01-8E48-0890CA3D4CE9}"/>
              </a:ext>
            </a:extLst>
          </p:cNvPr>
          <p:cNvSpPr/>
          <p:nvPr/>
        </p:nvSpPr>
        <p:spPr>
          <a:xfrm>
            <a:off x="5536827" y="5182147"/>
            <a:ext cx="1200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blue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477F46-EBBB-4B61-A747-4E1A2C092467}"/>
              </a:ext>
            </a:extLst>
          </p:cNvPr>
          <p:cNvSpPr/>
          <p:nvPr/>
        </p:nvSpPr>
        <p:spPr>
          <a:xfrm>
            <a:off x="8258164" y="5182147"/>
            <a:ext cx="152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0244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Compare lengths &amp; heights (3)</a:t>
            </a:r>
          </a:p>
          <a:p>
            <a:pPr algn="ctr"/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2873476" y="1844179"/>
            <a:ext cx="6415548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Wednesday 3.3.21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58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3D394-46F9-46CA-8351-FBCE410F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93502" y="4452887"/>
            <a:ext cx="102098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blue frame is _______________ than the green frame.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green frame is _______________ than the blue frame.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3854370" y="4370827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4109012" y="5381860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</p:spTree>
    <p:extLst>
      <p:ext uri="{BB962C8B-B14F-4D97-AF65-F5344CB8AC3E}">
        <p14:creationId xmlns:p14="http://schemas.microsoft.com/office/powerpoint/2010/main" val="2301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724729" y="4921576"/>
            <a:ext cx="10209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giraffe is _______________ than the tiger.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tiger is _______________ than the giraffe.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3370894" y="4839516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2973894" y="5805869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  <p:pic>
        <p:nvPicPr>
          <p:cNvPr id="16386" name="Picture 2" descr="Image result for giraffe clipart">
            <a:extLst>
              <a:ext uri="{FF2B5EF4-FFF2-40B4-BE49-F238E27FC236}">
                <a16:creationId xmlns:a16="http://schemas.microsoft.com/office/drawing/2014/main" id="{93B0A7BE-E04E-4DA3-8A1E-1B8A3D67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71" y="814081"/>
            <a:ext cx="1862959" cy="37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tiger clipart">
            <a:extLst>
              <a:ext uri="{FF2B5EF4-FFF2-40B4-BE49-F238E27FC236}">
                <a16:creationId xmlns:a16="http://schemas.microsoft.com/office/drawing/2014/main" id="{F77CB7EE-33B0-4F96-80D5-F24F779E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71" y="2176420"/>
            <a:ext cx="2122268" cy="21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9B679-47CA-4727-854C-022C1D36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93502" y="4452887"/>
            <a:ext cx="99854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blue pencil is _______________ than the pink pencil.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pink pencil is _______________ than the blue pencil.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3854370" y="4370827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3854370" y="5309008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</a:p>
        </p:txBody>
      </p:sp>
    </p:spTree>
    <p:extLst>
      <p:ext uri="{BB962C8B-B14F-4D97-AF65-F5344CB8AC3E}">
        <p14:creationId xmlns:p14="http://schemas.microsoft.com/office/powerpoint/2010/main" val="826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724729" y="4921576"/>
            <a:ext cx="10209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red flower is _______________ than the black flower.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black flower is _______________ than the red flower.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4033047" y="4807686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4361259" y="5828023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  <p:pic>
        <p:nvPicPr>
          <p:cNvPr id="10" name="Picture 18" descr="Image result for VASE OF FLOWERS CLIPART">
            <a:extLst>
              <a:ext uri="{FF2B5EF4-FFF2-40B4-BE49-F238E27FC236}">
                <a16:creationId xmlns:a16="http://schemas.microsoft.com/office/drawing/2014/main" id="{B05D0BC1-17AC-4092-9404-8936C9412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r="27412" b="36392"/>
          <a:stretch/>
        </p:blipFill>
        <p:spPr bwMode="auto">
          <a:xfrm>
            <a:off x="3005638" y="1044817"/>
            <a:ext cx="2054818" cy="31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mage result for VASE OF FLOWERS CLIPART">
            <a:extLst>
              <a:ext uri="{FF2B5EF4-FFF2-40B4-BE49-F238E27FC236}">
                <a16:creationId xmlns:a16="http://schemas.microsoft.com/office/drawing/2014/main" id="{DCD087BB-2B26-4141-ADAA-18BF88D2E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r="27412" b="43089"/>
          <a:stretch/>
        </p:blipFill>
        <p:spPr bwMode="auto">
          <a:xfrm>
            <a:off x="6198739" y="1575904"/>
            <a:ext cx="1883715" cy="25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93502" y="4452887"/>
            <a:ext cx="80441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guitar is _______________ than the violin.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violin is _______________ than the guitar.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3024054" y="4383451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2929459" y="5364194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  <p:pic>
        <p:nvPicPr>
          <p:cNvPr id="26626" name="Picture 2" descr="Image result for guitar clipart">
            <a:extLst>
              <a:ext uri="{FF2B5EF4-FFF2-40B4-BE49-F238E27FC236}">
                <a16:creationId xmlns:a16="http://schemas.microsoft.com/office/drawing/2014/main" id="{DC5F3E44-40B2-4778-BEB6-5277B415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00" flipH="1">
            <a:off x="6257482" y="1256099"/>
            <a:ext cx="4212218" cy="2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violin clipart">
            <a:extLst>
              <a:ext uri="{FF2B5EF4-FFF2-40B4-BE49-F238E27FC236}">
                <a16:creationId xmlns:a16="http://schemas.microsoft.com/office/drawing/2014/main" id="{46801051-AC53-4A97-99F5-72093982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75">
            <a:off x="2156100" y="1422527"/>
            <a:ext cx="2205448" cy="23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09" y="319587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551411" y="1367941"/>
            <a:ext cx="7130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ribbon is the longest.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___________ ribbon is the shortest.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green ribbon is _____________ than the blue ribbon.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red ribbon is _____________ than the  green ribbon.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9C313-D4C6-4CF2-AE63-925C93C4ACBF}"/>
              </a:ext>
            </a:extLst>
          </p:cNvPr>
          <p:cNvSpPr txBox="1"/>
          <p:nvPr/>
        </p:nvSpPr>
        <p:spPr>
          <a:xfrm>
            <a:off x="7791594" y="4677144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A6D8-F273-4CE9-9925-2E93725DE82B}"/>
              </a:ext>
            </a:extLst>
          </p:cNvPr>
          <p:cNvSpPr txBox="1"/>
          <p:nvPr/>
        </p:nvSpPr>
        <p:spPr>
          <a:xfrm>
            <a:off x="8221939" y="3242675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35FF2-D994-461F-8603-D44F7DF86E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1"/>
          <a:stretch/>
        </p:blipFill>
        <p:spPr>
          <a:xfrm>
            <a:off x="1743138" y="1367941"/>
            <a:ext cx="866820" cy="343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10C06E-0BFB-4AC6-9D28-1165770F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4" r="18360"/>
          <a:stretch/>
        </p:blipFill>
        <p:spPr>
          <a:xfrm>
            <a:off x="510254" y="1267956"/>
            <a:ext cx="1169583" cy="3806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1C83F-EF0B-408A-A97A-15D6E8467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r="40062"/>
          <a:stretch/>
        </p:blipFill>
        <p:spPr>
          <a:xfrm>
            <a:off x="2937604" y="1242582"/>
            <a:ext cx="1090089" cy="34308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54C6BC-E107-46E8-8E04-95982F4F6023}"/>
              </a:ext>
            </a:extLst>
          </p:cNvPr>
          <p:cNvSpPr txBox="1"/>
          <p:nvPr/>
        </p:nvSpPr>
        <p:spPr>
          <a:xfrm>
            <a:off x="5156402" y="1313842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56C35-3458-4EA7-B682-C613BA5A8F23}"/>
              </a:ext>
            </a:extLst>
          </p:cNvPr>
          <p:cNvSpPr txBox="1"/>
          <p:nvPr/>
        </p:nvSpPr>
        <p:spPr>
          <a:xfrm>
            <a:off x="5086715" y="2274568"/>
            <a:ext cx="25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4136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FE0BAEB-1A56-4423-8973-441DDA5D2DB7}"/>
              </a:ext>
            </a:extLst>
          </p:cNvPr>
          <p:cNvSpPr/>
          <p:nvPr/>
        </p:nvSpPr>
        <p:spPr>
          <a:xfrm>
            <a:off x="282038" y="275713"/>
            <a:ext cx="7460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the mistake. Explain your answer.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C66404-B84D-455A-A199-1B11E1CABD6E}"/>
              </a:ext>
            </a:extLst>
          </p:cNvPr>
          <p:cNvSpPr/>
          <p:nvPr/>
        </p:nvSpPr>
        <p:spPr>
          <a:xfrm>
            <a:off x="577458" y="2747762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E90932-817B-45E1-8BA5-962054F68A41}"/>
              </a:ext>
            </a:extLst>
          </p:cNvPr>
          <p:cNvSpPr/>
          <p:nvPr/>
        </p:nvSpPr>
        <p:spPr>
          <a:xfrm>
            <a:off x="9943319" y="274776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longest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4F331-973D-44AD-84D4-A4839479E1B9}"/>
              </a:ext>
            </a:extLst>
          </p:cNvPr>
          <p:cNvCxnSpPr>
            <a:cxnSpLocks/>
          </p:cNvCxnSpPr>
          <p:nvPr/>
        </p:nvCxnSpPr>
        <p:spPr>
          <a:xfrm flipV="1">
            <a:off x="2459420" y="3061169"/>
            <a:ext cx="7294180" cy="10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80FDFA8-DF73-41ED-9235-FC45E9E6130B}"/>
              </a:ext>
            </a:extLst>
          </p:cNvPr>
          <p:cNvSpPr/>
          <p:nvPr/>
        </p:nvSpPr>
        <p:spPr>
          <a:xfrm rot="5400000">
            <a:off x="3443569" y="1450014"/>
            <a:ext cx="332567" cy="1955628"/>
          </a:xfrm>
          <a:prstGeom prst="rect">
            <a:avLst/>
          </a:prstGeom>
          <a:solidFill>
            <a:srgbClr val="FFA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E0BDD4-656A-4752-B705-E333DEA450BC}"/>
              </a:ext>
            </a:extLst>
          </p:cNvPr>
          <p:cNvSpPr/>
          <p:nvPr/>
        </p:nvSpPr>
        <p:spPr>
          <a:xfrm rot="5400000">
            <a:off x="5574134" y="1734991"/>
            <a:ext cx="332567" cy="138567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EB645-4428-411D-B186-C3093D13C1A3}"/>
              </a:ext>
            </a:extLst>
          </p:cNvPr>
          <p:cNvSpPr/>
          <p:nvPr/>
        </p:nvSpPr>
        <p:spPr>
          <a:xfrm rot="5400000">
            <a:off x="8060280" y="1094432"/>
            <a:ext cx="332567" cy="2666791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D377B8-4EB3-430B-B3C9-4A79FA5D0710}"/>
              </a:ext>
            </a:extLst>
          </p:cNvPr>
          <p:cNvSpPr/>
          <p:nvPr/>
        </p:nvSpPr>
        <p:spPr>
          <a:xfrm>
            <a:off x="282038" y="4433096"/>
            <a:ext cx="1138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pink and yellow blocks need swapping round as the yellow block is the shortest in length.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E7993A-2512-47DF-AF89-B09C42C32746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662EAB0B-A247-4E15-9C66-B05792C7FFC8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ED427C-4FC9-4355-84D3-6320A2A7D1F1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2879C96-11CE-4E65-8F4E-3B268904DB15}"/>
              </a:ext>
            </a:extLst>
          </p:cNvPr>
          <p:cNvSpPr/>
          <p:nvPr/>
        </p:nvSpPr>
        <p:spPr>
          <a:xfrm>
            <a:off x="2267344" y="1875692"/>
            <a:ext cx="4520318" cy="106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9CD85-4DD7-408F-BBBD-39FDF75C2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91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smallest and which is the biggest?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1947033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6401900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8695B-ECF4-4315-A764-C24A9473DADC}"/>
              </a:ext>
            </a:extLst>
          </p:cNvPr>
          <p:cNvCxnSpPr>
            <a:cxnSpLocks/>
          </p:cNvCxnSpPr>
          <p:nvPr/>
        </p:nvCxnSpPr>
        <p:spPr>
          <a:xfrm>
            <a:off x="3500474" y="3991778"/>
            <a:ext cx="4552481" cy="143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043C5-1FF3-448E-B845-4B42F0F483A3}"/>
              </a:ext>
            </a:extLst>
          </p:cNvPr>
          <p:cNvCxnSpPr>
            <a:cxnSpLocks/>
          </p:cNvCxnSpPr>
          <p:nvPr/>
        </p:nvCxnSpPr>
        <p:spPr>
          <a:xfrm flipV="1">
            <a:off x="3366655" y="3991778"/>
            <a:ext cx="4686300" cy="143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017F6-D5D9-4476-940C-2BB33069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3D377B8-4EB3-430B-B3C9-4A79FA5D0710}"/>
              </a:ext>
            </a:extLst>
          </p:cNvPr>
          <p:cNvSpPr/>
          <p:nvPr/>
        </p:nvSpPr>
        <p:spPr>
          <a:xfrm>
            <a:off x="427072" y="4450437"/>
            <a:ext cx="11380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Examples: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Jess’ tower is taller than Dom’s tower. 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Dom’s tower is shorter than Jess’ tower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Jess’ tower is 2 cubes taller than Dom’s tower.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725108-01B3-49FD-B22A-8D63703D23F4}"/>
              </a:ext>
            </a:extLst>
          </p:cNvPr>
          <p:cNvSpPr/>
          <p:nvPr/>
        </p:nvSpPr>
        <p:spPr>
          <a:xfrm>
            <a:off x="2641023" y="673448"/>
            <a:ext cx="4958863" cy="879231"/>
          </a:xfrm>
          <a:prstGeom prst="wedgeRoundRectCallout">
            <a:avLst>
              <a:gd name="adj1" fmla="val -58189"/>
              <a:gd name="adj2" fmla="val 4021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tower is 7 cubes tall.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6131527-71F5-4295-98BC-AF4509748779}"/>
              </a:ext>
            </a:extLst>
          </p:cNvPr>
          <p:cNvSpPr/>
          <p:nvPr/>
        </p:nvSpPr>
        <p:spPr>
          <a:xfrm>
            <a:off x="4604825" y="1786511"/>
            <a:ext cx="4958863" cy="879231"/>
          </a:xfrm>
          <a:prstGeom prst="wedgeRoundRectCallout">
            <a:avLst>
              <a:gd name="adj1" fmla="val 57650"/>
              <a:gd name="adj2" fmla="val 2288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tower is 5 cubes tall.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625D1-2977-4461-91F2-C8B9C5A65FA0}"/>
              </a:ext>
            </a:extLst>
          </p:cNvPr>
          <p:cNvSpPr txBox="1"/>
          <p:nvPr/>
        </p:nvSpPr>
        <p:spPr>
          <a:xfrm>
            <a:off x="376849" y="3339190"/>
            <a:ext cx="11285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sentences could you write to describe Jess’ and Dom’s towers?</a:t>
            </a:r>
          </a:p>
        </p:txBody>
      </p:sp>
    </p:spTree>
    <p:extLst>
      <p:ext uri="{BB962C8B-B14F-4D97-AF65-F5344CB8AC3E}">
        <p14:creationId xmlns:p14="http://schemas.microsoft.com/office/powerpoint/2010/main" val="21009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Measure lengths (1)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(Practical)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141685" y="1707784"/>
            <a:ext cx="587912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Thursday 4.3.21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044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1072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following object and measure how many cubes it is in length.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DF8D7-2B40-4038-BF1C-A771F365F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2991" y="-98032"/>
            <a:ext cx="506019" cy="6242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3B801-DD1C-4C55-8CD3-D8AC4EF6FA7E}"/>
              </a:ext>
            </a:extLst>
          </p:cNvPr>
          <p:cNvSpPr txBox="1"/>
          <p:nvPr/>
        </p:nvSpPr>
        <p:spPr>
          <a:xfrm>
            <a:off x="266219" y="3872479"/>
            <a:ext cx="1159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pencil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D7BE-B90E-4848-98B8-98F11F5F4D02}"/>
              </a:ext>
            </a:extLst>
          </p:cNvPr>
          <p:cNvSpPr txBox="1"/>
          <p:nvPr/>
        </p:nvSpPr>
        <p:spPr>
          <a:xfrm>
            <a:off x="787530" y="5897723"/>
            <a:ext cx="1072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it be measured using something else? </a:t>
            </a:r>
          </a:p>
        </p:txBody>
      </p:sp>
    </p:spTree>
    <p:extLst>
      <p:ext uri="{BB962C8B-B14F-4D97-AF65-F5344CB8AC3E}">
        <p14:creationId xmlns:p14="http://schemas.microsoft.com/office/powerpoint/2010/main" val="36381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1072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following object and measure how many cubes it is in length.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D7BE-B90E-4848-98B8-98F11F5F4D02}"/>
              </a:ext>
            </a:extLst>
          </p:cNvPr>
          <p:cNvSpPr txBox="1"/>
          <p:nvPr/>
        </p:nvSpPr>
        <p:spPr>
          <a:xfrm>
            <a:off x="787530" y="5897723"/>
            <a:ext cx="1072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it be measured using something else?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C2EBE-27B7-441F-AAD9-862E8A0C142F}"/>
              </a:ext>
            </a:extLst>
          </p:cNvPr>
          <p:cNvSpPr txBox="1"/>
          <p:nvPr/>
        </p:nvSpPr>
        <p:spPr>
          <a:xfrm>
            <a:off x="205776" y="4428618"/>
            <a:ext cx="115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book</a:t>
            </a:r>
          </a:p>
        </p:txBody>
      </p:sp>
      <p:pic>
        <p:nvPicPr>
          <p:cNvPr id="12" name="Picture 2" descr="Image result for book clipart">
            <a:extLst>
              <a:ext uri="{FF2B5EF4-FFF2-40B4-BE49-F238E27FC236}">
                <a16:creationId xmlns:a16="http://schemas.microsoft.com/office/drawing/2014/main" id="{E8095A19-CFEF-4E76-9AD8-AC7F49E9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2003761"/>
            <a:ext cx="2532876" cy="23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75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1072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following object and measure how many cubes it is in length.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D7BE-B90E-4848-98B8-98F11F5F4D02}"/>
              </a:ext>
            </a:extLst>
          </p:cNvPr>
          <p:cNvSpPr txBox="1"/>
          <p:nvPr/>
        </p:nvSpPr>
        <p:spPr>
          <a:xfrm>
            <a:off x="787530" y="5897723"/>
            <a:ext cx="1072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it be measured using something else?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E0AB7-0C0B-410F-A4A4-A25CC84DCFF1}"/>
              </a:ext>
            </a:extLst>
          </p:cNvPr>
          <p:cNvSpPr txBox="1"/>
          <p:nvPr/>
        </p:nvSpPr>
        <p:spPr>
          <a:xfrm>
            <a:off x="297082" y="4633189"/>
            <a:ext cx="115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scissors</a:t>
            </a:r>
          </a:p>
        </p:txBody>
      </p:sp>
      <p:pic>
        <p:nvPicPr>
          <p:cNvPr id="13" name="Picture 2" descr="Image result for scissors clipart">
            <a:extLst>
              <a:ext uri="{FF2B5EF4-FFF2-40B4-BE49-F238E27FC236}">
                <a16:creationId xmlns:a16="http://schemas.microsoft.com/office/drawing/2014/main" id="{6EC80548-E5E9-4408-9FCF-C419314F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483">
            <a:off x="4784849" y="1781044"/>
            <a:ext cx="2372920" cy="2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6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1072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following object and measure how many cubes it is in length.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D7BE-B90E-4848-98B8-98F11F5F4D02}"/>
              </a:ext>
            </a:extLst>
          </p:cNvPr>
          <p:cNvSpPr txBox="1"/>
          <p:nvPr/>
        </p:nvSpPr>
        <p:spPr>
          <a:xfrm>
            <a:off x="787530" y="5897723"/>
            <a:ext cx="1072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it be measured using something else?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1138B-5AA1-4A79-B8CA-839FDC291186}"/>
              </a:ext>
            </a:extLst>
          </p:cNvPr>
          <p:cNvSpPr txBox="1"/>
          <p:nvPr/>
        </p:nvSpPr>
        <p:spPr>
          <a:xfrm>
            <a:off x="297082" y="4735461"/>
            <a:ext cx="115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chair</a:t>
            </a:r>
          </a:p>
        </p:txBody>
      </p:sp>
      <p:pic>
        <p:nvPicPr>
          <p:cNvPr id="13" name="Picture 2" descr="Image result for chair clipart">
            <a:extLst>
              <a:ext uri="{FF2B5EF4-FFF2-40B4-BE49-F238E27FC236}">
                <a16:creationId xmlns:a16="http://schemas.microsoft.com/office/drawing/2014/main" id="{3A768081-88B6-41AD-AB5E-8739A570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3" y="1968651"/>
            <a:ext cx="1901537" cy="26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1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1072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following object and measure how many cubes it is in length.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D7BE-B90E-4848-98B8-98F11F5F4D02}"/>
              </a:ext>
            </a:extLst>
          </p:cNvPr>
          <p:cNvSpPr txBox="1"/>
          <p:nvPr/>
        </p:nvSpPr>
        <p:spPr>
          <a:xfrm>
            <a:off x="787530" y="5897723"/>
            <a:ext cx="1072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it be measured using something else?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7F9B9-AC30-44BB-968E-BCF1FD4B6024}"/>
              </a:ext>
            </a:extLst>
          </p:cNvPr>
          <p:cNvSpPr txBox="1"/>
          <p:nvPr/>
        </p:nvSpPr>
        <p:spPr>
          <a:xfrm>
            <a:off x="203564" y="4354709"/>
            <a:ext cx="115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rubber</a:t>
            </a:r>
          </a:p>
        </p:txBody>
      </p:sp>
      <p:pic>
        <p:nvPicPr>
          <p:cNvPr id="12" name="Picture 2" descr="Image result for rubber clipart">
            <a:extLst>
              <a:ext uri="{FF2B5EF4-FFF2-40B4-BE49-F238E27FC236}">
                <a16:creationId xmlns:a16="http://schemas.microsoft.com/office/drawing/2014/main" id="{CB35AB84-7E0D-408C-A4EB-E8396ED5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6" y="2181337"/>
            <a:ext cx="2286000" cy="19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Measure lengths (1)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495647" y="1545343"/>
            <a:ext cx="5200703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  <a:b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Friday 5.3.21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26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5AA812-0C8E-43DE-A40B-518B53108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cubes long is the fish?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2798326" y="530717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fish  is ________ cubes long.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4925292" y="517532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1026" name="Picture 2" descr="Image result for fish clipart">
            <a:extLst>
              <a:ext uri="{FF2B5EF4-FFF2-40B4-BE49-F238E27FC236}">
                <a16:creationId xmlns:a16="http://schemas.microsoft.com/office/drawing/2014/main" id="{386FFB51-7C25-4038-8744-59529800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5305" y="1582988"/>
            <a:ext cx="3781240" cy="17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40320-FAD4-4417-B45D-4564439AB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683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cubes long is the pencil?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2798326" y="530717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pencil  is ________ cubes long.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5187694" y="5153136"/>
            <a:ext cx="179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6E7228-C251-4FA5-A81F-1D32A0C3FBA6}"/>
              </a:ext>
            </a:extLst>
          </p:cNvPr>
          <p:cNvGrpSpPr/>
          <p:nvPr/>
        </p:nvGrpSpPr>
        <p:grpSpPr>
          <a:xfrm>
            <a:off x="1842654" y="3309549"/>
            <a:ext cx="8506692" cy="803491"/>
            <a:chOff x="618317" y="2645100"/>
            <a:chExt cx="4764312" cy="44300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2031F43-52F3-4A44-BBB8-4D5FBF03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317" y="2645100"/>
              <a:ext cx="406772" cy="4430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FD6522-A50B-4969-B61A-9EB99FF2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457" y="2645100"/>
              <a:ext cx="406772" cy="4430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C522E6C-0588-45EB-BABE-2861A4A2E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0597" y="2645100"/>
              <a:ext cx="406772" cy="4430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A03FA9-4D32-442C-AE93-18932D7A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6737" y="2645100"/>
              <a:ext cx="406772" cy="4430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52D49D-9707-4A2C-A788-5F2A27E1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2877" y="2645100"/>
              <a:ext cx="406772" cy="4430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31361D-E388-4044-90EC-625C995B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9017" y="2645100"/>
              <a:ext cx="406772" cy="4430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0EA6A38-7DBD-4A29-945F-49A45BAB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5157" y="2645100"/>
              <a:ext cx="406772" cy="4430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A0EBE0B-594C-41FF-8F15-E808A0B8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297" y="2645100"/>
              <a:ext cx="406772" cy="4430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A6AD876-370C-43C8-BAC2-FE9B3B9E6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7437" y="2645100"/>
              <a:ext cx="406772" cy="4430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CB7E65-B758-4A17-8EFE-D3D7E6BDD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3577" y="2645100"/>
              <a:ext cx="406772" cy="4430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4427F1-F9B0-4CE4-A293-50A5CE0C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9717" y="2645100"/>
              <a:ext cx="406772" cy="4430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259230-ED71-4088-90E9-072CFD37D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5857" y="2645100"/>
              <a:ext cx="406772" cy="443006"/>
            </a:xfrm>
            <a:prstGeom prst="rect">
              <a:avLst/>
            </a:prstGeom>
          </p:spPr>
        </p:pic>
      </p:grpSp>
      <p:pic>
        <p:nvPicPr>
          <p:cNvPr id="1028" name="Picture 4" descr="Image result for pencil clipart">
            <a:extLst>
              <a:ext uri="{FF2B5EF4-FFF2-40B4-BE49-F238E27FC236}">
                <a16:creationId xmlns:a16="http://schemas.microsoft.com/office/drawing/2014/main" id="{130CD5EE-BCDE-4A7E-B458-A9733A08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2652" y="1425720"/>
            <a:ext cx="5658473" cy="26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7972A-15A8-4A1C-9BCD-7CE54221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91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smallest and which is the biggest?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1947033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6401900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8695B-ECF4-4315-A764-C24A9473DADC}"/>
              </a:ext>
            </a:extLst>
          </p:cNvPr>
          <p:cNvCxnSpPr>
            <a:cxnSpLocks/>
          </p:cNvCxnSpPr>
          <p:nvPr/>
        </p:nvCxnSpPr>
        <p:spPr>
          <a:xfrm>
            <a:off x="8052955" y="3779245"/>
            <a:ext cx="0" cy="1642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043C5-1FF3-448E-B845-4B42F0F483A3}"/>
              </a:ext>
            </a:extLst>
          </p:cNvPr>
          <p:cNvCxnSpPr>
            <a:cxnSpLocks/>
          </p:cNvCxnSpPr>
          <p:nvPr/>
        </p:nvCxnSpPr>
        <p:spPr>
          <a:xfrm flipH="1" flipV="1">
            <a:off x="3366655" y="3581816"/>
            <a:ext cx="2" cy="1840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5180E-D068-4132-A557-0DE941170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cubes tall is the lolly?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4756053" y="3625410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lolly  is ________ cubes high.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6790363" y="3460735"/>
            <a:ext cx="179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2" name="Picture 2" descr="Image result for ice lolly clipart">
            <a:extLst>
              <a:ext uri="{FF2B5EF4-FFF2-40B4-BE49-F238E27FC236}">
                <a16:creationId xmlns:a16="http://schemas.microsoft.com/office/drawing/2014/main" id="{7C39E820-B868-47B9-85FA-FC05BD3F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3766">
            <a:off x="2057125" y="2392098"/>
            <a:ext cx="2081272" cy="31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6383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length in paper clips?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43" name="Picture 2" descr="Image result for paper clip clipart">
            <a:extLst>
              <a:ext uri="{FF2B5EF4-FFF2-40B4-BE49-F238E27FC236}">
                <a16:creationId xmlns:a16="http://schemas.microsoft.com/office/drawing/2014/main" id="{574ED498-716E-44D3-BF88-5024B6D0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1250183" y="3477528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paper clip clipart">
            <a:extLst>
              <a:ext uri="{FF2B5EF4-FFF2-40B4-BE49-F238E27FC236}">
                <a16:creationId xmlns:a16="http://schemas.microsoft.com/office/drawing/2014/main" id="{0F13FF51-568C-45C0-BCED-A309ED70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2381640" y="3477527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paper clip clipart">
            <a:extLst>
              <a:ext uri="{FF2B5EF4-FFF2-40B4-BE49-F238E27FC236}">
                <a16:creationId xmlns:a16="http://schemas.microsoft.com/office/drawing/2014/main" id="{352D03F7-A85C-45BF-A333-E5CE4C0D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3506037" y="3477530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paper clip clipart">
            <a:extLst>
              <a:ext uri="{FF2B5EF4-FFF2-40B4-BE49-F238E27FC236}">
                <a16:creationId xmlns:a16="http://schemas.microsoft.com/office/drawing/2014/main" id="{A9855753-B093-40BE-8392-F84BE0E5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4637494" y="3477529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paper clip clipart">
            <a:extLst>
              <a:ext uri="{FF2B5EF4-FFF2-40B4-BE49-F238E27FC236}">
                <a16:creationId xmlns:a16="http://schemas.microsoft.com/office/drawing/2014/main" id="{8551EE71-E62A-451B-A6E2-4A0281D0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5766065" y="3477528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paper clip clipart">
            <a:extLst>
              <a:ext uri="{FF2B5EF4-FFF2-40B4-BE49-F238E27FC236}">
                <a16:creationId xmlns:a16="http://schemas.microsoft.com/office/drawing/2014/main" id="{74599DEF-2A80-44F8-8FCC-37AFFB19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6897522" y="3477527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paper clip clipart">
            <a:extLst>
              <a:ext uri="{FF2B5EF4-FFF2-40B4-BE49-F238E27FC236}">
                <a16:creationId xmlns:a16="http://schemas.microsoft.com/office/drawing/2014/main" id="{F1C45A6C-7258-4202-BFD4-8F9AF101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8012988" y="3477525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aper clip clipart">
            <a:extLst>
              <a:ext uri="{FF2B5EF4-FFF2-40B4-BE49-F238E27FC236}">
                <a16:creationId xmlns:a16="http://schemas.microsoft.com/office/drawing/2014/main" id="{73465261-E7A2-4533-937E-C1C099DD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9144445" y="3477524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38D66F-5724-407F-A9C6-36AB6E6C9E95}"/>
              </a:ext>
            </a:extLst>
          </p:cNvPr>
          <p:cNvSpPr/>
          <p:nvPr/>
        </p:nvSpPr>
        <p:spPr>
          <a:xfrm>
            <a:off x="2596117" y="5226046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snail  is ________ paper clips long.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E90BEF-5EFA-497E-9E87-BAB5C2B15A58}"/>
              </a:ext>
            </a:extLst>
          </p:cNvPr>
          <p:cNvSpPr txBox="1"/>
          <p:nvPr/>
        </p:nvSpPr>
        <p:spPr>
          <a:xfrm>
            <a:off x="4731955" y="5020049"/>
            <a:ext cx="179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pic>
        <p:nvPicPr>
          <p:cNvPr id="4098" name="Picture 2" descr="Image result for snail clipart">
            <a:extLst>
              <a:ext uri="{FF2B5EF4-FFF2-40B4-BE49-F238E27FC236}">
                <a16:creationId xmlns:a16="http://schemas.microsoft.com/office/drawing/2014/main" id="{8C98F8EB-9CB2-4F85-B669-F60D6F94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01" y="1399253"/>
            <a:ext cx="3346181" cy="23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6383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length in paper clips?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43" name="Picture 2" descr="Image result for paper clip clipart">
            <a:extLst>
              <a:ext uri="{FF2B5EF4-FFF2-40B4-BE49-F238E27FC236}">
                <a16:creationId xmlns:a16="http://schemas.microsoft.com/office/drawing/2014/main" id="{574ED498-716E-44D3-BF88-5024B6D0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1250183" y="3477528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paper clip clipart">
            <a:extLst>
              <a:ext uri="{FF2B5EF4-FFF2-40B4-BE49-F238E27FC236}">
                <a16:creationId xmlns:a16="http://schemas.microsoft.com/office/drawing/2014/main" id="{0F13FF51-568C-45C0-BCED-A309ED70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2381640" y="3477527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paper clip clipart">
            <a:extLst>
              <a:ext uri="{FF2B5EF4-FFF2-40B4-BE49-F238E27FC236}">
                <a16:creationId xmlns:a16="http://schemas.microsoft.com/office/drawing/2014/main" id="{352D03F7-A85C-45BF-A333-E5CE4C0D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3506037" y="3477530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paper clip clipart">
            <a:extLst>
              <a:ext uri="{FF2B5EF4-FFF2-40B4-BE49-F238E27FC236}">
                <a16:creationId xmlns:a16="http://schemas.microsoft.com/office/drawing/2014/main" id="{A9855753-B093-40BE-8392-F84BE0E5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4637494" y="3477529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paper clip clipart">
            <a:extLst>
              <a:ext uri="{FF2B5EF4-FFF2-40B4-BE49-F238E27FC236}">
                <a16:creationId xmlns:a16="http://schemas.microsoft.com/office/drawing/2014/main" id="{8551EE71-E62A-451B-A6E2-4A0281D0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5766065" y="3477528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paper clip clipart">
            <a:extLst>
              <a:ext uri="{FF2B5EF4-FFF2-40B4-BE49-F238E27FC236}">
                <a16:creationId xmlns:a16="http://schemas.microsoft.com/office/drawing/2014/main" id="{74599DEF-2A80-44F8-8FCC-37AFFB19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6897522" y="3477527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paper clip clipart">
            <a:extLst>
              <a:ext uri="{FF2B5EF4-FFF2-40B4-BE49-F238E27FC236}">
                <a16:creationId xmlns:a16="http://schemas.microsoft.com/office/drawing/2014/main" id="{F1C45A6C-7258-4202-BFD4-8F9AF101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8012988" y="3477525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aper clip clipart">
            <a:extLst>
              <a:ext uri="{FF2B5EF4-FFF2-40B4-BE49-F238E27FC236}">
                <a16:creationId xmlns:a16="http://schemas.microsoft.com/office/drawing/2014/main" id="{73465261-E7A2-4533-937E-C1C099DD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834">
            <a:off x="9144445" y="3477524"/>
            <a:ext cx="1435643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38D66F-5724-407F-A9C6-36AB6E6C9E95}"/>
              </a:ext>
            </a:extLst>
          </p:cNvPr>
          <p:cNvSpPr/>
          <p:nvPr/>
        </p:nvSpPr>
        <p:spPr>
          <a:xfrm>
            <a:off x="2465814" y="5307178"/>
            <a:ext cx="7249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carrot  is ________ paper clips long.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E90BEF-5EFA-497E-9E87-BAB5C2B15A58}"/>
              </a:ext>
            </a:extLst>
          </p:cNvPr>
          <p:cNvSpPr txBox="1"/>
          <p:nvPr/>
        </p:nvSpPr>
        <p:spPr>
          <a:xfrm>
            <a:off x="4855182" y="5153136"/>
            <a:ext cx="179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3076" name="Picture 4" descr="Image result for carrot clipart">
            <a:extLst>
              <a:ext uri="{FF2B5EF4-FFF2-40B4-BE49-F238E27FC236}">
                <a16:creationId xmlns:a16="http://schemas.microsoft.com/office/drawing/2014/main" id="{CBD3EE89-3F10-4155-AC18-BA1DEB7A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3611">
            <a:off x="2079572" y="714257"/>
            <a:ext cx="3929758" cy="43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FDF9F-0872-4D5F-AA53-68D281FE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hands in height?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2704808" y="5746082"/>
            <a:ext cx="700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book  is ________ hands in height.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5153891" y="5602814"/>
            <a:ext cx="125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pic>
        <p:nvPicPr>
          <p:cNvPr id="6146" name="Picture 2" descr="Image result for book clipart">
            <a:extLst>
              <a:ext uri="{FF2B5EF4-FFF2-40B4-BE49-F238E27FC236}">
                <a16:creationId xmlns:a16="http://schemas.microsoft.com/office/drawing/2014/main" id="{D4C98AC4-ACED-4DAB-BA19-C15C94A3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70" y="3608603"/>
            <a:ext cx="1922173" cy="17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1D995-D774-46EE-9B76-608415A6E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9453" y="375502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hands in height?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BEC98-167A-4264-98E2-FC89FC38EAE2}"/>
              </a:ext>
            </a:extLst>
          </p:cNvPr>
          <p:cNvSpPr/>
          <p:nvPr/>
        </p:nvSpPr>
        <p:spPr>
          <a:xfrm>
            <a:off x="2704808" y="5746082"/>
            <a:ext cx="707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chair  is ________ hands in height.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CC1B7-1536-46B4-B3E5-6ED46104F906}"/>
              </a:ext>
            </a:extLst>
          </p:cNvPr>
          <p:cNvSpPr txBox="1"/>
          <p:nvPr/>
        </p:nvSpPr>
        <p:spPr>
          <a:xfrm>
            <a:off x="5112327" y="5602814"/>
            <a:ext cx="129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22" name="Picture 2" descr="Image result for chair clipart">
            <a:extLst>
              <a:ext uri="{FF2B5EF4-FFF2-40B4-BE49-F238E27FC236}">
                <a16:creationId xmlns:a16="http://schemas.microsoft.com/office/drawing/2014/main" id="{0FE1CB9D-610C-4D4C-B8D2-1643B13A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18" y="1158611"/>
            <a:ext cx="3062623" cy="42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0A4D1-8DF0-4B20-9894-4D6A0C49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2F70EB-BA02-40FF-92B4-0E65698CE893}"/>
              </a:ext>
            </a:extLst>
          </p:cNvPr>
          <p:cNvSpPr txBox="1"/>
          <p:nvPr/>
        </p:nvSpPr>
        <p:spPr>
          <a:xfrm>
            <a:off x="329001" y="5655010"/>
            <a:ext cx="1153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No, the pencil is 6 cubes in length.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FB1F6-AE92-4250-8AA2-205F0068C789}"/>
              </a:ext>
            </a:extLst>
          </p:cNvPr>
          <p:cNvSpPr/>
          <p:nvPr/>
        </p:nvSpPr>
        <p:spPr>
          <a:xfrm>
            <a:off x="329001" y="4896366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Kat correct?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273290F-FE28-446C-8C7C-9BFF9613991E}"/>
              </a:ext>
            </a:extLst>
          </p:cNvPr>
          <p:cNvSpPr/>
          <p:nvPr/>
        </p:nvSpPr>
        <p:spPr>
          <a:xfrm>
            <a:off x="3409653" y="1182926"/>
            <a:ext cx="6079999" cy="1037470"/>
          </a:xfrm>
          <a:prstGeom prst="wedgeRoundRectCallout">
            <a:avLst>
              <a:gd name="adj1" fmla="val -58189"/>
              <a:gd name="adj2" fmla="val 2641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pencil is 5 cubes in length.</a:t>
            </a:r>
          </a:p>
        </p:txBody>
      </p:sp>
    </p:spTree>
    <p:extLst>
      <p:ext uri="{BB962C8B-B14F-4D97-AF65-F5344CB8AC3E}">
        <p14:creationId xmlns:p14="http://schemas.microsoft.com/office/powerpoint/2010/main" val="27223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F24EF-6A8C-44B2-B466-5551CC53D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2F2522-F30E-4A73-9B84-80CDB008899D}"/>
              </a:ext>
            </a:extLst>
          </p:cNvPr>
          <p:cNvSpPr txBox="1"/>
          <p:nvPr/>
        </p:nvSpPr>
        <p:spPr>
          <a:xfrm>
            <a:off x="343155" y="229306"/>
            <a:ext cx="983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an item that would be best measured using:</a:t>
            </a:r>
          </a:p>
        </p:txBody>
      </p:sp>
      <p:pic>
        <p:nvPicPr>
          <p:cNvPr id="16" name="Picture 2" descr="Image result for paper clip clipart">
            <a:extLst>
              <a:ext uri="{FF2B5EF4-FFF2-40B4-BE49-F238E27FC236}">
                <a16:creationId xmlns:a16="http://schemas.microsoft.com/office/drawing/2014/main" id="{BCDCC8E0-E87F-4795-A83A-8CD3A455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3254">
            <a:off x="6077248" y="2113110"/>
            <a:ext cx="3619074" cy="24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50DF01-D700-482D-BA00-046E54FA4058}"/>
              </a:ext>
            </a:extLst>
          </p:cNvPr>
          <p:cNvSpPr txBox="1"/>
          <p:nvPr/>
        </p:nvSpPr>
        <p:spPr>
          <a:xfrm>
            <a:off x="2552955" y="5238009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0E07C-DEC6-4604-83F4-CB04DF9327A0}"/>
              </a:ext>
            </a:extLst>
          </p:cNvPr>
          <p:cNvSpPr txBox="1"/>
          <p:nvPr/>
        </p:nvSpPr>
        <p:spPr>
          <a:xfrm>
            <a:off x="6979650" y="5238009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paper clips</a:t>
            </a:r>
          </a:p>
        </p:txBody>
      </p:sp>
    </p:spTree>
    <p:extLst>
      <p:ext uri="{BB962C8B-B14F-4D97-AF65-F5344CB8AC3E}">
        <p14:creationId xmlns:p14="http://schemas.microsoft.com/office/powerpoint/2010/main" val="6094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7F3E9-DE51-4309-8EB6-3665237F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91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smallest and which is the biggest?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1947033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6401900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8695B-ECF4-4315-A764-C24A9473DADC}"/>
              </a:ext>
            </a:extLst>
          </p:cNvPr>
          <p:cNvCxnSpPr>
            <a:cxnSpLocks/>
          </p:cNvCxnSpPr>
          <p:nvPr/>
        </p:nvCxnSpPr>
        <p:spPr>
          <a:xfrm>
            <a:off x="3268064" y="3906255"/>
            <a:ext cx="4784891" cy="1515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043C5-1FF3-448E-B845-4B42F0F483A3}"/>
              </a:ext>
            </a:extLst>
          </p:cNvPr>
          <p:cNvCxnSpPr>
            <a:cxnSpLocks/>
          </p:cNvCxnSpPr>
          <p:nvPr/>
        </p:nvCxnSpPr>
        <p:spPr>
          <a:xfrm flipV="1">
            <a:off x="3366655" y="3610266"/>
            <a:ext cx="5009030" cy="1811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16DB6-7D67-412D-B33A-2E37B6467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89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shortest and which is the longest?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1947033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6401900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8695B-ECF4-4315-A764-C24A9473DADC}"/>
              </a:ext>
            </a:extLst>
          </p:cNvPr>
          <p:cNvCxnSpPr>
            <a:cxnSpLocks/>
          </p:cNvCxnSpPr>
          <p:nvPr/>
        </p:nvCxnSpPr>
        <p:spPr>
          <a:xfrm flipH="1">
            <a:off x="8052955" y="3184541"/>
            <a:ext cx="488144" cy="2237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043C5-1FF3-448E-B845-4B42F0F483A3}"/>
              </a:ext>
            </a:extLst>
          </p:cNvPr>
          <p:cNvCxnSpPr>
            <a:cxnSpLocks/>
          </p:cNvCxnSpPr>
          <p:nvPr/>
        </p:nvCxnSpPr>
        <p:spPr>
          <a:xfrm flipH="1" flipV="1">
            <a:off x="2959914" y="3156346"/>
            <a:ext cx="406742" cy="2265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856AE-6D7F-43FA-8AFF-03801AAFF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634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shortest and which is the tallest?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1947033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6401900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tallest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8695B-ECF4-4315-A764-C24A9473DADC}"/>
              </a:ext>
            </a:extLst>
          </p:cNvPr>
          <p:cNvCxnSpPr>
            <a:cxnSpLocks/>
          </p:cNvCxnSpPr>
          <p:nvPr/>
        </p:nvCxnSpPr>
        <p:spPr>
          <a:xfrm>
            <a:off x="3608245" y="2805298"/>
            <a:ext cx="4444710" cy="26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043C5-1FF3-448E-B845-4B42F0F483A3}"/>
              </a:ext>
            </a:extLst>
          </p:cNvPr>
          <p:cNvCxnSpPr>
            <a:cxnSpLocks/>
          </p:cNvCxnSpPr>
          <p:nvPr/>
        </p:nvCxnSpPr>
        <p:spPr>
          <a:xfrm flipV="1">
            <a:off x="3366655" y="2797051"/>
            <a:ext cx="4105506" cy="2624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A1F90-BF3D-4ECC-9D8F-69A2B208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by size: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835987" y="5430105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4523939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691598-CF3B-46EB-BE3C-CB5C1EEF9079}"/>
              </a:ext>
            </a:extLst>
          </p:cNvPr>
          <p:cNvSpPr/>
          <p:nvPr/>
        </p:nvSpPr>
        <p:spPr>
          <a:xfrm>
            <a:off x="8211891" y="5421857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biggest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3ED821-2E43-40E1-9335-90471D4658D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127282" y="3429000"/>
            <a:ext cx="3950098" cy="199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798AB-9BA7-4892-9BDE-2A240661554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389428" y="3131957"/>
            <a:ext cx="7667534" cy="2298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160FBA-9359-4589-BBAE-E8FAE493D17A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77380" y="3561635"/>
            <a:ext cx="3687952" cy="1860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D2664-597C-455F-9844-6F58F25F5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by length: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C513FF-20D4-4F84-9915-DD66D74A2953}"/>
              </a:ext>
            </a:extLst>
          </p:cNvPr>
          <p:cNvSpPr/>
          <p:nvPr/>
        </p:nvSpPr>
        <p:spPr>
          <a:xfrm>
            <a:off x="835987" y="5430105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03AE94-869E-4D00-8998-1300D1C33CEF}"/>
              </a:ext>
            </a:extLst>
          </p:cNvPr>
          <p:cNvSpPr/>
          <p:nvPr/>
        </p:nvSpPr>
        <p:spPr>
          <a:xfrm>
            <a:off x="4523939" y="5421858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691598-CF3B-46EB-BE3C-CB5C1EEF9079}"/>
              </a:ext>
            </a:extLst>
          </p:cNvPr>
          <p:cNvSpPr/>
          <p:nvPr/>
        </p:nvSpPr>
        <p:spPr>
          <a:xfrm>
            <a:off x="8211891" y="5421857"/>
            <a:ext cx="3106882" cy="8309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longest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3ED821-2E43-40E1-9335-90471D4658D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329470" y="2451526"/>
            <a:ext cx="3747910" cy="2970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798AB-9BA7-4892-9BDE-2A240661554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389428" y="2451526"/>
            <a:ext cx="3436572" cy="297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160FBA-9359-4589-BBAE-E8FAE493D17A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610457" y="2451525"/>
            <a:ext cx="154875" cy="2970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12264</TotalTime>
  <Words>1043</Words>
  <Application>Microsoft Office PowerPoint</Application>
  <PresentationFormat>Widescreen</PresentationFormat>
  <Paragraphs>254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Yu Gothic UI</vt:lpstr>
      <vt:lpstr>Arial</vt:lpstr>
      <vt:lpstr>Calibri</vt:lpstr>
      <vt:lpstr>Calibri Light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Length and height - week 8</dc:title>
  <dc:creator>PRIMARY STARS EDUCATION</dc:creator>
  <cp:lastModifiedBy>Breeze, Cheryl</cp:lastModifiedBy>
  <cp:revision>676</cp:revision>
  <dcterms:created xsi:type="dcterms:W3CDTF">2018-08-10T10:44:35Z</dcterms:created>
  <dcterms:modified xsi:type="dcterms:W3CDTF">2021-02-20T12:15:29Z</dcterms:modified>
</cp:coreProperties>
</file>