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84" r:id="rId4"/>
    <p:sldId id="285" r:id="rId5"/>
    <p:sldId id="286" r:id="rId6"/>
    <p:sldId id="287" r:id="rId7"/>
    <p:sldId id="288" r:id="rId8"/>
    <p:sldId id="276" r:id="rId9"/>
    <p:sldId id="289" r:id="rId10"/>
    <p:sldId id="290" r:id="rId11"/>
    <p:sldId id="281" r:id="rId12"/>
    <p:sldId id="291" r:id="rId13"/>
    <p:sldId id="292" r:id="rId14"/>
    <p:sldId id="293" r:id="rId15"/>
    <p:sldId id="294" r:id="rId16"/>
    <p:sldId id="295" r:id="rId17"/>
    <p:sldId id="296" r:id="rId18"/>
    <p:sldId id="283" r:id="rId19"/>
    <p:sldId id="263" r:id="rId20"/>
    <p:sldId id="26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01E34-A2B3-4C06-ADF2-1E225F982AF0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2E300-00EA-4BB4-A81E-75063078AA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64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Flash.aspx?f=dartboarddoublesandhalves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64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627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would be a great day to use a problem-solving investigation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Halving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as the group activity, which you can find on the next slide and in this unit’s IN-DEPTH INVESTIGATION box on Hamilton’s website.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Alternatively children 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I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dentify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whether shapes are correctly divided into halves, quarters or thirds.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Fold shapes into halves, quarters or thirds.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5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208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80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children try to work out the answer,</a:t>
            </a:r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ask the following questions: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groups will we need to share the pens into? (4.)  </a:t>
            </a:r>
          </a:p>
          <a:p>
            <a:pPr marL="228600" lvl="0" indent="-228600">
              <a:buFont typeface="+mj-lt"/>
              <a:buAutoNum type="arabicPeriod"/>
            </a:pP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many of the groups will we keep? (1, as we are trying to work out </a:t>
            </a:r>
            <a:r>
              <a:rPr lang="en-GB" sz="1200" i="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GB" sz="1200" i="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or 1 out of 4 equal groups.)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86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830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674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Solve stationery fraction problems.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GD: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Explore finding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and </a:t>
            </a:r>
            <a:r>
              <a:rPr lang="en-GB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</a:t>
            </a:r>
            <a:r>
              <a:rPr lang="en-GB" sz="1200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 of various numbers.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finish the lesson, or to continue practising halving using number facts at another time, you might like to play the ‘dart board challenge’ at </a:t>
            </a:r>
            <a:r>
              <a:rPr lang="en-GB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https://www.topmarks.co.uk/Flash.aspx?f=dartboarddoublesandhalves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567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2-maths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63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55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422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70810" y="6221406"/>
            <a:ext cx="12262811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580650" y="6367376"/>
            <a:ext cx="959895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1080546" y="6380189"/>
            <a:ext cx="302911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44" y="6091748"/>
            <a:ext cx="1034461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24803" y="6367377"/>
            <a:ext cx="41148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 dirty="0"/>
              <a:t>Year 2</a:t>
            </a:r>
          </a:p>
        </p:txBody>
      </p:sp>
    </p:spTree>
    <p:extLst>
      <p:ext uri="{BB962C8B-B14F-4D97-AF65-F5344CB8AC3E}">
        <p14:creationId xmlns:p14="http://schemas.microsoft.com/office/powerpoint/2010/main" val="113204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513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2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629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997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9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1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05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16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CDA2-902F-4726-BA8D-3896A361781D}" type="datetimeFigureOut">
              <a:rPr lang="en-GB" smtClean="0"/>
              <a:t>20/02/2021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FB53F-3572-4C6C-8157-D61CE26AF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3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to-find-one-quarter-of-a-quantity-6xjkad?activity=video&amp;step=2&amp;view=1" TargetMode="External"/><Relationship Id="rId2" Type="http://schemas.openxmlformats.org/officeDocument/2006/relationships/hyperlink" Target="https://classroom.thenational.academy/lessons/to-find-one-quarter-of-a-quantity-6xjkad?activity=intro_quiz&amp;step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room.thenational.academy/lessons/to-identify-one-half-of-a-shape-60up2c?activity=video&amp;step=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thenational.academy/lessons/to-find-half-of-a-quantity-6nhpct?activity=video&amp;step=2&amp;view=1" TargetMode="External"/><Relationship Id="rId2" Type="http://schemas.openxmlformats.org/officeDocument/2006/relationships/hyperlink" Target="https://classroom.thenational.academy/lessons/to-find-half-of-a-quantity-6nhpct?activity=intro_quiz&amp;step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2 – Home Learning </a:t>
            </a:r>
            <a:br>
              <a:rPr lang="en-GB" dirty="0" smtClean="0"/>
            </a:br>
            <a:r>
              <a:rPr lang="en-GB" sz="3600" dirty="0" smtClean="0"/>
              <a:t>Maths – Spring </a:t>
            </a:r>
            <a:r>
              <a:rPr lang="en-GB" sz="3600" dirty="0" smtClean="0"/>
              <a:t>2 </a:t>
            </a:r>
            <a:r>
              <a:rPr lang="en-GB" sz="3600" dirty="0" smtClean="0"/>
              <a:t>– Week </a:t>
            </a:r>
            <a:r>
              <a:rPr lang="en-GB" sz="3600" dirty="0" smtClean="0"/>
              <a:t>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Fractions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2372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926" y="6367377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640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Finding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of amounts by sharing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2434753" y="949245"/>
            <a:ext cx="2801678" cy="1569186"/>
            <a:chOff x="5546935" y="2189032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6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5546935" y="2189032"/>
              <a:ext cx="2801678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did you work it out?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79346" y="2348619"/>
              <a:ext cx="391606" cy="849534"/>
            </a:xfrm>
            <a:prstGeom prst="rect">
              <a:avLst/>
            </a:prstGeom>
          </p:spPr>
        </p:pic>
      </p:grpSp>
      <p:sp>
        <p:nvSpPr>
          <p:cNvPr id="8" name="Speech Bubble: Rectangle with Corners Rounded 10">
            <a:extLst>
              <a:ext uri="{FF2B5EF4-FFF2-40B4-BE49-F238E27FC236}">
                <a16:creationId xmlns:a16="http://schemas.microsoft.com/office/drawing/2014/main" id="{89582055-5601-46BC-A613-BBEEAD6BF36A}"/>
              </a:ext>
            </a:extLst>
          </p:cNvPr>
          <p:cNvSpPr/>
          <p:nvPr/>
        </p:nvSpPr>
        <p:spPr>
          <a:xfrm flipH="1">
            <a:off x="6687585" y="4246309"/>
            <a:ext cx="2962498" cy="1206893"/>
          </a:xfrm>
          <a:prstGeom prst="homePlate">
            <a:avLst>
              <a:gd name="adj" fmla="val 55550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Or just know that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half of 10 is 5.</a:t>
            </a:r>
          </a:p>
        </p:txBody>
      </p: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89582055-5601-46BC-A613-BBEEAD6BF36A}"/>
              </a:ext>
            </a:extLst>
          </p:cNvPr>
          <p:cNvSpPr/>
          <p:nvPr/>
        </p:nvSpPr>
        <p:spPr>
          <a:xfrm flipH="1">
            <a:off x="6929125" y="2581392"/>
            <a:ext cx="2720958" cy="1206893"/>
          </a:xfrm>
          <a:prstGeom prst="homePlate">
            <a:avLst>
              <a:gd name="adj" fmla="val 55550"/>
            </a:avLst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We could share 10 into 2 equal piles.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457323" y="2639801"/>
            <a:ext cx="3112050" cy="1081164"/>
            <a:chOff x="1933323" y="2639801"/>
            <a:chExt cx="3112050" cy="1081164"/>
          </a:xfrm>
        </p:grpSpPr>
        <p:sp>
          <p:nvSpPr>
            <p:cNvPr id="11" name="Cube 10">
              <a:extLst>
                <a:ext uri="{FF2B5EF4-FFF2-40B4-BE49-F238E27FC236}">
                  <a16:creationId xmlns:a16="http://schemas.microsoft.com/office/drawing/2014/main" id="{4B77D86E-B432-4DEB-B44F-232E4DC88E6D}"/>
                </a:ext>
              </a:extLst>
            </p:cNvPr>
            <p:cNvSpPr/>
            <p:nvPr/>
          </p:nvSpPr>
          <p:spPr>
            <a:xfrm>
              <a:off x="1933323" y="2993340"/>
              <a:ext cx="378269" cy="382993"/>
            </a:xfrm>
            <a:prstGeom prst="cube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ube 12">
              <a:extLst>
                <a:ext uri="{FF2B5EF4-FFF2-40B4-BE49-F238E27FC236}">
                  <a16:creationId xmlns:a16="http://schemas.microsoft.com/office/drawing/2014/main" id="{D05A131F-5022-45A8-8725-9E49C177F983}"/>
                </a:ext>
              </a:extLst>
            </p:cNvPr>
            <p:cNvSpPr/>
            <p:nvPr/>
          </p:nvSpPr>
          <p:spPr>
            <a:xfrm>
              <a:off x="2664895" y="3063944"/>
              <a:ext cx="378269" cy="382994"/>
            </a:xfrm>
            <a:prstGeom prst="cube">
              <a:avLst/>
            </a:prstGeom>
            <a:solidFill>
              <a:srgbClr val="F6B350"/>
            </a:solidFill>
            <a:ln>
              <a:solidFill>
                <a:srgbClr val="EA76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Cube 13">
              <a:extLst>
                <a:ext uri="{FF2B5EF4-FFF2-40B4-BE49-F238E27FC236}">
                  <a16:creationId xmlns:a16="http://schemas.microsoft.com/office/drawing/2014/main" id="{0534D1A8-B658-4093-A421-D745947B1DEE}"/>
                </a:ext>
              </a:extLst>
            </p:cNvPr>
            <p:cNvSpPr/>
            <p:nvPr/>
          </p:nvSpPr>
          <p:spPr>
            <a:xfrm>
              <a:off x="2347576" y="2794517"/>
              <a:ext cx="378269" cy="382992"/>
            </a:xfrm>
            <a:prstGeom prst="cub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Cube 14">
              <a:extLst>
                <a:ext uri="{FF2B5EF4-FFF2-40B4-BE49-F238E27FC236}">
                  <a16:creationId xmlns:a16="http://schemas.microsoft.com/office/drawing/2014/main" id="{F4310D4B-B091-49C6-8703-78D86CDD5443}"/>
                </a:ext>
              </a:extLst>
            </p:cNvPr>
            <p:cNvSpPr/>
            <p:nvPr/>
          </p:nvSpPr>
          <p:spPr>
            <a:xfrm>
              <a:off x="2274116" y="3063944"/>
              <a:ext cx="378269" cy="382994"/>
            </a:xfrm>
            <a:prstGeom prst="cub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Cube 15">
              <a:extLst>
                <a:ext uri="{FF2B5EF4-FFF2-40B4-BE49-F238E27FC236}">
                  <a16:creationId xmlns:a16="http://schemas.microsoft.com/office/drawing/2014/main" id="{F4310D4B-B091-49C6-8703-78D86CDD5443}"/>
                </a:ext>
              </a:extLst>
            </p:cNvPr>
            <p:cNvSpPr/>
            <p:nvPr/>
          </p:nvSpPr>
          <p:spPr>
            <a:xfrm>
              <a:off x="1949822" y="3337971"/>
              <a:ext cx="378269" cy="382994"/>
            </a:xfrm>
            <a:prstGeom prst="cube">
              <a:avLst/>
            </a:prstGeom>
            <a:solidFill>
              <a:srgbClr val="6C3FAF"/>
            </a:solidFill>
            <a:ln>
              <a:solidFill>
                <a:srgbClr val="6600CC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Cube 16">
              <a:extLst>
                <a:ext uri="{FF2B5EF4-FFF2-40B4-BE49-F238E27FC236}">
                  <a16:creationId xmlns:a16="http://schemas.microsoft.com/office/drawing/2014/main" id="{0534D1A8-B658-4093-A421-D745947B1DEE}"/>
                </a:ext>
              </a:extLst>
            </p:cNvPr>
            <p:cNvSpPr/>
            <p:nvPr/>
          </p:nvSpPr>
          <p:spPr>
            <a:xfrm>
              <a:off x="4667104" y="2831298"/>
              <a:ext cx="378269" cy="382992"/>
            </a:xfrm>
            <a:prstGeom prst="cub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Cube 17">
              <a:extLst>
                <a:ext uri="{FF2B5EF4-FFF2-40B4-BE49-F238E27FC236}">
                  <a16:creationId xmlns:a16="http://schemas.microsoft.com/office/drawing/2014/main" id="{D05A131F-5022-45A8-8725-9E49C177F983}"/>
                </a:ext>
              </a:extLst>
            </p:cNvPr>
            <p:cNvSpPr/>
            <p:nvPr/>
          </p:nvSpPr>
          <p:spPr>
            <a:xfrm>
              <a:off x="4124887" y="2639801"/>
              <a:ext cx="378269" cy="382994"/>
            </a:xfrm>
            <a:prstGeom prst="cube">
              <a:avLst/>
            </a:prstGeom>
            <a:solidFill>
              <a:srgbClr val="F6B350"/>
            </a:solidFill>
            <a:ln>
              <a:solidFill>
                <a:srgbClr val="EA76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Cube 18">
              <a:extLst>
                <a:ext uri="{FF2B5EF4-FFF2-40B4-BE49-F238E27FC236}">
                  <a16:creationId xmlns:a16="http://schemas.microsoft.com/office/drawing/2014/main" id="{F4310D4B-B091-49C6-8703-78D86CDD5443}"/>
                </a:ext>
              </a:extLst>
            </p:cNvPr>
            <p:cNvSpPr/>
            <p:nvPr/>
          </p:nvSpPr>
          <p:spPr>
            <a:xfrm>
              <a:off x="3851273" y="2978248"/>
              <a:ext cx="378269" cy="382994"/>
            </a:xfrm>
            <a:prstGeom prst="cub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Cube 19">
              <a:extLst>
                <a:ext uri="{FF2B5EF4-FFF2-40B4-BE49-F238E27FC236}">
                  <a16:creationId xmlns:a16="http://schemas.microsoft.com/office/drawing/2014/main" id="{4B77D86E-B432-4DEB-B44F-232E4DC88E6D}"/>
                </a:ext>
              </a:extLst>
            </p:cNvPr>
            <p:cNvSpPr/>
            <p:nvPr/>
          </p:nvSpPr>
          <p:spPr>
            <a:xfrm>
              <a:off x="4263543" y="2875850"/>
              <a:ext cx="378269" cy="382993"/>
            </a:xfrm>
            <a:prstGeom prst="cube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>
              <a:extLst>
                <a:ext uri="{FF2B5EF4-FFF2-40B4-BE49-F238E27FC236}">
                  <a16:creationId xmlns:a16="http://schemas.microsoft.com/office/drawing/2014/main" id="{F4310D4B-B091-49C6-8703-78D86CDD5443}"/>
                </a:ext>
              </a:extLst>
            </p:cNvPr>
            <p:cNvSpPr/>
            <p:nvPr/>
          </p:nvSpPr>
          <p:spPr>
            <a:xfrm>
              <a:off x="4347074" y="3146474"/>
              <a:ext cx="378269" cy="382994"/>
            </a:xfrm>
            <a:prstGeom prst="cube">
              <a:avLst/>
            </a:prstGeom>
            <a:solidFill>
              <a:srgbClr val="6C3FAF"/>
            </a:solidFill>
            <a:ln>
              <a:solidFill>
                <a:srgbClr val="6600CC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Rectangle 3"/>
          <p:cNvSpPr/>
          <p:nvPr/>
        </p:nvSpPr>
        <p:spPr>
          <a:xfrm>
            <a:off x="3685671" y="4572724"/>
            <a:ext cx="2451312" cy="5835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4000"/>
              </a:lnSpc>
            </a:pPr>
            <a:r>
              <a:rPr lang="en-GB" sz="2800" b="1" baseline="30000" dirty="0">
                <a:solidFill>
                  <a:srgbClr val="253746"/>
                </a:solidFill>
                <a:latin typeface="Myriad Pro Light" panose="020B0603030403020204" pitchFamily="34" charset="0"/>
              </a:rPr>
              <a:t>1</a:t>
            </a: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/</a:t>
            </a:r>
            <a:r>
              <a:rPr lang="en-GB" sz="2800" b="1" baseline="-25000" dirty="0">
                <a:solidFill>
                  <a:srgbClr val="253746"/>
                </a:solidFill>
                <a:latin typeface="Myriad Pro Light" panose="020B0603030403020204" pitchFamily="34" charset="0"/>
              </a:rPr>
              <a:t>2</a:t>
            </a:r>
            <a:r>
              <a:rPr lang="en-GB" sz="28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 of 10 = 5</a:t>
            </a:r>
            <a:endParaRPr lang="en-GB" sz="2800" dirty="0">
              <a:solidFill>
                <a:prstClr val="black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004391" y="2598669"/>
            <a:ext cx="1783152" cy="1102740"/>
            <a:chOff x="2560700" y="2637227"/>
            <a:chExt cx="1783152" cy="1102740"/>
          </a:xfrm>
        </p:grpSpPr>
        <p:sp>
          <p:nvSpPr>
            <p:cNvPr id="23" name="Cube 22">
              <a:extLst>
                <a:ext uri="{FF2B5EF4-FFF2-40B4-BE49-F238E27FC236}">
                  <a16:creationId xmlns:a16="http://schemas.microsoft.com/office/drawing/2014/main" id="{4B77D86E-B432-4DEB-B44F-232E4DC88E6D}"/>
                </a:ext>
              </a:extLst>
            </p:cNvPr>
            <p:cNvSpPr/>
            <p:nvPr/>
          </p:nvSpPr>
          <p:spPr>
            <a:xfrm>
              <a:off x="2824329" y="3166456"/>
              <a:ext cx="378269" cy="382993"/>
            </a:xfrm>
            <a:prstGeom prst="cube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>
              <a:extLst>
                <a:ext uri="{FF2B5EF4-FFF2-40B4-BE49-F238E27FC236}">
                  <a16:creationId xmlns:a16="http://schemas.microsoft.com/office/drawing/2014/main" id="{D05A131F-5022-45A8-8725-9E49C177F983}"/>
                </a:ext>
              </a:extLst>
            </p:cNvPr>
            <p:cNvSpPr/>
            <p:nvPr/>
          </p:nvSpPr>
          <p:spPr>
            <a:xfrm>
              <a:off x="3200923" y="3022793"/>
              <a:ext cx="378269" cy="382994"/>
            </a:xfrm>
            <a:prstGeom prst="cube">
              <a:avLst/>
            </a:prstGeom>
            <a:solidFill>
              <a:srgbClr val="F6B350"/>
            </a:solidFill>
            <a:ln>
              <a:solidFill>
                <a:srgbClr val="EA76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Cube 24">
              <a:extLst>
                <a:ext uri="{FF2B5EF4-FFF2-40B4-BE49-F238E27FC236}">
                  <a16:creationId xmlns:a16="http://schemas.microsoft.com/office/drawing/2014/main" id="{0534D1A8-B658-4093-A421-D745947B1DEE}"/>
                </a:ext>
              </a:extLst>
            </p:cNvPr>
            <p:cNvSpPr/>
            <p:nvPr/>
          </p:nvSpPr>
          <p:spPr>
            <a:xfrm>
              <a:off x="3011788" y="2638266"/>
              <a:ext cx="378269" cy="382992"/>
            </a:xfrm>
            <a:prstGeom prst="cub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Cube 25">
              <a:extLst>
                <a:ext uri="{FF2B5EF4-FFF2-40B4-BE49-F238E27FC236}">
                  <a16:creationId xmlns:a16="http://schemas.microsoft.com/office/drawing/2014/main" id="{F4310D4B-B091-49C6-8703-78D86CDD5443}"/>
                </a:ext>
              </a:extLst>
            </p:cNvPr>
            <p:cNvSpPr/>
            <p:nvPr/>
          </p:nvSpPr>
          <p:spPr>
            <a:xfrm>
              <a:off x="2582128" y="2828723"/>
              <a:ext cx="378269" cy="382994"/>
            </a:xfrm>
            <a:prstGeom prst="cub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Cube 26">
              <a:extLst>
                <a:ext uri="{FF2B5EF4-FFF2-40B4-BE49-F238E27FC236}">
                  <a16:creationId xmlns:a16="http://schemas.microsoft.com/office/drawing/2014/main" id="{F4310D4B-B091-49C6-8703-78D86CDD5443}"/>
                </a:ext>
              </a:extLst>
            </p:cNvPr>
            <p:cNvSpPr/>
            <p:nvPr/>
          </p:nvSpPr>
          <p:spPr>
            <a:xfrm>
              <a:off x="2560700" y="3337971"/>
              <a:ext cx="378269" cy="382994"/>
            </a:xfrm>
            <a:prstGeom prst="cube">
              <a:avLst/>
            </a:prstGeom>
            <a:solidFill>
              <a:srgbClr val="6C3FAF"/>
            </a:solidFill>
            <a:ln>
              <a:solidFill>
                <a:srgbClr val="6600CC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Cube 27">
              <a:extLst>
                <a:ext uri="{FF2B5EF4-FFF2-40B4-BE49-F238E27FC236}">
                  <a16:creationId xmlns:a16="http://schemas.microsoft.com/office/drawing/2014/main" id="{0534D1A8-B658-4093-A421-D745947B1DEE}"/>
                </a:ext>
              </a:extLst>
            </p:cNvPr>
            <p:cNvSpPr/>
            <p:nvPr/>
          </p:nvSpPr>
          <p:spPr>
            <a:xfrm>
              <a:off x="3965583" y="2637227"/>
              <a:ext cx="378269" cy="382992"/>
            </a:xfrm>
            <a:prstGeom prst="cube">
              <a:avLst/>
            </a:prstGeom>
            <a:solidFill>
              <a:schemeClr val="accent6"/>
            </a:solidFill>
            <a:ln>
              <a:solidFill>
                <a:schemeClr val="accent6">
                  <a:lumMod val="5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Cube 28">
              <a:extLst>
                <a:ext uri="{FF2B5EF4-FFF2-40B4-BE49-F238E27FC236}">
                  <a16:creationId xmlns:a16="http://schemas.microsoft.com/office/drawing/2014/main" id="{D05A131F-5022-45A8-8725-9E49C177F983}"/>
                </a:ext>
              </a:extLst>
            </p:cNvPr>
            <p:cNvSpPr/>
            <p:nvPr/>
          </p:nvSpPr>
          <p:spPr>
            <a:xfrm>
              <a:off x="3413507" y="2645047"/>
              <a:ext cx="378269" cy="382994"/>
            </a:xfrm>
            <a:prstGeom prst="cube">
              <a:avLst/>
            </a:prstGeom>
            <a:solidFill>
              <a:srgbClr val="F6B350"/>
            </a:solidFill>
            <a:ln>
              <a:solidFill>
                <a:srgbClr val="EA76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Cube 29">
              <a:extLst>
                <a:ext uri="{FF2B5EF4-FFF2-40B4-BE49-F238E27FC236}">
                  <a16:creationId xmlns:a16="http://schemas.microsoft.com/office/drawing/2014/main" id="{F4310D4B-B091-49C6-8703-78D86CDD5443}"/>
                </a:ext>
              </a:extLst>
            </p:cNvPr>
            <p:cNvSpPr/>
            <p:nvPr/>
          </p:nvSpPr>
          <p:spPr>
            <a:xfrm>
              <a:off x="3224373" y="3337971"/>
              <a:ext cx="378269" cy="382994"/>
            </a:xfrm>
            <a:prstGeom prst="cub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Cube 30">
              <a:extLst>
                <a:ext uri="{FF2B5EF4-FFF2-40B4-BE49-F238E27FC236}">
                  <a16:creationId xmlns:a16="http://schemas.microsoft.com/office/drawing/2014/main" id="{4B77D86E-B432-4DEB-B44F-232E4DC88E6D}"/>
                </a:ext>
              </a:extLst>
            </p:cNvPr>
            <p:cNvSpPr/>
            <p:nvPr/>
          </p:nvSpPr>
          <p:spPr>
            <a:xfrm>
              <a:off x="3663680" y="2981010"/>
              <a:ext cx="378269" cy="382993"/>
            </a:xfrm>
            <a:prstGeom prst="cube">
              <a:avLst/>
            </a:prstGeom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>
              <a:extLst>
                <a:ext uri="{FF2B5EF4-FFF2-40B4-BE49-F238E27FC236}">
                  <a16:creationId xmlns:a16="http://schemas.microsoft.com/office/drawing/2014/main" id="{F4310D4B-B091-49C6-8703-78D86CDD5443}"/>
                </a:ext>
              </a:extLst>
            </p:cNvPr>
            <p:cNvSpPr/>
            <p:nvPr/>
          </p:nvSpPr>
          <p:spPr>
            <a:xfrm>
              <a:off x="3852814" y="3356973"/>
              <a:ext cx="378269" cy="382994"/>
            </a:xfrm>
            <a:prstGeom prst="cube">
              <a:avLst/>
            </a:prstGeom>
            <a:solidFill>
              <a:srgbClr val="6C3FAF"/>
            </a:solidFill>
            <a:ln>
              <a:solidFill>
                <a:srgbClr val="6600CC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99873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01617" y="1244906"/>
            <a:ext cx="10515600" cy="3966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Now it’s time to decide how confident you are at finding ½ of a quantity.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There are 3 different activities to choose from to practice what you have learnt.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If you choose 3 star, there are 2 activities. Try to have a go at each of them.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6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</a:t>
            </a:r>
            <a:r>
              <a:rPr lang="en-GB" dirty="0" smtClean="0"/>
              <a:t>3 - 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67718" y="2018258"/>
            <a:ext cx="10515600" cy="396607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Now we will look at finding ¼ of a quantity. Remember, to find ¼ we must half and then half again.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Before you watch the video, complete the quiz to show what you have learnt so far.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classroom.thenational.academy/lessons/to-find-one-quarter-of-a-quantity-6xjkad?activity=intro_quiz&amp;step=1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Now, listen as Miss Sidhu explains how to find ¼ of a quantity.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classroom.thenational.academy/lessons/to-find-one-quarter-of-a-quantity-6xjkad?activity=video&amp;step=2&amp;view=1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08437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926" y="6367377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640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of amounts by using number facts and sharing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11" name="Speech Bubble: Rectangle with Corners Rounded 14">
            <a:extLst>
              <a:ext uri="{FF2B5EF4-FFF2-40B4-BE49-F238E27FC236}">
                <a16:creationId xmlns:a16="http://schemas.microsoft.com/office/drawing/2014/main" id="{C5C595CE-B7F4-4D5E-A864-1E044BBD6CB2}"/>
              </a:ext>
            </a:extLst>
          </p:cNvPr>
          <p:cNvSpPr/>
          <p:nvPr/>
        </p:nvSpPr>
        <p:spPr>
          <a:xfrm>
            <a:off x="2650389" y="793327"/>
            <a:ext cx="4055062" cy="2311689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/>
              </a:rPr>
              <a:t>I have 16 pens here and we are allowed to keep a quarter. </a:t>
            </a:r>
          </a:p>
          <a:p>
            <a:pPr lvl="0"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/>
              </a:rPr>
              <a:t>How many pens is that?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42C735A-3929-4EEF-B8FA-E73A0C1B09B9}"/>
              </a:ext>
            </a:extLst>
          </p:cNvPr>
          <p:cNvGrpSpPr/>
          <p:nvPr/>
        </p:nvGrpSpPr>
        <p:grpSpPr>
          <a:xfrm>
            <a:off x="6023495" y="3377872"/>
            <a:ext cx="4302242" cy="2217684"/>
            <a:chOff x="69733" y="2154929"/>
            <a:chExt cx="4302242" cy="2217684"/>
          </a:xfrm>
        </p:grpSpPr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AE55A0F2-BE3D-40B5-8CE5-549756B4EF16}"/>
                </a:ext>
              </a:extLst>
            </p:cNvPr>
            <p:cNvSpPr/>
            <p:nvPr/>
          </p:nvSpPr>
          <p:spPr>
            <a:xfrm>
              <a:off x="69733" y="2428609"/>
              <a:ext cx="3679657" cy="1944004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Myriad Pro Light" panose="020B0603030403020204" pitchFamily="34" charset="0"/>
                </a:rPr>
                <a:t>Use 16 cubes to try to work this out.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F6EFD4F-8720-427C-9D08-BCEB1A3EB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33365" y="2154929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E6B10444-E519-49CD-A529-0F22C67FF3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13845" y="1085292"/>
            <a:ext cx="391606" cy="8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57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926" y="6367377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640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of amounts by using number facts and sharing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2865906" y="831461"/>
            <a:ext cx="2801678" cy="1569186"/>
            <a:chOff x="7443468" y="40538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7443468" y="405388"/>
              <a:ext cx="2801678" cy="1569186"/>
            </a:xfrm>
            <a:prstGeom prst="cloudCallout">
              <a:avLst>
                <a:gd name="adj1" fmla="val -11092"/>
                <a:gd name="adj2" fmla="val 88782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Myriad Pro Light" panose="020B0603030403020204" pitchFamily="34" charset="0"/>
                </a:rPr>
                <a:t>What would half of 16 be?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443468" y="472377"/>
              <a:ext cx="391606" cy="849534"/>
            </a:xfrm>
            <a:prstGeom prst="rect">
              <a:avLst/>
            </a:prstGeom>
          </p:spPr>
        </p:pic>
      </p:grpSp>
      <p:sp>
        <p:nvSpPr>
          <p:cNvPr id="11" name="Speech Bubble: Rectangle with Corners Rounded 14">
            <a:extLst>
              <a:ext uri="{FF2B5EF4-FFF2-40B4-BE49-F238E27FC236}">
                <a16:creationId xmlns:a16="http://schemas.microsoft.com/office/drawing/2014/main" id="{C5C595CE-B7F4-4D5E-A864-1E044BBD6CB2}"/>
              </a:ext>
            </a:extLst>
          </p:cNvPr>
          <p:cNvSpPr/>
          <p:nvPr/>
        </p:nvSpPr>
        <p:spPr>
          <a:xfrm>
            <a:off x="5826998" y="3233491"/>
            <a:ext cx="4055062" cy="2311689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To find </a:t>
            </a:r>
            <a:r>
              <a:rPr lang="en-GB" b="1" baseline="30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1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/</a:t>
            </a:r>
            <a:r>
              <a:rPr lang="en-GB" b="1" baseline="-25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4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 we just need to halve again, because a </a:t>
            </a:r>
            <a:r>
              <a:rPr lang="en-GB" b="1" baseline="30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1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/</a:t>
            </a:r>
            <a:r>
              <a:rPr lang="en-GB" b="1" baseline="-25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4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 is half of a </a:t>
            </a:r>
            <a:r>
              <a:rPr lang="en-GB" b="1" baseline="30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1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/</a:t>
            </a:r>
            <a:r>
              <a:rPr lang="en-GB" b="1" baseline="-25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2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! </a:t>
            </a:r>
          </a:p>
        </p:txBody>
      </p:sp>
      <p:sp>
        <p:nvSpPr>
          <p:cNvPr id="17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640682" y="3953645"/>
            <a:ext cx="3290081" cy="1967378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dirty="0">
                <a:solidFill>
                  <a:srgbClr val="253746"/>
                </a:solidFill>
              </a:rPr>
              <a:t> </a:t>
            </a:r>
            <a:br>
              <a:rPr lang="en-GB" dirty="0">
                <a:solidFill>
                  <a:srgbClr val="253746"/>
                </a:solidFill>
              </a:rPr>
            </a:br>
            <a:r>
              <a:rPr lang="en-GB" dirty="0">
                <a:solidFill>
                  <a:srgbClr val="253746"/>
                </a:solidFill>
              </a:rPr>
              <a:t>R</a:t>
            </a:r>
            <a:r>
              <a:rPr lang="en-GB" dirty="0">
                <a:solidFill>
                  <a:schemeClr val="tx1"/>
                </a:solidFill>
              </a:rPr>
              <a:t>evisit the paper-folding exercise previously done: fold a piece of paper in half and then in half again then unfolding to reveal the 4 equal sections.</a:t>
            </a:r>
          </a:p>
          <a:p>
            <a:pPr algn="ctr">
              <a:lnSpc>
                <a:spcPct val="114000"/>
              </a:lnSpc>
            </a:pPr>
            <a:endParaRPr lang="en-GB" dirty="0">
              <a:solidFill>
                <a:srgbClr val="253746"/>
              </a:solidFill>
            </a:endParaRP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C5C595CE-B7F4-4D5E-A864-1E044BBD6CB2}"/>
              </a:ext>
            </a:extLst>
          </p:cNvPr>
          <p:cNvSpPr/>
          <p:nvPr/>
        </p:nvSpPr>
        <p:spPr>
          <a:xfrm>
            <a:off x="5123579" y="1150473"/>
            <a:ext cx="2801678" cy="1569186"/>
          </a:xfrm>
          <a:prstGeom prst="cloudCallout">
            <a:avLst>
              <a:gd name="adj1" fmla="val -68362"/>
              <a:gd name="adj2" fmla="val 55797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 panose="020B0603030403020204" pitchFamily="34" charset="0"/>
              </a:rPr>
              <a:t>Who can explain what they did?</a:t>
            </a:r>
          </a:p>
        </p:txBody>
      </p:sp>
    </p:spTree>
    <p:extLst>
      <p:ext uri="{BB962C8B-B14F-4D97-AF65-F5344CB8AC3E}">
        <p14:creationId xmlns:p14="http://schemas.microsoft.com/office/powerpoint/2010/main" val="79048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926" y="6367377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640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of amounts by using number facts and sharing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11" name="Speech Bubble: Rectangle with Corners Rounded 14">
            <a:extLst>
              <a:ext uri="{FF2B5EF4-FFF2-40B4-BE49-F238E27FC236}">
                <a16:creationId xmlns:a16="http://schemas.microsoft.com/office/drawing/2014/main" id="{C5C595CE-B7F4-4D5E-A864-1E044BBD6CB2}"/>
              </a:ext>
            </a:extLst>
          </p:cNvPr>
          <p:cNvSpPr/>
          <p:nvPr/>
        </p:nvSpPr>
        <p:spPr>
          <a:xfrm flipH="1">
            <a:off x="2052386" y="869527"/>
            <a:ext cx="4055062" cy="2311689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Now I have 20 pens and we are allowed a </a:t>
            </a:r>
            <a:r>
              <a:rPr lang="en-GB" b="1" baseline="30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1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/</a:t>
            </a:r>
            <a:r>
              <a:rPr lang="en-GB" b="1" baseline="-25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4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. How many pens can we keep? 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42C735A-3929-4EEF-B8FA-E73A0C1B09B9}"/>
              </a:ext>
            </a:extLst>
          </p:cNvPr>
          <p:cNvGrpSpPr/>
          <p:nvPr/>
        </p:nvGrpSpPr>
        <p:grpSpPr>
          <a:xfrm>
            <a:off x="6271973" y="3410203"/>
            <a:ext cx="4302242" cy="2217684"/>
            <a:chOff x="69733" y="2154929"/>
            <a:chExt cx="4302242" cy="2217684"/>
          </a:xfrm>
        </p:grpSpPr>
        <p:sp>
          <p:nvSpPr>
            <p:cNvPr id="15" name="Cloud 14">
              <a:extLst>
                <a:ext uri="{FF2B5EF4-FFF2-40B4-BE49-F238E27FC236}">
                  <a16:creationId xmlns:a16="http://schemas.microsoft.com/office/drawing/2014/main" id="{AE55A0F2-BE3D-40B5-8CE5-549756B4EF16}"/>
                </a:ext>
              </a:extLst>
            </p:cNvPr>
            <p:cNvSpPr/>
            <p:nvPr/>
          </p:nvSpPr>
          <p:spPr>
            <a:xfrm>
              <a:off x="69733" y="2428609"/>
              <a:ext cx="3679657" cy="1944004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Myriad Pro Light" panose="020B0603030403020204" pitchFamily="34" charset="0"/>
                </a:rPr>
                <a:t>With your partner, use 20 cubes to try to work this out.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AF6EFD4F-8720-427C-9D08-BCEB1A3EB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33365" y="2154929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17" name="Picture 16">
            <a:extLst>
              <a:ext uri="{FF2B5EF4-FFF2-40B4-BE49-F238E27FC236}">
                <a16:creationId xmlns:a16="http://schemas.microsoft.com/office/drawing/2014/main" id="{E6B10444-E519-49CD-A529-0F22C67FF3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86877" y="1581355"/>
            <a:ext cx="391606" cy="8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86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926" y="6367377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640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of amounts by using number facts and sharing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2206381" y="1001888"/>
            <a:ext cx="2801678" cy="1569186"/>
            <a:chOff x="7443468" y="405388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7443468" y="405388"/>
              <a:ext cx="2801678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Myriad Pro Light" panose="020B0603030403020204" pitchFamily="34" charset="0"/>
                </a:rPr>
                <a:t>What is </a:t>
              </a:r>
              <a:r>
                <a:rPr lang="en-GB" b="1" baseline="30000" dirty="0">
                  <a:solidFill>
                    <a:schemeClr val="accent1">
                      <a:lumMod val="50000"/>
                    </a:schemeClr>
                  </a:solidFill>
                  <a:latin typeface="Myriad Pro Light" panose="020B0603030403020204" pitchFamily="34" charset="0"/>
                </a:rPr>
                <a:t>1</a:t>
              </a: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Myriad Pro Light" panose="020B0603030403020204" pitchFamily="34" charset="0"/>
                </a:rPr>
                <a:t>/</a:t>
              </a:r>
              <a:r>
                <a:rPr lang="en-GB" b="1" baseline="-25000" dirty="0">
                  <a:solidFill>
                    <a:schemeClr val="accent1">
                      <a:lumMod val="50000"/>
                    </a:schemeClr>
                  </a:solidFill>
                  <a:latin typeface="Myriad Pro Light" panose="020B0603030403020204" pitchFamily="34" charset="0"/>
                </a:rPr>
                <a:t>2</a:t>
              </a: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Myriad Pro Light" panose="020B0603030403020204" pitchFamily="34" charset="0"/>
                </a:rPr>
                <a:t> of 20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503837" y="576264"/>
              <a:ext cx="391606" cy="849534"/>
            </a:xfrm>
            <a:prstGeom prst="rect">
              <a:avLst/>
            </a:prstGeom>
          </p:spPr>
        </p:pic>
      </p:grpSp>
      <p:sp>
        <p:nvSpPr>
          <p:cNvPr id="11" name="Speech Bubble: Rectangle with Corners Rounded 14">
            <a:extLst>
              <a:ext uri="{FF2B5EF4-FFF2-40B4-BE49-F238E27FC236}">
                <a16:creationId xmlns:a16="http://schemas.microsoft.com/office/drawing/2014/main" id="{C5C595CE-B7F4-4D5E-A864-1E044BBD6CB2}"/>
              </a:ext>
            </a:extLst>
          </p:cNvPr>
          <p:cNvSpPr/>
          <p:nvPr/>
        </p:nvSpPr>
        <p:spPr>
          <a:xfrm>
            <a:off x="4717740" y="2350622"/>
            <a:ext cx="2779417" cy="1679512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lnSpc>
                <a:spcPct val="114000"/>
              </a:lnSpc>
            </a:pP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To find </a:t>
            </a:r>
            <a:r>
              <a:rPr lang="en-GB" b="1" baseline="30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1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/</a:t>
            </a:r>
            <a:r>
              <a:rPr lang="en-GB" b="1" baseline="-25000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4</a:t>
            </a:r>
            <a:r>
              <a:rPr lang="en-GB" b="1" dirty="0">
                <a:solidFill>
                  <a:schemeClr val="accent1">
                    <a:lumMod val="50000"/>
                  </a:schemeClr>
                </a:solidFill>
                <a:latin typeface="Myriad Pro Light"/>
              </a:rPr>
              <a:t> we just need to half again.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7109612" y="4030134"/>
            <a:ext cx="2779417" cy="1679512"/>
            <a:chOff x="5546935" y="2189032"/>
            <a:chExt cx="2801678" cy="156918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5546935" y="2189032"/>
              <a:ext cx="2801678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>
                <a:lnSpc>
                  <a:spcPct val="114000"/>
                </a:lnSpc>
              </a:pP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Myriad Pro Light"/>
                </a:rPr>
                <a:t>So, what is</a:t>
              </a:r>
            </a:p>
            <a:p>
              <a:pPr lvl="0" algn="ctr">
                <a:lnSpc>
                  <a:spcPct val="114000"/>
                </a:lnSpc>
              </a:pPr>
              <a:r>
                <a:rPr lang="en-GB" b="1" baseline="30000" dirty="0">
                  <a:solidFill>
                    <a:schemeClr val="accent1">
                      <a:lumMod val="50000"/>
                    </a:schemeClr>
                  </a:solidFill>
                  <a:latin typeface="Myriad Pro Light"/>
                </a:rPr>
                <a:t>1</a:t>
              </a: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Myriad Pro Light"/>
                </a:rPr>
                <a:t>/</a:t>
              </a:r>
              <a:r>
                <a:rPr lang="en-GB" b="1" baseline="-25000" dirty="0">
                  <a:solidFill>
                    <a:schemeClr val="accent1">
                      <a:lumMod val="50000"/>
                    </a:schemeClr>
                  </a:solidFill>
                  <a:latin typeface="Myriad Pro Light"/>
                </a:rPr>
                <a:t>4</a:t>
              </a: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Myriad Pro Light"/>
                </a:rPr>
                <a:t> of 20? </a:t>
              </a:r>
            </a:p>
          </p:txBody>
        </p: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79346" y="2348619"/>
              <a:ext cx="391606" cy="8495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599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025" y="352540"/>
            <a:ext cx="1911957" cy="273981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25" y="4560983"/>
            <a:ext cx="3085510" cy="15783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5253" y="2012071"/>
            <a:ext cx="2455326" cy="3173718"/>
          </a:xfrm>
          <a:prstGeom prst="rect">
            <a:avLst/>
          </a:prstGeom>
        </p:spPr>
      </p:pic>
      <p:sp>
        <p:nvSpPr>
          <p:cNvPr id="7" name="5-Point Star 6"/>
          <p:cNvSpPr/>
          <p:nvPr/>
        </p:nvSpPr>
        <p:spPr>
          <a:xfrm>
            <a:off x="2599981" y="716096"/>
            <a:ext cx="738130" cy="7821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3743900" y="4794690"/>
            <a:ext cx="738130" cy="7821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>
            <a:off x="4419764" y="4794690"/>
            <a:ext cx="738130" cy="7821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>
            <a:off x="9527755" y="2816732"/>
            <a:ext cx="738130" cy="7821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5-Point Star 10"/>
          <p:cNvSpPr/>
          <p:nvPr/>
        </p:nvSpPr>
        <p:spPr>
          <a:xfrm>
            <a:off x="10265885" y="2816732"/>
            <a:ext cx="738130" cy="7821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5-Point Star 11"/>
          <p:cNvSpPr/>
          <p:nvPr/>
        </p:nvSpPr>
        <p:spPr>
          <a:xfrm>
            <a:off x="11004015" y="2816732"/>
            <a:ext cx="738130" cy="78219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3206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</a:t>
            </a:r>
            <a:r>
              <a:rPr lang="en-GB" dirty="0" smtClean="0"/>
              <a:t>4 – Whole class investigation…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8934" y="1825625"/>
            <a:ext cx="4864865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Have a go at the following investigation. </a:t>
            </a:r>
          </a:p>
          <a:p>
            <a:pPr marL="0" indent="0">
              <a:buNone/>
            </a:pPr>
            <a:r>
              <a:rPr lang="en-GB" dirty="0" smtClean="0"/>
              <a:t>Send in pictures to the school email address or onto our Purple Mash blog. </a:t>
            </a:r>
          </a:p>
          <a:p>
            <a:pPr marL="0" indent="0">
              <a:buNone/>
            </a:pPr>
            <a:r>
              <a:rPr lang="en-GB" dirty="0"/>
              <a:t>Tell me about your halves.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How do you know this is a half?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Can you find some other ways of halving the paper?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272" y="1825625"/>
            <a:ext cx="5538788" cy="397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38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Day 5 </a:t>
            </a:r>
            <a:r>
              <a:rPr lang="en-GB" u="sng" dirty="0" smtClean="0"/>
              <a:t>– Mental Maths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You have been given </a:t>
            </a:r>
            <a:r>
              <a:rPr lang="en-GB" dirty="0" smtClean="0"/>
              <a:t>a mental maths paper </a:t>
            </a:r>
            <a:r>
              <a:rPr lang="en-GB" dirty="0" smtClean="0"/>
              <a:t>to complete. Try to read each question carefully and write your answer in the box. </a:t>
            </a:r>
            <a:r>
              <a:rPr lang="en-GB" dirty="0" smtClean="0"/>
              <a:t>These should be quick questions for you to answer.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Remember that you can use paper to do any working out that you need to. </a:t>
            </a:r>
          </a:p>
          <a:p>
            <a:pPr marL="0" indent="0">
              <a:buNone/>
            </a:pPr>
            <a:r>
              <a:rPr lang="en-GB" dirty="0" smtClean="0"/>
              <a:t>Once you have completed your paper, ask an adult to help you mark it.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Good luck!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20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Day </a:t>
            </a:r>
            <a:r>
              <a:rPr lang="en-GB" dirty="0" smtClean="0"/>
              <a:t>1 - 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964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Today, Miss Sidhu will you show how we can find one half of the shape. Listen carefully as she introduces fractions.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classroom.thenational.academy/lessons/to-identify-one-half-of-a-shape-60up2c?activity=video&amp;step=1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Don’t worry if you don’t have the items Miss Sidhu asks for, just watch the video and she will explain.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130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750" y="847725"/>
            <a:ext cx="4000500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21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926" y="6367377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640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halves, quarters and thirds of shapes by folding.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6704769" y="1327019"/>
            <a:ext cx="2362081" cy="2013857"/>
            <a:chOff x="4298496" y="4063018"/>
            <a:chExt cx="2801678" cy="1569186"/>
          </a:xfrm>
        </p:grpSpPr>
        <p:sp>
          <p:nvSpPr>
            <p:cNvPr id="14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/>
                </a:rPr>
                <a:t>How many halves make a whole?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43398" y="4287950"/>
              <a:ext cx="485761" cy="628327"/>
            </a:xfrm>
            <a:prstGeom prst="rect">
              <a:avLst/>
            </a:prstGeom>
          </p:spPr>
        </p:pic>
      </p:grpSp>
      <p:sp>
        <p:nvSpPr>
          <p:cNvPr id="9" name="Speech Bubble: Rectangle with Corners Rounded 10">
            <a:extLst>
              <a:ext uri="{FF2B5EF4-FFF2-40B4-BE49-F238E27FC236}">
                <a16:creationId xmlns:a16="http://schemas.microsoft.com/office/drawing/2014/main" id="{BFEEE0A2-F3AC-4202-BF0F-86FF403FBBF0}"/>
              </a:ext>
            </a:extLst>
          </p:cNvPr>
          <p:cNvSpPr/>
          <p:nvPr/>
        </p:nvSpPr>
        <p:spPr>
          <a:xfrm>
            <a:off x="1938763" y="2558419"/>
            <a:ext cx="3169035" cy="1569186"/>
          </a:xfrm>
          <a:prstGeom prst="homePlate">
            <a:avLst/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 paper has been folded into 2 equal parts. We call these ‘</a:t>
            </a:r>
            <a:r>
              <a:rPr lang="en-GB" b="1" dirty="0">
                <a:solidFill>
                  <a:srgbClr val="C00000"/>
                </a:solidFill>
                <a:latin typeface="Myriad Pro Light" panose="020B0603030403020204" pitchFamily="34" charset="0"/>
              </a:rPr>
              <a:t>halves</a:t>
            </a:r>
            <a:r>
              <a:rPr lang="en-GB" b="1" dirty="0">
                <a:solidFill>
                  <a:schemeClr val="tx1"/>
                </a:solidFill>
                <a:latin typeface="Myriad Pro Light" panose="020B0603030403020204" pitchFamily="34" charset="0"/>
              </a:rPr>
              <a:t>’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.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829916" y="4127605"/>
            <a:ext cx="8435128" cy="1000010"/>
            <a:chOff x="305916" y="4127605"/>
            <a:chExt cx="8435128" cy="100001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305916" y="4127605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en-GB" sz="5400" b="1" baseline="-25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2207718" y="4137126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en-GB" sz="5400" b="1" baseline="-25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1256817" y="4204285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+</a:t>
              </a:r>
              <a:endParaRPr lang="en-GB" sz="5400" b="1" baseline="-25000" dirty="0">
                <a:ln w="19050">
                  <a:solidFill>
                    <a:srgbClr val="25374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3253176" y="4204285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=</a:t>
              </a:r>
              <a:endParaRPr lang="en-GB" sz="5400" b="1" baseline="-25000" dirty="0">
                <a:ln w="19050">
                  <a:solidFill>
                    <a:srgbClr val="25374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4107997" y="4204285"/>
              <a:ext cx="4633047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1 whole</a:t>
              </a:r>
              <a:endParaRPr lang="en-GB" sz="5400" b="1" baseline="-25000" dirty="0">
                <a:ln w="19050">
                  <a:solidFill>
                    <a:srgbClr val="25374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16" name="Speech Bubble: Rectangle with Corners Rounded 10">
            <a:extLst>
              <a:ext uri="{FF2B5EF4-FFF2-40B4-BE49-F238E27FC236}">
                <a16:creationId xmlns:a16="http://schemas.microsoft.com/office/drawing/2014/main" id="{BFEEE0A2-F3AC-4202-BF0F-86FF403FBBF0}"/>
              </a:ext>
            </a:extLst>
          </p:cNvPr>
          <p:cNvSpPr/>
          <p:nvPr/>
        </p:nvSpPr>
        <p:spPr>
          <a:xfrm>
            <a:off x="1938763" y="850496"/>
            <a:ext cx="3169035" cy="1569186"/>
          </a:xfrm>
          <a:prstGeom prst="homePlate">
            <a:avLst/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Get a piece of paper and fold it carefully in half.</a:t>
            </a:r>
            <a:endParaRPr lang="en-GB" b="1" dirty="0">
              <a:solidFill>
                <a:srgbClr val="253746"/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42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926" y="6367377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640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halves, quarters and thirds of shapes by folding.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5553506" y="744970"/>
            <a:ext cx="2362081" cy="2013857"/>
            <a:chOff x="4298496" y="4063018"/>
            <a:chExt cx="2801678" cy="1569186"/>
          </a:xfrm>
        </p:grpSpPr>
        <p:sp>
          <p:nvSpPr>
            <p:cNvPr id="16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298496" y="4063018"/>
              <a:ext cx="2801678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quarters make a whole?</a:t>
              </a:r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443398" y="4287950"/>
              <a:ext cx="473348" cy="640890"/>
            </a:xfrm>
            <a:prstGeom prst="rect">
              <a:avLst/>
            </a:prstGeom>
          </p:spPr>
        </p:pic>
      </p:grpSp>
      <p:sp>
        <p:nvSpPr>
          <p:cNvPr id="23" name="Speech Bubble: Rectangle with Corners Rounded 14">
            <a:extLst>
              <a:ext uri="{FF2B5EF4-FFF2-40B4-BE49-F238E27FC236}">
                <a16:creationId xmlns:a16="http://schemas.microsoft.com/office/drawing/2014/main" id="{C5C595CE-B7F4-4D5E-A864-1E044BBD6CB2}"/>
              </a:ext>
            </a:extLst>
          </p:cNvPr>
          <p:cNvSpPr/>
          <p:nvPr/>
        </p:nvSpPr>
        <p:spPr>
          <a:xfrm>
            <a:off x="7927371" y="1568309"/>
            <a:ext cx="2362081" cy="2013857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How many quarters make a half?</a:t>
            </a:r>
          </a:p>
        </p:txBody>
      </p:sp>
      <p:sp>
        <p:nvSpPr>
          <p:cNvPr id="19" name="Speech Bubble: Rectangle with Corners Rounded 10">
            <a:extLst>
              <a:ext uri="{FF2B5EF4-FFF2-40B4-BE49-F238E27FC236}">
                <a16:creationId xmlns:a16="http://schemas.microsoft.com/office/drawing/2014/main" id="{C268CD3D-D163-46C6-9AC4-5F4BD7505D13}"/>
              </a:ext>
            </a:extLst>
          </p:cNvPr>
          <p:cNvSpPr/>
          <p:nvPr/>
        </p:nvSpPr>
        <p:spPr>
          <a:xfrm>
            <a:off x="1840354" y="852436"/>
            <a:ext cx="3486024" cy="1062195"/>
          </a:xfrm>
          <a:prstGeom prst="flowChartTerminator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dirty="0">
                <a:solidFill>
                  <a:srgbClr val="253746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Fold </a:t>
            </a:r>
            <a:r>
              <a:rPr lang="en-GB" dirty="0">
                <a:solidFill>
                  <a:schemeClr val="tx1"/>
                </a:solidFill>
              </a:rPr>
              <a:t>a piece of paper into </a:t>
            </a:r>
            <a:r>
              <a:rPr lang="en-GB" baseline="30000" dirty="0">
                <a:solidFill>
                  <a:schemeClr val="tx1"/>
                </a:solidFill>
              </a:rPr>
              <a:t>1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baseline="-25000" dirty="0">
                <a:solidFill>
                  <a:schemeClr val="tx1"/>
                </a:solidFill>
              </a:rPr>
              <a:t>4</a:t>
            </a:r>
            <a:r>
              <a:rPr lang="en-GB" dirty="0">
                <a:solidFill>
                  <a:schemeClr val="tx1"/>
                </a:solidFill>
              </a:rPr>
              <a:t>s, by folding it in </a:t>
            </a:r>
            <a:r>
              <a:rPr lang="en-GB" baseline="30000" dirty="0">
                <a:solidFill>
                  <a:schemeClr val="tx1"/>
                </a:solidFill>
              </a:rPr>
              <a:t>1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baseline="-25000" dirty="0">
                <a:solidFill>
                  <a:schemeClr val="tx1"/>
                </a:solidFill>
              </a:rPr>
              <a:t>2</a:t>
            </a:r>
            <a:r>
              <a:rPr lang="en-GB" dirty="0">
                <a:solidFill>
                  <a:schemeClr val="tx1"/>
                </a:solidFill>
              </a:rPr>
              <a:t> and </a:t>
            </a:r>
            <a:r>
              <a:rPr lang="en-GB" baseline="30000" dirty="0">
                <a:solidFill>
                  <a:schemeClr val="tx1"/>
                </a:solidFill>
              </a:rPr>
              <a:t>1</a:t>
            </a:r>
            <a:r>
              <a:rPr lang="en-GB" dirty="0">
                <a:solidFill>
                  <a:schemeClr val="tx1"/>
                </a:solidFill>
              </a:rPr>
              <a:t>/</a:t>
            </a:r>
            <a:r>
              <a:rPr lang="en-GB" baseline="-25000" dirty="0">
                <a:solidFill>
                  <a:schemeClr val="tx1"/>
                </a:solidFill>
              </a:rPr>
              <a:t>2</a:t>
            </a:r>
            <a:r>
              <a:rPr lang="en-GB" dirty="0">
                <a:solidFill>
                  <a:schemeClr val="tx1"/>
                </a:solidFill>
              </a:rPr>
              <a:t> again.</a:t>
            </a:r>
          </a:p>
        </p:txBody>
      </p:sp>
      <p:sp>
        <p:nvSpPr>
          <p:cNvPr id="13" name="Speech Bubble: Rectangle with Corners Rounded 10">
            <a:extLst>
              <a:ext uri="{FF2B5EF4-FFF2-40B4-BE49-F238E27FC236}">
                <a16:creationId xmlns:a16="http://schemas.microsoft.com/office/drawing/2014/main" id="{BFEEE0A2-F3AC-4202-BF0F-86FF403FBBF0}"/>
              </a:ext>
            </a:extLst>
          </p:cNvPr>
          <p:cNvSpPr/>
          <p:nvPr/>
        </p:nvSpPr>
        <p:spPr>
          <a:xfrm>
            <a:off x="1917237" y="2472107"/>
            <a:ext cx="3169035" cy="1569186"/>
          </a:xfrm>
          <a:prstGeom prst="homePlate">
            <a:avLst/>
          </a:prstGeom>
          <a:blipFill dpi="0" rotWithShape="1"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The paper has been folded into 4 equal parts which are called ‘</a:t>
            </a:r>
            <a:r>
              <a:rPr lang="en-GB" b="1" dirty="0">
                <a:solidFill>
                  <a:srgbClr val="C00000"/>
                </a:solidFill>
                <a:latin typeface="Myriad Pro Light" panose="020B0603030403020204" pitchFamily="34" charset="0"/>
              </a:rPr>
              <a:t>quarters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’.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29916" y="4118011"/>
            <a:ext cx="8756084" cy="1009604"/>
            <a:chOff x="305916" y="4118011"/>
            <a:chExt cx="8756084" cy="1009604"/>
          </a:xfrm>
        </p:grpSpPr>
        <p:grpSp>
          <p:nvGrpSpPr>
            <p:cNvPr id="14" name="Group 13"/>
            <p:cNvGrpSpPr/>
            <p:nvPr/>
          </p:nvGrpSpPr>
          <p:grpSpPr>
            <a:xfrm>
              <a:off x="305916" y="4118011"/>
              <a:ext cx="8756084" cy="1009604"/>
              <a:chOff x="305916" y="4118011"/>
              <a:chExt cx="8756084" cy="1009604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930EDDE-A5EF-4367-9A3F-6C0FFD7C791D}"/>
                  </a:ext>
                </a:extLst>
              </p:cNvPr>
              <p:cNvSpPr/>
              <p:nvPr/>
            </p:nvSpPr>
            <p:spPr>
              <a:xfrm>
                <a:off x="305916" y="4127605"/>
                <a:ext cx="9509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5400" b="1" baseline="30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1</a:t>
                </a:r>
                <a:r>
                  <a:rPr lang="en-GB" sz="5400" b="1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/</a:t>
                </a:r>
                <a:r>
                  <a:rPr lang="en-GB" sz="5400" b="1" baseline="-25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930EDDE-A5EF-4367-9A3F-6C0FFD7C791D}"/>
                  </a:ext>
                </a:extLst>
              </p:cNvPr>
              <p:cNvSpPr/>
              <p:nvPr/>
            </p:nvSpPr>
            <p:spPr>
              <a:xfrm>
                <a:off x="1851257" y="4127605"/>
                <a:ext cx="9509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5400" b="1" baseline="30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1</a:t>
                </a:r>
                <a:r>
                  <a:rPr lang="en-GB" sz="5400" b="1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/</a:t>
                </a:r>
                <a:r>
                  <a:rPr lang="en-GB" sz="5400" b="1" baseline="-25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4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930EDDE-A5EF-4367-9A3F-6C0FFD7C791D}"/>
                  </a:ext>
                </a:extLst>
              </p:cNvPr>
              <p:cNvSpPr/>
              <p:nvPr/>
            </p:nvSpPr>
            <p:spPr>
              <a:xfrm>
                <a:off x="1063689" y="4204285"/>
                <a:ext cx="9509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5400" b="1" baseline="30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en-GB" sz="5400" b="1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+</a:t>
                </a:r>
                <a:endParaRPr lang="en-GB" sz="5400" b="1" baseline="-25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8930EDDE-A5EF-4367-9A3F-6C0FFD7C791D}"/>
                  </a:ext>
                </a:extLst>
              </p:cNvPr>
              <p:cNvSpPr/>
              <p:nvPr/>
            </p:nvSpPr>
            <p:spPr>
              <a:xfrm>
                <a:off x="5655413" y="4137126"/>
                <a:ext cx="9509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5400" b="1" baseline="30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en-GB" sz="5400" b="1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=</a:t>
                </a:r>
                <a:endParaRPr lang="en-GB" sz="5400" b="1" baseline="-25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8930EDDE-A5EF-4367-9A3F-6C0FFD7C791D}"/>
                  </a:ext>
                </a:extLst>
              </p:cNvPr>
              <p:cNvSpPr/>
              <p:nvPr/>
            </p:nvSpPr>
            <p:spPr>
              <a:xfrm>
                <a:off x="6403370" y="4118011"/>
                <a:ext cx="265863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5400" b="1" baseline="30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en-GB" sz="5400" b="1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1 whole</a:t>
                </a:r>
                <a:endParaRPr lang="en-GB" sz="5400" b="1" baseline="-25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4107997" y="4137126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+</a:t>
              </a:r>
              <a:endParaRPr lang="en-GB" sz="5400" b="1" baseline="-25000" dirty="0">
                <a:ln w="19050">
                  <a:solidFill>
                    <a:srgbClr val="25374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2585729" y="4160300"/>
              <a:ext cx="1833419" cy="967315"/>
              <a:chOff x="2585729" y="4160300"/>
              <a:chExt cx="1833419" cy="967315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8930EDDE-A5EF-4367-9A3F-6C0FFD7C791D}"/>
                  </a:ext>
                </a:extLst>
              </p:cNvPr>
              <p:cNvSpPr/>
              <p:nvPr/>
            </p:nvSpPr>
            <p:spPr>
              <a:xfrm>
                <a:off x="2585729" y="4204285"/>
                <a:ext cx="9509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5400" b="1" baseline="30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</a:t>
                </a:r>
                <a:r>
                  <a:rPr lang="en-GB" sz="5400" b="1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 +</a:t>
                </a:r>
                <a:endParaRPr lang="en-GB" sz="5400" b="1" baseline="-25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930EDDE-A5EF-4367-9A3F-6C0FFD7C791D}"/>
                  </a:ext>
                </a:extLst>
              </p:cNvPr>
              <p:cNvSpPr/>
              <p:nvPr/>
            </p:nvSpPr>
            <p:spPr>
              <a:xfrm>
                <a:off x="3468247" y="4160300"/>
                <a:ext cx="950901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5400" b="1" baseline="30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1</a:t>
                </a:r>
                <a:r>
                  <a:rPr lang="en-GB" sz="5400" b="1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/</a:t>
                </a:r>
                <a:r>
                  <a:rPr lang="en-GB" sz="5400" b="1" baseline="-25000" dirty="0">
                    <a:ln w="19050">
                      <a:solidFill>
                        <a:srgbClr val="253746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</a:rPr>
                  <a:t>4</a:t>
                </a:r>
              </a:p>
            </p:txBody>
          </p: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5010329" y="4137126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en-GB" sz="5400" b="1" baseline="-25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4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850928" y="5212857"/>
            <a:ext cx="3237889" cy="990489"/>
            <a:chOff x="3368425" y="4137126"/>
            <a:chExt cx="3237889" cy="990489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3368425" y="4204285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en-GB" sz="5400" b="1" baseline="-25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4928458" y="4204285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1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/</a:t>
              </a:r>
              <a:r>
                <a:rPr lang="en-GB" sz="5400" b="1" baseline="-25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4071003" y="4166647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+</a:t>
              </a:r>
              <a:endParaRPr lang="en-GB" sz="5400" b="1" baseline="-25000" dirty="0">
                <a:ln w="19050">
                  <a:solidFill>
                    <a:srgbClr val="25374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8930EDDE-A5EF-4367-9A3F-6C0FFD7C791D}"/>
                </a:ext>
              </a:extLst>
            </p:cNvPr>
            <p:cNvSpPr/>
            <p:nvPr/>
          </p:nvSpPr>
          <p:spPr>
            <a:xfrm>
              <a:off x="5655413" y="4137126"/>
              <a:ext cx="950901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5400" b="1" baseline="30000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</a:t>
              </a:r>
              <a:r>
                <a:rPr lang="en-GB" sz="5400" b="1" dirty="0">
                  <a:ln w="19050">
                    <a:solidFill>
                      <a:srgbClr val="253746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</a:rPr>
                <a:t> =</a:t>
              </a:r>
              <a:endParaRPr lang="en-GB" sz="5400" b="1" baseline="-25000" dirty="0">
                <a:ln w="19050">
                  <a:solidFill>
                    <a:srgbClr val="25374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sp>
        <p:nvSpPr>
          <p:cNvPr id="56" name="Rectangle 55">
            <a:extLst>
              <a:ext uri="{FF2B5EF4-FFF2-40B4-BE49-F238E27FC236}">
                <a16:creationId xmlns:a16="http://schemas.microsoft.com/office/drawing/2014/main" id="{8930EDDE-A5EF-4367-9A3F-6C0FFD7C791D}"/>
              </a:ext>
            </a:extLst>
          </p:cNvPr>
          <p:cNvSpPr/>
          <p:nvPr/>
        </p:nvSpPr>
        <p:spPr>
          <a:xfrm>
            <a:off x="8075450" y="5313153"/>
            <a:ext cx="9509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400" b="1" baseline="30000" dirty="0">
                <a:ln w="19050">
                  <a:solidFill>
                    <a:srgbClr val="25374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</a:t>
            </a:r>
            <a:r>
              <a:rPr lang="en-GB" sz="5400" b="1" dirty="0">
                <a:ln w="19050">
                  <a:solidFill>
                    <a:srgbClr val="25374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/</a:t>
            </a:r>
            <a:r>
              <a:rPr lang="en-GB" sz="5400" b="1" baseline="-25000" dirty="0">
                <a:ln w="19050">
                  <a:solidFill>
                    <a:srgbClr val="253746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EEC1D852-2E0F-4198-9E1C-668A9B27AF8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00125" y="1856145"/>
            <a:ext cx="391606" cy="8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60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926" y="6367377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640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halves, quarters and thirds of shapes by folding.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 flipH="1">
            <a:off x="1640680" y="941542"/>
            <a:ext cx="3263332" cy="2306349"/>
            <a:chOff x="4164614" y="4063018"/>
            <a:chExt cx="3094167" cy="1569186"/>
          </a:xfrm>
        </p:grpSpPr>
        <p:sp>
          <p:nvSpPr>
            <p:cNvPr id="6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4164614" y="4063018"/>
              <a:ext cx="3094167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if we fold a piece of paper in half, but each ‘half’ is not equal?</a:t>
              </a: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4231553" y="4460233"/>
              <a:ext cx="391614" cy="588375"/>
            </a:xfrm>
            <a:prstGeom prst="rect">
              <a:avLst/>
            </a:prstGeom>
          </p:spPr>
        </p:pic>
      </p:grp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89582055-5601-46BC-A613-BBEEAD6BF36A}"/>
              </a:ext>
            </a:extLst>
          </p:cNvPr>
          <p:cNvSpPr/>
          <p:nvPr/>
        </p:nvSpPr>
        <p:spPr>
          <a:xfrm flipH="1">
            <a:off x="5175837" y="1109558"/>
            <a:ext cx="4918726" cy="1970314"/>
          </a:xfrm>
          <a:prstGeom prst="homePlate">
            <a:avLst>
              <a:gd name="adj" fmla="val 48920"/>
            </a:avLst>
          </a:prstGeom>
          <a:blipFill dpi="0"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5900"/>
                      </a14:imgEffect>
                      <a14:imgEffect>
                        <a14:brightnessContrast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chemeClr val="tx1"/>
                </a:solidFill>
                <a:latin typeface="Myriad Pro Light"/>
              </a:rPr>
              <a:t>If you tore the piece of paper along </a:t>
            </a:r>
            <a:br>
              <a:rPr lang="en-GB" b="1" dirty="0">
                <a:solidFill>
                  <a:schemeClr val="tx1"/>
                </a:solidFill>
                <a:latin typeface="Myriad Pro Light"/>
              </a:rPr>
            </a:br>
            <a:r>
              <a:rPr lang="en-GB" b="1" dirty="0">
                <a:solidFill>
                  <a:schemeClr val="tx1"/>
                </a:solidFill>
                <a:latin typeface="Myriad Pro Light"/>
              </a:rPr>
              <a:t>the fold and shared it between 2 people, it wouldn’t be fair.</a:t>
            </a:r>
          </a:p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chemeClr val="tx1"/>
                </a:solidFill>
                <a:latin typeface="Myriad Pro Light"/>
              </a:rPr>
              <a:t>One person would have a bigger piece than the other. </a:t>
            </a:r>
            <a:endParaRPr lang="en-GB" b="1" dirty="0">
              <a:solidFill>
                <a:srgbClr val="253746"/>
              </a:solidFill>
              <a:latin typeface="Myriad Pro Ligh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 flipH="1">
            <a:off x="5883730" y="3472687"/>
            <a:ext cx="4004035" cy="2306349"/>
            <a:chOff x="4298497" y="4063018"/>
            <a:chExt cx="3796473" cy="1569186"/>
          </a:xfrm>
        </p:grpSpPr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 flipH="1">
              <a:off x="4298497" y="4063018"/>
              <a:ext cx="3796473" cy="1569186"/>
            </a:xfrm>
            <a:prstGeom prst="cloudCallout">
              <a:avLst>
                <a:gd name="adj1" fmla="val -60964"/>
                <a:gd name="adj2" fmla="val 62545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if we fold the paper into 3 or 4 unequal parts?</a:t>
              </a:r>
            </a:p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Are these thirds and quarters?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flipH="1">
              <a:off x="4775982" y="4396211"/>
              <a:ext cx="391614" cy="5883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936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7770" y="1825625"/>
            <a:ext cx="7586030" cy="1137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1 star – identify ½ or ¼ of different shapes by colouring the correct amount in. If you don’t have the colours then choose a pen and a pencil.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995" y="1515727"/>
            <a:ext cx="2767522" cy="18995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46" y="3655856"/>
            <a:ext cx="2687771" cy="181994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767770" y="3817842"/>
            <a:ext cx="7586030" cy="113791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2</a:t>
            </a:r>
            <a:r>
              <a:rPr lang="en-GB" dirty="0" smtClean="0"/>
              <a:t> star – Work through the investigation, you have a copy of the squares already complete. Could you now try it with ¼?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4781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4703" y="2202436"/>
            <a:ext cx="548181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3 star- think carefully about how you would shade 2/4 and ¼ in different ways. </a:t>
            </a:r>
          </a:p>
          <a:p>
            <a:pPr marL="0" indent="0">
              <a:buNone/>
            </a:pPr>
            <a:r>
              <a:rPr lang="en-GB" dirty="0" smtClean="0"/>
              <a:t>Then complete the questions at the bottom of the page.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03" y="172024"/>
            <a:ext cx="4800600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06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082" y="728682"/>
            <a:ext cx="10515600" cy="1325563"/>
          </a:xfrm>
        </p:spPr>
        <p:txBody>
          <a:bodyPr/>
          <a:lstStyle/>
          <a:p>
            <a:r>
              <a:rPr lang="en-GB" dirty="0" smtClean="0"/>
              <a:t>Day </a:t>
            </a:r>
            <a:r>
              <a:rPr lang="en-GB" dirty="0" smtClean="0"/>
              <a:t>2 - fractions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Today, you will be looking at finding ½ of a quantity and number. Before you watch the video, have a go at the quiz to recap what you learnt yesterday. 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classroom.thenational.academy/lessons/to-find-half-of-a-quantity-6nhpct?activity=intro_quiz&amp;step=1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Then, watch as Miss Sidhu works with you to find ½ of quantities. 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classroom.thenational.academy/lessons/to-find-half-of-a-quantity-6nhpct?activity=video&amp;step=2&amp;view=1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498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29926" y="6367377"/>
            <a:ext cx="3723776" cy="365125"/>
          </a:xfrm>
        </p:spPr>
        <p:txBody>
          <a:bodyPr/>
          <a:lstStyle/>
          <a:p>
            <a:pPr algn="r"/>
            <a:r>
              <a:rPr lang="en-GB"/>
              <a:t>Year 2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640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1: 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Finding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2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4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and </a:t>
            </a:r>
            <a:r>
              <a:rPr lang="en-GB" sz="2000" b="1" baseline="30000" dirty="0">
                <a:solidFill>
                  <a:schemeClr val="accent5">
                    <a:lumMod val="75000"/>
                  </a:schemeClr>
                </a:solidFill>
              </a:rPr>
              <a:t>1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/</a:t>
            </a:r>
            <a:r>
              <a:rPr lang="en-GB" sz="2000" b="1" baseline="-250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 of amounts by sharing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.</a:t>
            </a:r>
          </a:p>
        </p:txBody>
      </p:sp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C5C595CE-B7F4-4D5E-A864-1E044BBD6CB2}"/>
              </a:ext>
            </a:extLst>
          </p:cNvPr>
          <p:cNvSpPr/>
          <p:nvPr/>
        </p:nvSpPr>
        <p:spPr>
          <a:xfrm flipH="1">
            <a:off x="1810993" y="1065269"/>
            <a:ext cx="2801678" cy="1569186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Look! I have 10 sweets.</a:t>
            </a:r>
          </a:p>
        </p:txBody>
      </p:sp>
      <p:sp>
        <p:nvSpPr>
          <p:cNvPr id="11" name="Speech Bubble: Rectangle with Corners Rounded 14">
            <a:extLst>
              <a:ext uri="{FF2B5EF4-FFF2-40B4-BE49-F238E27FC236}">
                <a16:creationId xmlns:a16="http://schemas.microsoft.com/office/drawing/2014/main" id="{C5C595CE-B7F4-4D5E-A864-1E044BBD6CB2}"/>
              </a:ext>
            </a:extLst>
          </p:cNvPr>
          <p:cNvSpPr/>
          <p:nvPr/>
        </p:nvSpPr>
        <p:spPr>
          <a:xfrm>
            <a:off x="6169948" y="1065269"/>
            <a:ext cx="2984884" cy="1993546"/>
          </a:xfrm>
          <a:prstGeom prst="cloudCallout">
            <a:avLst>
              <a:gd name="adj1" fmla="val -59741"/>
              <a:gd name="adj2" fmla="val 66793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I am feeling generous today and want to give Tom </a:t>
            </a:r>
            <a:r>
              <a:rPr lang="en-GB" b="1" dirty="0">
                <a:solidFill>
                  <a:srgbClr val="C00000"/>
                </a:solidFill>
                <a:latin typeface="Myriad Pro Light" panose="020B0603030403020204" pitchFamily="34" charset="0"/>
              </a:rPr>
              <a:t>half</a:t>
            </a:r>
            <a:r>
              <a:rPr lang="en-GB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.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BB30A5C-334A-4DE7-8017-2D88CC0A727C}"/>
              </a:ext>
            </a:extLst>
          </p:cNvPr>
          <p:cNvGrpSpPr/>
          <p:nvPr/>
        </p:nvGrpSpPr>
        <p:grpSpPr>
          <a:xfrm>
            <a:off x="7431441" y="3687814"/>
            <a:ext cx="2801678" cy="1569186"/>
            <a:chOff x="5546935" y="2189032"/>
            <a:chExt cx="2801678" cy="1569186"/>
          </a:xfrm>
        </p:grpSpPr>
        <p:sp>
          <p:nvSpPr>
            <p:cNvPr id="15" name="Speech Bubble: Rectangle with Corners Rounded 14">
              <a:extLst>
                <a:ext uri="{FF2B5EF4-FFF2-40B4-BE49-F238E27FC236}">
                  <a16:creationId xmlns:a16="http://schemas.microsoft.com/office/drawing/2014/main" id="{C5C595CE-B7F4-4D5E-A864-1E044BBD6CB2}"/>
                </a:ext>
              </a:extLst>
            </p:cNvPr>
            <p:cNvSpPr/>
            <p:nvPr/>
          </p:nvSpPr>
          <p:spPr>
            <a:xfrm>
              <a:off x="5546935" y="2189032"/>
              <a:ext cx="2801678" cy="1569186"/>
            </a:xfrm>
            <a:prstGeom prst="cloudCallout">
              <a:avLst>
                <a:gd name="adj1" fmla="val -59741"/>
                <a:gd name="adj2" fmla="val 66793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How many will he get?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E6B10444-E519-49CD-A529-0F22C67FF3B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79346" y="2348619"/>
              <a:ext cx="391606" cy="849534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42C735A-3929-4EEF-B8FA-E73A0C1B09B9}"/>
              </a:ext>
            </a:extLst>
          </p:cNvPr>
          <p:cNvGrpSpPr/>
          <p:nvPr/>
        </p:nvGrpSpPr>
        <p:grpSpPr>
          <a:xfrm>
            <a:off x="2541918" y="3463662"/>
            <a:ext cx="3847033" cy="1968747"/>
            <a:chOff x="524942" y="2154929"/>
            <a:chExt cx="3847033" cy="1968747"/>
          </a:xfrm>
        </p:grpSpPr>
        <p:sp>
          <p:nvSpPr>
            <p:cNvPr id="19" name="Cloud 18">
              <a:extLst>
                <a:ext uri="{FF2B5EF4-FFF2-40B4-BE49-F238E27FC236}">
                  <a16:creationId xmlns:a16="http://schemas.microsoft.com/office/drawing/2014/main" id="{AE55A0F2-BE3D-40B5-8CE5-549756B4EF16}"/>
                </a:ext>
              </a:extLst>
            </p:cNvPr>
            <p:cNvSpPr/>
            <p:nvPr/>
          </p:nvSpPr>
          <p:spPr>
            <a:xfrm>
              <a:off x="524942" y="2179672"/>
              <a:ext cx="3224448" cy="1944004"/>
            </a:xfrm>
            <a:prstGeom prst="cloud">
              <a:avLst/>
            </a:prstGeom>
            <a:solidFill>
              <a:schemeClr val="bg1">
                <a:lumMod val="95000"/>
              </a:schemeClr>
            </a:solidFill>
            <a:ln w="28575"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 dirty="0">
                  <a:solidFill>
                    <a:schemeClr val="bg2">
                      <a:lumMod val="25000"/>
                    </a:schemeClr>
                  </a:solidFill>
                  <a:latin typeface="Myriad Pro Light" panose="020B0603030403020204" pitchFamily="34" charset="0"/>
                </a:rPr>
                <a:t>Use 10 cubes to work this out.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AF6EFD4F-8720-427C-9D08-BCEB1A3EBD4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933365" y="2154929"/>
              <a:ext cx="1438610" cy="1008746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725952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1264</Words>
  <Application>Microsoft Office PowerPoint</Application>
  <PresentationFormat>Widescreen</PresentationFormat>
  <Paragraphs>145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Myriad Pro Light</vt:lpstr>
      <vt:lpstr>Wingdings</vt:lpstr>
      <vt:lpstr>Office Theme</vt:lpstr>
      <vt:lpstr>Year 2 – Home Learning  Maths – Spring 2 – Week 1</vt:lpstr>
      <vt:lpstr>Day 1 - Fractions</vt:lpstr>
      <vt:lpstr>PowerPoint Presentation</vt:lpstr>
      <vt:lpstr>PowerPoint Presentation</vt:lpstr>
      <vt:lpstr>PowerPoint Presentation</vt:lpstr>
      <vt:lpstr>Activities…</vt:lpstr>
      <vt:lpstr>PowerPoint Presentation</vt:lpstr>
      <vt:lpstr>Day 2 - fractions</vt:lpstr>
      <vt:lpstr>PowerPoint Presentation</vt:lpstr>
      <vt:lpstr>PowerPoint Presentation</vt:lpstr>
      <vt:lpstr>PowerPoint Presentation</vt:lpstr>
      <vt:lpstr>Day 3 - fractions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Day 4 – Whole class investigation… </vt:lpstr>
      <vt:lpstr>Day 5 – Mental Maths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– Home Learning  English – Spring 1 – Week 1</dc:title>
  <dc:creator>tidman, emily</dc:creator>
  <cp:lastModifiedBy>tidman, emily</cp:lastModifiedBy>
  <cp:revision>33</cp:revision>
  <dcterms:created xsi:type="dcterms:W3CDTF">2021-01-04T19:13:33Z</dcterms:created>
  <dcterms:modified xsi:type="dcterms:W3CDTF">2021-02-20T16:26:48Z</dcterms:modified>
</cp:coreProperties>
</file>