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8" r:id="rId4"/>
    <p:sldId id="262" r:id="rId5"/>
    <p:sldId id="273" r:id="rId6"/>
    <p:sldId id="272" r:id="rId7"/>
    <p:sldId id="270"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9" d="100"/>
          <a:sy n="19" d="100"/>
        </p:scale>
        <p:origin x="30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tyWZeOlaRo4"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United_Kingdom_Flag_Background.svg"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A6ED-D597-429E-A2B5-6ABED52E1BB5}"/>
              </a:ext>
            </a:extLst>
          </p:cNvPr>
          <p:cNvSpPr>
            <a:spLocks noGrp="1"/>
          </p:cNvSpPr>
          <p:nvPr>
            <p:ph type="ctrTitle"/>
          </p:nvPr>
        </p:nvSpPr>
        <p:spPr/>
        <p:txBody>
          <a:bodyPr>
            <a:normAutofit/>
          </a:bodyPr>
          <a:lstStyle/>
          <a:p>
            <a:r>
              <a:rPr lang="en-GB" sz="6600" dirty="0"/>
              <a:t>Picture Reflections</a:t>
            </a:r>
          </a:p>
        </p:txBody>
      </p:sp>
      <p:sp>
        <p:nvSpPr>
          <p:cNvPr id="3" name="Subtitle 2">
            <a:extLst>
              <a:ext uri="{FF2B5EF4-FFF2-40B4-BE49-F238E27FC236}">
                <a16:creationId xmlns:a16="http://schemas.microsoft.com/office/drawing/2014/main" id="{84BB492B-99BC-41DB-B0C4-56BD035EB387}"/>
              </a:ext>
            </a:extLst>
          </p:cNvPr>
          <p:cNvSpPr>
            <a:spLocks noGrp="1"/>
          </p:cNvSpPr>
          <p:nvPr>
            <p:ph type="subTitle" idx="1"/>
          </p:nvPr>
        </p:nvSpPr>
        <p:spPr/>
        <p:txBody>
          <a:bodyPr>
            <a:normAutofit/>
          </a:bodyPr>
          <a:lstStyle/>
          <a:p>
            <a:pPr algn="r"/>
            <a:r>
              <a:rPr lang="en-GB" sz="3200" dirty="0"/>
              <a:t>Be intrigued by mystery</a:t>
            </a:r>
          </a:p>
        </p:txBody>
      </p:sp>
    </p:spTree>
    <p:extLst>
      <p:ext uri="{BB962C8B-B14F-4D97-AF65-F5344CB8AC3E}">
        <p14:creationId xmlns:p14="http://schemas.microsoft.com/office/powerpoint/2010/main" val="357339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17E5336A-5D3F-4441-96CB-ED508D1A62D0}"/>
              </a:ext>
            </a:extLst>
          </p:cNvPr>
          <p:cNvPicPr>
            <a:picLocks noChangeAspect="1"/>
          </p:cNvPicPr>
          <p:nvPr/>
        </p:nvPicPr>
        <p:blipFill>
          <a:blip r:embed="rId2"/>
          <a:stretch>
            <a:fillRect/>
          </a:stretch>
        </p:blipFill>
        <p:spPr>
          <a:xfrm>
            <a:off x="758942" y="599724"/>
            <a:ext cx="10667323" cy="5200321"/>
          </a:xfrm>
          <a:prstGeom prst="rect">
            <a:avLst/>
          </a:prstGeom>
        </p:spPr>
      </p:pic>
      <p:sp>
        <p:nvSpPr>
          <p:cNvPr id="41" name="Rectangle 40">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65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9C6F4E-B37F-4564-859A-E453E5C3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C365DF-48BC-4BA2-85FE-997D0076E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1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424E717-F3D1-4318-B517-549319F5FA22}"/>
              </a:ext>
            </a:extLst>
          </p:cNvPr>
          <p:cNvSpPr/>
          <p:nvPr/>
        </p:nvSpPr>
        <p:spPr>
          <a:xfrm>
            <a:off x="6629400" y="643467"/>
            <a:ext cx="4743450" cy="278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a:extLst>
              <a:ext uri="{FF2B5EF4-FFF2-40B4-BE49-F238E27FC236}">
                <a16:creationId xmlns:a16="http://schemas.microsoft.com/office/drawing/2014/main" id="{5695124B-ACBD-4092-AC5E-15EC985CCCFE}"/>
              </a:ext>
            </a:extLst>
          </p:cNvPr>
          <p:cNvPicPr>
            <a:picLocks noChangeAspect="1"/>
          </p:cNvPicPr>
          <p:nvPr/>
        </p:nvPicPr>
        <p:blipFill>
          <a:blip r:embed="rId2"/>
          <a:stretch>
            <a:fillRect/>
          </a:stretch>
        </p:blipFill>
        <p:spPr>
          <a:xfrm>
            <a:off x="819149" y="3498220"/>
            <a:ext cx="4767485" cy="2810500"/>
          </a:xfrm>
          <a:prstGeom prst="rect">
            <a:avLst/>
          </a:prstGeom>
        </p:spPr>
      </p:pic>
      <p:pic>
        <p:nvPicPr>
          <p:cNvPr id="7" name="Picture 6">
            <a:extLst>
              <a:ext uri="{FF2B5EF4-FFF2-40B4-BE49-F238E27FC236}">
                <a16:creationId xmlns:a16="http://schemas.microsoft.com/office/drawing/2014/main" id="{FFAB5D37-A195-458C-9C42-36DB1A3C713C}"/>
              </a:ext>
            </a:extLst>
          </p:cNvPr>
          <p:cNvPicPr>
            <a:picLocks noChangeAspect="1"/>
          </p:cNvPicPr>
          <p:nvPr/>
        </p:nvPicPr>
        <p:blipFill>
          <a:blip r:embed="rId2"/>
          <a:stretch>
            <a:fillRect/>
          </a:stretch>
        </p:blipFill>
        <p:spPr>
          <a:xfrm>
            <a:off x="6629400" y="3527214"/>
            <a:ext cx="4767485" cy="2810500"/>
          </a:xfrm>
          <a:prstGeom prst="rect">
            <a:avLst/>
          </a:prstGeom>
        </p:spPr>
      </p:pic>
      <p:sp>
        <p:nvSpPr>
          <p:cNvPr id="9" name="TextBox 8">
            <a:extLst>
              <a:ext uri="{FF2B5EF4-FFF2-40B4-BE49-F238E27FC236}">
                <a16:creationId xmlns:a16="http://schemas.microsoft.com/office/drawing/2014/main" id="{6F0058EC-6A97-46A2-9502-DEFBE4F8A053}"/>
              </a:ext>
            </a:extLst>
          </p:cNvPr>
          <p:cNvSpPr txBox="1"/>
          <p:nvPr/>
        </p:nvSpPr>
        <p:spPr>
          <a:xfrm>
            <a:off x="6905625" y="857250"/>
            <a:ext cx="4048125" cy="2308324"/>
          </a:xfrm>
          <a:prstGeom prst="rect">
            <a:avLst/>
          </a:prstGeom>
          <a:noFill/>
        </p:spPr>
        <p:txBody>
          <a:bodyPr wrap="square" rtlCol="0">
            <a:spAutoFit/>
          </a:bodyPr>
          <a:lstStyle/>
          <a:p>
            <a:pPr algn="ctr"/>
            <a:r>
              <a:rPr lang="en-GB" sz="4800" b="1" dirty="0">
                <a:latin typeface="Century Gothic" panose="020B0502020202020204" pitchFamily="34" charset="0"/>
              </a:rPr>
              <a:t>What do you see in the picture?</a:t>
            </a:r>
          </a:p>
        </p:txBody>
      </p:sp>
      <p:sp>
        <p:nvSpPr>
          <p:cNvPr id="11" name="TextBox 10">
            <a:extLst>
              <a:ext uri="{FF2B5EF4-FFF2-40B4-BE49-F238E27FC236}">
                <a16:creationId xmlns:a16="http://schemas.microsoft.com/office/drawing/2014/main" id="{94AB62F7-2784-45F1-9CBC-4CD6DD33C529}"/>
              </a:ext>
            </a:extLst>
          </p:cNvPr>
          <p:cNvSpPr txBox="1"/>
          <p:nvPr/>
        </p:nvSpPr>
        <p:spPr>
          <a:xfrm>
            <a:off x="6905625" y="3532080"/>
            <a:ext cx="4152900" cy="2800767"/>
          </a:xfrm>
          <a:prstGeom prst="rect">
            <a:avLst/>
          </a:prstGeom>
          <a:noFill/>
        </p:spPr>
        <p:txBody>
          <a:bodyPr wrap="square" rtlCol="0">
            <a:spAutoFit/>
          </a:bodyPr>
          <a:lstStyle/>
          <a:p>
            <a:pPr algn="ctr"/>
            <a:r>
              <a:rPr lang="en-GB" sz="3200" b="1" dirty="0">
                <a:latin typeface="Century Gothic" panose="020B0502020202020204" pitchFamily="34" charset="0"/>
              </a:rPr>
              <a:t>What questions do you have about this picture?</a:t>
            </a:r>
          </a:p>
          <a:p>
            <a:pPr algn="ctr"/>
            <a:endParaRPr lang="en-GB" sz="3200" b="1" dirty="0">
              <a:latin typeface="Century Gothic" panose="020B0502020202020204" pitchFamily="34" charset="0"/>
            </a:endParaRPr>
          </a:p>
          <a:p>
            <a:pPr algn="ctr"/>
            <a:r>
              <a:rPr lang="en-GB" sz="2400" dirty="0">
                <a:latin typeface="Century Gothic" panose="020B0502020202020204" pitchFamily="34" charset="0"/>
              </a:rPr>
              <a:t>Come up with three questions.</a:t>
            </a:r>
          </a:p>
        </p:txBody>
      </p:sp>
      <p:sp>
        <p:nvSpPr>
          <p:cNvPr id="12" name="TextBox 11">
            <a:extLst>
              <a:ext uri="{FF2B5EF4-FFF2-40B4-BE49-F238E27FC236}">
                <a16:creationId xmlns:a16="http://schemas.microsoft.com/office/drawing/2014/main" id="{E83FB7E7-E7DF-4DCE-851E-1C2C6B682080}"/>
              </a:ext>
            </a:extLst>
          </p:cNvPr>
          <p:cNvSpPr txBox="1"/>
          <p:nvPr/>
        </p:nvSpPr>
        <p:spPr>
          <a:xfrm>
            <a:off x="1133474" y="3619497"/>
            <a:ext cx="4238625" cy="2708434"/>
          </a:xfrm>
          <a:prstGeom prst="rect">
            <a:avLst/>
          </a:prstGeom>
          <a:noFill/>
        </p:spPr>
        <p:txBody>
          <a:bodyPr wrap="square" rtlCol="0">
            <a:spAutoFit/>
          </a:bodyPr>
          <a:lstStyle/>
          <a:p>
            <a:pPr algn="ctr"/>
            <a:r>
              <a:rPr lang="en-GB" sz="3400" b="1" dirty="0">
                <a:latin typeface="Century Gothic" panose="020B0502020202020204" pitchFamily="34" charset="0"/>
              </a:rPr>
              <a:t>Can you make a prediction about what we are going to be talking about?</a:t>
            </a:r>
          </a:p>
        </p:txBody>
      </p:sp>
      <p:pic>
        <p:nvPicPr>
          <p:cNvPr id="3" name="Picture 2">
            <a:extLst>
              <a:ext uri="{FF2B5EF4-FFF2-40B4-BE49-F238E27FC236}">
                <a16:creationId xmlns:a16="http://schemas.microsoft.com/office/drawing/2014/main" id="{3A82865D-4584-4F88-BFBB-EF959D33F3D5}"/>
              </a:ext>
            </a:extLst>
          </p:cNvPr>
          <p:cNvPicPr>
            <a:picLocks noChangeAspect="1"/>
          </p:cNvPicPr>
          <p:nvPr/>
        </p:nvPicPr>
        <p:blipFill>
          <a:blip r:embed="rId3"/>
          <a:stretch>
            <a:fillRect/>
          </a:stretch>
        </p:blipFill>
        <p:spPr>
          <a:xfrm>
            <a:off x="694226" y="978061"/>
            <a:ext cx="4677873" cy="2280129"/>
          </a:xfrm>
          <a:prstGeom prst="rect">
            <a:avLst/>
          </a:prstGeom>
        </p:spPr>
      </p:pic>
    </p:spTree>
    <p:extLst>
      <p:ext uri="{BB962C8B-B14F-4D97-AF65-F5344CB8AC3E}">
        <p14:creationId xmlns:p14="http://schemas.microsoft.com/office/powerpoint/2010/main" val="172350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Two pictures In one – optical illusions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5812" y="2129045"/>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Jesus often used parables to teach about God and His kingdom. In many ways these are like optical illusions.  The stories can be seen as having two meanings – an earthly meaning and a spiritual meaning. There is also a mystery around parables too – not everyone understands them and it can take quite a bit of thinking to understand them fully.</a:t>
            </a:r>
            <a:endParaRPr lang="en-GB" dirty="0"/>
          </a:p>
          <a:p>
            <a:endParaRPr lang="en-GB" dirty="0"/>
          </a:p>
        </p:txBody>
      </p:sp>
      <p:sp>
        <p:nvSpPr>
          <p:cNvPr id="4" name="TextBox 3">
            <a:extLst>
              <a:ext uri="{FF2B5EF4-FFF2-40B4-BE49-F238E27FC236}">
                <a16:creationId xmlns:a16="http://schemas.microsoft.com/office/drawing/2014/main" id="{C3576467-F392-4534-B4C5-62BA193DFD07}"/>
              </a:ext>
            </a:extLst>
          </p:cNvPr>
          <p:cNvSpPr txBox="1"/>
          <p:nvPr/>
        </p:nvSpPr>
        <p:spPr>
          <a:xfrm>
            <a:off x="1104364" y="2219076"/>
            <a:ext cx="9972675" cy="1754326"/>
          </a:xfrm>
          <a:prstGeom prst="rect">
            <a:avLst/>
          </a:prstGeom>
          <a:noFill/>
        </p:spPr>
        <p:txBody>
          <a:bodyPr wrap="square" rtlCol="0">
            <a:spAutoFit/>
          </a:bodyPr>
          <a:lstStyle/>
          <a:p>
            <a:r>
              <a:rPr lang="en-GB" b="1" dirty="0">
                <a:latin typeface="Century Gothic" panose="020B0502020202020204" pitchFamily="34" charset="0"/>
              </a:rPr>
              <a:t>What is an Optical Illusion?</a:t>
            </a:r>
          </a:p>
          <a:p>
            <a:r>
              <a:rPr lang="en-GB" dirty="0">
                <a:latin typeface="Century Gothic" panose="020B0502020202020204" pitchFamily="34" charset="0"/>
              </a:rPr>
              <a:t>There is often a mystery around optical illusions. With optical illusions you can often see two pictures in one and you need to really try hard to see the full picture. </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6" name="Picture 5">
            <a:extLst>
              <a:ext uri="{FF2B5EF4-FFF2-40B4-BE49-F238E27FC236}">
                <a16:creationId xmlns:a16="http://schemas.microsoft.com/office/drawing/2014/main" id="{F5831658-14EC-4C64-BB3F-715A04136798}"/>
              </a:ext>
            </a:extLst>
          </p:cNvPr>
          <p:cNvPicPr>
            <a:picLocks noChangeAspect="1"/>
          </p:cNvPicPr>
          <p:nvPr/>
        </p:nvPicPr>
        <p:blipFill>
          <a:blip r:embed="rId2"/>
          <a:stretch>
            <a:fillRect/>
          </a:stretch>
        </p:blipFill>
        <p:spPr>
          <a:xfrm>
            <a:off x="1718287" y="3212104"/>
            <a:ext cx="3906425" cy="1905845"/>
          </a:xfrm>
          <a:prstGeom prst="rect">
            <a:avLst/>
          </a:prstGeom>
        </p:spPr>
      </p:pic>
      <p:sp>
        <p:nvSpPr>
          <p:cNvPr id="8" name="TextBox 7">
            <a:extLst>
              <a:ext uri="{FF2B5EF4-FFF2-40B4-BE49-F238E27FC236}">
                <a16:creationId xmlns:a16="http://schemas.microsoft.com/office/drawing/2014/main" id="{AA92CEDD-E263-4D39-95D0-414D79256230}"/>
              </a:ext>
            </a:extLst>
          </p:cNvPr>
          <p:cNvSpPr txBox="1"/>
          <p:nvPr/>
        </p:nvSpPr>
        <p:spPr>
          <a:xfrm>
            <a:off x="6090701" y="3956541"/>
            <a:ext cx="513636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a:latin typeface="Century Gothic" panose="020B0502020202020204" pitchFamily="34" charset="0"/>
              </a:rPr>
              <a:t>Can you see a rabbit, a duck or both?</a:t>
            </a:r>
          </a:p>
        </p:txBody>
      </p:sp>
    </p:spTree>
    <p:extLst>
      <p:ext uri="{BB962C8B-B14F-4D97-AF65-F5344CB8AC3E}">
        <p14:creationId xmlns:p14="http://schemas.microsoft.com/office/powerpoint/2010/main" val="4376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2">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44">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46">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48">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A story with a hidden meaning, A parable of the growing seeds (</a:t>
            </a:r>
            <a:r>
              <a:rPr lang="en-US">
                <a:hlinkClick r:id="rId2">
                  <a:extLst>
                    <a:ext uri="{A12FA001-AC4F-418D-AE19-62706E023703}">
                      <ahyp:hlinkClr xmlns:ahyp="http://schemas.microsoft.com/office/drawing/2018/hyperlinkcolor" val="tx"/>
                    </a:ext>
                  </a:extLst>
                </a:hlinkClick>
              </a:rPr>
              <a:t>https://www.youtube.com/watch?v=tyWZeOlaRo4</a:t>
            </a:r>
            <a:r>
              <a:rPr lang="en-US"/>
              <a:t>)</a:t>
            </a:r>
          </a:p>
        </p:txBody>
      </p:sp>
      <p:sp>
        <p:nvSpPr>
          <p:cNvPr id="51" name="Rectangle 5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7D7CC6-E9B5-4541-BB07-EB2630CC0869}"/>
              </a:ext>
            </a:extLst>
          </p:cNvPr>
          <p:cNvPicPr>
            <a:picLocks noChangeAspect="1"/>
          </p:cNvPicPr>
          <p:nvPr/>
        </p:nvPicPr>
        <p:blipFill rotWithShape="1">
          <a:blip r:embed="rId3"/>
          <a:srcRect t="8045" r="-3" b="7671"/>
          <a:stretch/>
        </p:blipFill>
        <p:spPr>
          <a:xfrm>
            <a:off x="657225" y="2361056"/>
            <a:ext cx="4962525" cy="3649219"/>
          </a:xfrm>
          <a:prstGeom prst="rect">
            <a:avLst/>
          </a:prstGeom>
        </p:spPr>
      </p:pic>
      <p:sp>
        <p:nvSpPr>
          <p:cNvPr id="9" name="TextBox 8">
            <a:extLst>
              <a:ext uri="{FF2B5EF4-FFF2-40B4-BE49-F238E27FC236}">
                <a16:creationId xmlns:a16="http://schemas.microsoft.com/office/drawing/2014/main" id="{4DF0CE85-63FD-4F01-A3B6-C99599F27AFC}"/>
              </a:ext>
            </a:extLst>
          </p:cNvPr>
          <p:cNvSpPr txBox="1"/>
          <p:nvPr/>
        </p:nvSpPr>
        <p:spPr>
          <a:xfrm>
            <a:off x="6335805" y="2180496"/>
            <a:ext cx="5275001" cy="404568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b="0" i="0">
                <a:solidFill>
                  <a:schemeClr val="tx2"/>
                </a:solidFill>
                <a:effectLst/>
              </a:rPr>
              <a:t>Then Jesus told them this story: “Suppose one of you has 100 sheep, but he loses 1 of them. Then he will leave the other 99 sheep alone and go out and look for the lost sheep. The man will keep on searching for the lost sheep until he finds it.  And when he finds it, the man is very happy. He puts it on his shoulders and goes home. He calls to his friends and neighbours and says, ‘Be happy with me because I found my lost sheep!’ In the same way, I tell you there is much joy in heaven when 1 sinner changes his heart. There is more joy for that 1 sinner than there is for 99 good people who don’t need to change.</a:t>
            </a:r>
          </a:p>
        </p:txBody>
      </p:sp>
    </p:spTree>
    <p:extLst>
      <p:ext uri="{BB962C8B-B14F-4D97-AF65-F5344CB8AC3E}">
        <p14:creationId xmlns:p14="http://schemas.microsoft.com/office/powerpoint/2010/main" val="305964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Intrigue and mysteries  </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1981200"/>
            <a:ext cx="10620375" cy="46816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171036" y="2138570"/>
            <a:ext cx="9839325" cy="3970318"/>
          </a:xfrm>
          <a:prstGeom prst="rect">
            <a:avLst/>
          </a:prstGeom>
          <a:noFill/>
        </p:spPr>
        <p:txBody>
          <a:bodyPr wrap="square" rtlCol="0">
            <a:spAutoFit/>
          </a:bodyPr>
          <a:lstStyle/>
          <a:p>
            <a:pPr algn="ctr"/>
            <a:r>
              <a:rPr lang="en-GB" sz="3600" b="1" dirty="0">
                <a:latin typeface="Century Gothic" panose="020B0502020202020204" pitchFamily="34" charset="0"/>
              </a:rPr>
              <a:t>What do you think this story means?</a:t>
            </a:r>
          </a:p>
          <a:p>
            <a:pPr algn="ctr"/>
            <a:endParaRPr lang="en-GB" sz="3600" b="1" dirty="0">
              <a:latin typeface="Century Gothic" panose="020B0502020202020204" pitchFamily="34" charset="0"/>
            </a:endParaRPr>
          </a:p>
          <a:p>
            <a:pPr algn="ctr"/>
            <a:r>
              <a:rPr lang="en-GB" sz="3600" b="1" dirty="0">
                <a:latin typeface="Century Gothic" panose="020B0502020202020204" pitchFamily="34" charset="0"/>
              </a:rPr>
              <a:t>What do you think we can learn from this story?</a:t>
            </a:r>
          </a:p>
          <a:p>
            <a:pPr algn="ctr"/>
            <a:endParaRPr lang="en-GB" sz="3600" b="1" dirty="0">
              <a:latin typeface="Century Gothic" panose="020B0502020202020204" pitchFamily="34" charset="0"/>
            </a:endParaRPr>
          </a:p>
          <a:p>
            <a:pPr algn="ctr"/>
            <a:r>
              <a:rPr lang="en-GB" sz="3600" b="1" dirty="0">
                <a:latin typeface="Century Gothic" panose="020B0502020202020204" pitchFamily="34" charset="0"/>
              </a:rPr>
              <a:t>What is your one key emotional response word?</a:t>
            </a:r>
          </a:p>
        </p:txBody>
      </p:sp>
    </p:spTree>
    <p:extLst>
      <p:ext uri="{BB962C8B-B14F-4D97-AF65-F5344CB8AC3E}">
        <p14:creationId xmlns:p14="http://schemas.microsoft.com/office/powerpoint/2010/main" val="21250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0">
            <a:extLst>
              <a:ext uri="{FF2B5EF4-FFF2-40B4-BE49-F238E27FC236}">
                <a16:creationId xmlns:a16="http://schemas.microsoft.com/office/drawing/2014/main" id="{5D58F7CE-BE5C-4A5F-8774-1394E7354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42">
            <a:extLst>
              <a:ext uri="{FF2B5EF4-FFF2-40B4-BE49-F238E27FC236}">
                <a16:creationId xmlns:a16="http://schemas.microsoft.com/office/drawing/2014/main" id="{A21DC772-4806-4243-98CE-AE752720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44">
            <a:extLst>
              <a:ext uri="{FF2B5EF4-FFF2-40B4-BE49-F238E27FC236}">
                <a16:creationId xmlns:a16="http://schemas.microsoft.com/office/drawing/2014/main" id="{9260B780-B270-4D48-8D26-52BD6BA47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46">
            <a:extLst>
              <a:ext uri="{FF2B5EF4-FFF2-40B4-BE49-F238E27FC236}">
                <a16:creationId xmlns:a16="http://schemas.microsoft.com/office/drawing/2014/main" id="{0EC0C32C-D86F-40B4-8062-0211366BA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0" name="Rectangle 48">
            <a:extLst>
              <a:ext uri="{FF2B5EF4-FFF2-40B4-BE49-F238E27FC236}">
                <a16:creationId xmlns:a16="http://schemas.microsoft.com/office/drawing/2014/main" id="{F46756A0-169E-4009-8AC9-409A0BCD1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4382724" y="702156"/>
            <a:ext cx="7225075" cy="1013800"/>
          </a:xfrm>
          <a:ln w="38100"/>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r>
              <a:rPr lang="en-US">
                <a:solidFill>
                  <a:schemeClr val="accent1"/>
                </a:solidFill>
              </a:rPr>
              <a:t>Reflection</a:t>
            </a:r>
            <a:br>
              <a:rPr lang="en-US">
                <a:solidFill>
                  <a:schemeClr val="accent1"/>
                </a:solidFill>
              </a:rPr>
            </a:br>
            <a:r>
              <a:rPr lang="en-US">
                <a:solidFill>
                  <a:schemeClr val="accent1"/>
                </a:solidFill>
              </a:rPr>
              <a:t>PARABLES AND HIDDEN MEANINGS </a:t>
            </a:r>
            <a:endParaRPr lang="en-US" dirty="0">
              <a:solidFill>
                <a:schemeClr val="accent1"/>
              </a:solidFill>
            </a:endParaRPr>
          </a:p>
        </p:txBody>
      </p:sp>
      <p:grpSp>
        <p:nvGrpSpPr>
          <p:cNvPr id="61" name="Group 50">
            <a:extLst>
              <a:ext uri="{FF2B5EF4-FFF2-40B4-BE49-F238E27FC236}">
                <a16:creationId xmlns:a16="http://schemas.microsoft.com/office/drawing/2014/main" id="{8DA5272E-356E-4D7D-B886-BEE51A4904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2" name="Rectangle 51">
              <a:extLst>
                <a:ext uri="{FF2B5EF4-FFF2-40B4-BE49-F238E27FC236}">
                  <a16:creationId xmlns:a16="http://schemas.microsoft.com/office/drawing/2014/main" id="{FE49D30A-2351-477E-A23D-629AAD5E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33534C71-C386-468E-A2C6-1516BD815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D923AC6D-8A92-433A-A789-92BA2F847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CD5B3DEC-08CC-469A-A5E5-8658D446CB1B}"/>
              </a:ext>
            </a:extLst>
          </p:cNvPr>
          <p:cNvSpPr txBox="1"/>
          <p:nvPr/>
        </p:nvSpPr>
        <p:spPr>
          <a:xfrm>
            <a:off x="4382726" y="1896532"/>
            <a:ext cx="7225074" cy="4504267"/>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Century Gothic" panose="020B0502020202020204" pitchFamily="34" charset="0"/>
              </a:rPr>
              <a:t>People often asked Jesus questions about faith, God and the Kingdom of God – he used the ordinary things in life to explain these mysteries.</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latin typeface="Century Gothic" panose="020B0502020202020204" pitchFamily="34" charset="0"/>
              </a:rPr>
              <a:t>In this parable Jesus compares God’s love for all people to that of a farmer who puts his own life at risk to save a sheep.</a:t>
            </a:r>
          </a:p>
          <a:p>
            <a:pPr>
              <a:spcBef>
                <a:spcPct val="20000"/>
              </a:spcBef>
              <a:spcAft>
                <a:spcPts val="600"/>
              </a:spcAft>
              <a:buClr>
                <a:schemeClr val="accent2"/>
              </a:buClr>
              <a:buSzPct val="92000"/>
              <a:buFont typeface="Wingdings 2" panose="05020102010507070707" pitchFamily="18" charset="2"/>
              <a:buChar char=""/>
            </a:pPr>
            <a:r>
              <a:rPr lang="en-GB" dirty="0">
                <a:solidFill>
                  <a:schemeClr val="tx2"/>
                </a:solidFill>
                <a:latin typeface="Century Gothic" panose="020B0502020202020204" pitchFamily="34" charset="0"/>
              </a:rPr>
              <a:t>Jesus taught that God loves all people, whatever their background and despite what they do or say. This was hard for some people to understand because they thought they were better than others and that God loved only them.</a:t>
            </a:r>
          </a:p>
        </p:txBody>
      </p:sp>
      <p:pic>
        <p:nvPicPr>
          <p:cNvPr id="5" name="Picture 4">
            <a:extLst>
              <a:ext uri="{FF2B5EF4-FFF2-40B4-BE49-F238E27FC236}">
                <a16:creationId xmlns:a16="http://schemas.microsoft.com/office/drawing/2014/main" id="{95BBB477-1C70-4C7D-A7F4-CCC6825B7C3D}"/>
              </a:ext>
            </a:extLst>
          </p:cNvPr>
          <p:cNvPicPr>
            <a:picLocks noChangeAspect="1"/>
          </p:cNvPicPr>
          <p:nvPr/>
        </p:nvPicPr>
        <p:blipFill>
          <a:blip r:embed="rId2"/>
          <a:stretch>
            <a:fillRect/>
          </a:stretch>
        </p:blipFill>
        <p:spPr>
          <a:xfrm>
            <a:off x="148910" y="2062480"/>
            <a:ext cx="4000944" cy="3488477"/>
          </a:xfrm>
          <a:prstGeom prst="rect">
            <a:avLst/>
          </a:prstGeom>
        </p:spPr>
      </p:pic>
    </p:spTree>
    <p:extLst>
      <p:ext uri="{BB962C8B-B14F-4D97-AF65-F5344CB8AC3E}">
        <p14:creationId xmlns:p14="http://schemas.microsoft.com/office/powerpoint/2010/main" val="393459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A499F183-99EE-4B1F-BA64-21A07922A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3">
            <a:extLst>
              <a:ext uri="{FF2B5EF4-FFF2-40B4-BE49-F238E27FC236}">
                <a16:creationId xmlns:a16="http://schemas.microsoft.com/office/drawing/2014/main" id="{B783A767-5AFC-40D0-A72C-09036EA1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5">
            <a:extLst>
              <a:ext uri="{FF2B5EF4-FFF2-40B4-BE49-F238E27FC236}">
                <a16:creationId xmlns:a16="http://schemas.microsoft.com/office/drawing/2014/main" id="{41262CAC-6BC8-43F9-9113-770A277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7">
            <a:extLst>
              <a:ext uri="{FF2B5EF4-FFF2-40B4-BE49-F238E27FC236}">
                <a16:creationId xmlns:a16="http://schemas.microsoft.com/office/drawing/2014/main" id="{B3BACAB1-2B34-4A74-AD7B-BB0B9591D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Mysteries and intrigues</a:t>
            </a:r>
          </a:p>
        </p:txBody>
      </p:sp>
      <p:sp>
        <p:nvSpPr>
          <p:cNvPr id="28" name="Rectangle 19">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FD6C34-5F7C-4A83-9D42-C3BC3F7A67A6}"/>
              </a:ext>
            </a:extLst>
          </p:cNvPr>
          <p:cNvPicPr>
            <a:picLocks noChangeAspect="1"/>
          </p:cNvPicPr>
          <p:nvPr/>
        </p:nvPicPr>
        <p:blipFill>
          <a:blip r:embed="rId2"/>
          <a:stretch>
            <a:fillRect/>
          </a:stretch>
        </p:blipFill>
        <p:spPr>
          <a:xfrm>
            <a:off x="657225" y="2389374"/>
            <a:ext cx="3305175" cy="3592582"/>
          </a:xfrm>
          <a:prstGeom prst="rect">
            <a:avLst/>
          </a:prstGeom>
        </p:spPr>
      </p:pic>
      <p:sp>
        <p:nvSpPr>
          <p:cNvPr id="7" name="TextBox 6">
            <a:extLst>
              <a:ext uri="{FF2B5EF4-FFF2-40B4-BE49-F238E27FC236}">
                <a16:creationId xmlns:a16="http://schemas.microsoft.com/office/drawing/2014/main" id="{542CEA96-C097-405C-8205-DD86E6845FCA}"/>
              </a:ext>
            </a:extLst>
          </p:cNvPr>
          <p:cNvSpPr txBox="1"/>
          <p:nvPr/>
        </p:nvSpPr>
        <p:spPr>
          <a:xfrm>
            <a:off x="4505325" y="2180496"/>
            <a:ext cx="7105481" cy="4045683"/>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3600" dirty="0">
                <a:solidFill>
                  <a:schemeClr val="tx2"/>
                </a:solidFill>
                <a:latin typeface="Century Gothic" panose="020B0502020202020204" pitchFamily="34" charset="0"/>
              </a:rPr>
              <a:t>When you think about the world, about God, about faith, about the universe – what questions do you have?</a:t>
            </a:r>
          </a:p>
          <a:p>
            <a:pPr>
              <a:spcBef>
                <a:spcPct val="20000"/>
              </a:spcBef>
              <a:spcAft>
                <a:spcPts val="600"/>
              </a:spcAft>
              <a:buClr>
                <a:schemeClr val="accent2"/>
              </a:buClr>
              <a:buSzPct val="92000"/>
              <a:buFont typeface="Wingdings 2" panose="05020102010507070707" pitchFamily="18" charset="2"/>
              <a:buChar char=""/>
            </a:pPr>
            <a:r>
              <a:rPr lang="en-US" sz="3600" dirty="0">
                <a:solidFill>
                  <a:schemeClr val="tx2"/>
                </a:solidFill>
                <a:latin typeface="Century Gothic" panose="020B0502020202020204" pitchFamily="34" charset="0"/>
              </a:rPr>
              <a:t>Take some time to share your questions and ideas.</a:t>
            </a:r>
          </a:p>
        </p:txBody>
      </p:sp>
    </p:spTree>
    <p:extLst>
      <p:ext uri="{BB962C8B-B14F-4D97-AF65-F5344CB8AC3E}">
        <p14:creationId xmlns:p14="http://schemas.microsoft.com/office/powerpoint/2010/main" val="339716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3F3FEC4F-2ADA-4713-A0E5-1B234CA010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
        <p:nvSpPr>
          <p:cNvPr id="2" name="Title 1">
            <a:extLst>
              <a:ext uri="{FF2B5EF4-FFF2-40B4-BE49-F238E27FC236}">
                <a16:creationId xmlns:a16="http://schemas.microsoft.com/office/drawing/2014/main" id="{977EEE21-5E26-44F5-9255-D52213621DA0}"/>
              </a:ext>
            </a:extLst>
          </p:cNvPr>
          <p:cNvSpPr>
            <a:spLocks noGrp="1"/>
          </p:cNvSpPr>
          <p:nvPr>
            <p:ph type="title"/>
          </p:nvPr>
        </p:nvSpPr>
        <p:spPr/>
        <p:txBody>
          <a:bodyPr/>
          <a:lstStyle/>
          <a:p>
            <a:r>
              <a:rPr lang="en-GB" dirty="0"/>
              <a:t>British Values</a:t>
            </a:r>
          </a:p>
        </p:txBody>
      </p:sp>
      <p:sp>
        <p:nvSpPr>
          <p:cNvPr id="3" name="Rectangle: Rounded Corners 2">
            <a:extLst>
              <a:ext uri="{FF2B5EF4-FFF2-40B4-BE49-F238E27FC236}">
                <a16:creationId xmlns:a16="http://schemas.microsoft.com/office/drawing/2014/main" id="{AC42CE92-A390-42C0-8EBC-1C84777A5504}"/>
              </a:ext>
            </a:extLst>
          </p:cNvPr>
          <p:cNvSpPr/>
          <p:nvPr/>
        </p:nvSpPr>
        <p:spPr>
          <a:xfrm>
            <a:off x="780512" y="2138570"/>
            <a:ext cx="10620375" cy="43529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67118D01-90CC-4AE8-8871-0E41A97E204C}"/>
              </a:ext>
            </a:extLst>
          </p:cNvPr>
          <p:cNvSpPr txBox="1"/>
          <p:nvPr/>
        </p:nvSpPr>
        <p:spPr>
          <a:xfrm>
            <a:off x="1080549" y="2422206"/>
            <a:ext cx="10020300" cy="3785652"/>
          </a:xfrm>
          <a:prstGeom prst="rect">
            <a:avLst/>
          </a:prstGeom>
          <a:noFill/>
        </p:spPr>
        <p:txBody>
          <a:bodyPr wrap="square" rtlCol="0">
            <a:spAutoFit/>
          </a:bodyPr>
          <a:lstStyle/>
          <a:p>
            <a:pPr algn="ctr"/>
            <a:r>
              <a:rPr lang="en-GB" sz="4000" b="1" dirty="0"/>
              <a:t>Individual Liberty</a:t>
            </a:r>
          </a:p>
          <a:p>
            <a:pPr algn="ctr"/>
            <a:r>
              <a:rPr lang="en-GB" sz="4000" dirty="0"/>
              <a:t>We promote the freedom of choice and the right to respectfully express views and beliefs in a safe environment. With this comes a responsibility to make good choices that impact ourselves and others in a positive way.</a:t>
            </a:r>
          </a:p>
        </p:txBody>
      </p:sp>
      <p:sp>
        <p:nvSpPr>
          <p:cNvPr id="7" name="TextBox 6">
            <a:extLst>
              <a:ext uri="{FF2B5EF4-FFF2-40B4-BE49-F238E27FC236}">
                <a16:creationId xmlns:a16="http://schemas.microsoft.com/office/drawing/2014/main" id="{5A39F38C-610D-4AC5-9012-987C8E2CC2CF}"/>
              </a:ext>
            </a:extLst>
          </p:cNvPr>
          <p:cNvSpPr txBox="1"/>
          <p:nvPr/>
        </p:nvSpPr>
        <p:spPr>
          <a:xfrm>
            <a:off x="0" y="6477000"/>
            <a:ext cx="12192000" cy="230832"/>
          </a:xfrm>
          <a:prstGeom prst="rect">
            <a:avLst/>
          </a:prstGeom>
          <a:noFill/>
        </p:spPr>
        <p:txBody>
          <a:bodyPr wrap="square" rtlCol="0">
            <a:spAutoFit/>
          </a:bodyPr>
          <a:lstStyle/>
          <a:p>
            <a:r>
              <a:rPr lang="en-GB" sz="900">
                <a:hlinkClick r:id="rId3" tooltip="https://commons.wikimedia.org/wiki/File:United_Kingdom_Flag_Background.sv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91059551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otalTime>10</TotalTime>
  <Words>560</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Gill Sans MT</vt:lpstr>
      <vt:lpstr>Wingdings 2</vt:lpstr>
      <vt:lpstr>Dividend</vt:lpstr>
      <vt:lpstr>Picture Reflections</vt:lpstr>
      <vt:lpstr>PowerPoint Presentation</vt:lpstr>
      <vt:lpstr>PowerPoint Presentation</vt:lpstr>
      <vt:lpstr>Two pictures In one – optical illusions </vt:lpstr>
      <vt:lpstr>A story with a hidden meaning, A parable of the growing seeds (https://www.youtube.com/watch?v=tyWZeOlaRo4)</vt:lpstr>
      <vt:lpstr>Intrigue and mysteries  </vt:lpstr>
      <vt:lpstr>Reflection PARABLES AND HIDDEN MEANINGS </vt:lpstr>
      <vt:lpstr>Mysteries and intrigues</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Reflections</dc:title>
  <dc:creator>Alex Wolvers</dc:creator>
  <cp:lastModifiedBy>woodhouse, emma</cp:lastModifiedBy>
  <cp:revision>2</cp:revision>
  <dcterms:created xsi:type="dcterms:W3CDTF">2021-01-12T08:21:34Z</dcterms:created>
  <dcterms:modified xsi:type="dcterms:W3CDTF">2021-01-15T12:20:52Z</dcterms:modified>
</cp:coreProperties>
</file>