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9" r:id="rId3"/>
    <p:sldId id="264" r:id="rId4"/>
    <p:sldId id="276" r:id="rId5"/>
    <p:sldId id="277" r:id="rId6"/>
    <p:sldId id="278" r:id="rId7"/>
    <p:sldId id="279" r:id="rId8"/>
    <p:sldId id="280" r:id="rId9"/>
    <p:sldId id="281" r:id="rId10"/>
    <p:sldId id="270" r:id="rId11"/>
    <p:sldId id="271" r:id="rId12"/>
    <p:sldId id="272" r:id="rId13"/>
    <p:sldId id="26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 SemiBold" charset="0"/>
      <p:bold r:id="rId21"/>
    </p:embeddedFont>
    <p:embeddedFont>
      <p:font typeface="Twinkl" panose="020B0604020202020204" charset="0"/>
      <p:regular r:id="rId22"/>
      <p:bold r:id="rId2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non Andrews" initials="SA" lastIdx="1" clrIdx="0">
    <p:extLst>
      <p:ext uri="{19B8F6BF-5375-455C-9EA6-DF929625EA0E}">
        <p15:presenceInfo xmlns:p15="http://schemas.microsoft.com/office/powerpoint/2012/main" userId="S-1-5-21-1651119330-1013474095-91958013-17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07D"/>
    <a:srgbClr val="ACDDFC"/>
    <a:srgbClr val="AFDEF9"/>
    <a:srgbClr val="80C1EB"/>
    <a:srgbClr val="18A0DB"/>
    <a:srgbClr val="FFFFFF"/>
    <a:srgbClr val="4AA1D9"/>
    <a:srgbClr val="21A6F9"/>
    <a:srgbClr val="1C1C1C"/>
    <a:srgbClr val="289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>
      <p:cViewPr varScale="1">
        <p:scale>
          <a:sx n="63" d="100"/>
          <a:sy n="63" d="100"/>
        </p:scale>
        <p:origin x="1194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168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F6C6EC-50C4-4725-B11D-F8236D2B03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0CDEF7-8C52-4C5A-ACE1-368E348057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5F53691-3A59-46B1-A96B-0B4DC51BED51}" type="datetimeFigureOut">
              <a:rPr lang="en-GB"/>
              <a:pPr>
                <a:defRPr/>
              </a:pPr>
              <a:t>21/02/2021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58A677-EC6D-41EF-BE50-814C9E1CA9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223BA9-DC7A-41CB-B1E2-F43677075A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E92408DB-113B-422E-904A-91BD7A58649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6F107E-7DB7-4B89-93A6-AC66938FA6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BF490B-1A39-4978-AB23-28162A7FAED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A295D35-1668-4554-B835-A1057A7BF260}" type="datetimeFigureOut">
              <a:rPr lang="en-GB"/>
              <a:pPr>
                <a:defRPr/>
              </a:pPr>
              <a:t>21/02/2021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AC06B63-5E88-4A83-8816-0769C37BD0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BEF2C69-37D5-4C22-B239-61B9FD57C6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D5C398-1283-4738-AC8A-CC805092E0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D0142-9D3E-4973-8E97-D5B7C3D4F0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2F7C99E-AB0A-43DF-896A-34B6DA5B597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20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C146F4A-09F9-4753-9701-6F3B60E54642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4626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2690CE05-75BF-4F00-830A-D9A2593375B1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2B54A6EC-5993-4A58-9261-D0B0CCBF4359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E8F55D-8529-4D26-8E06-EB5E2011A746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65F97A-CDBC-4498-8578-AA3246927374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3DEAB755-B3BE-402F-AF5A-41EE9A5FE869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1883075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65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F63C769-79BC-49FC-8CF6-E9314CF42C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D91D14A-B8A9-40FC-A0DD-793DEB3BF0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around-the-world/ks2-around-the-world-europe/ks2-great-britai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around-the-world/ks2-around-the-world-europe/ks2-great-britain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008E08BD-C503-4182-AF4A-1C3E5ACE9D61}"/>
              </a:ext>
            </a:extLst>
          </p:cNvPr>
          <p:cNvSpPr/>
          <p:nvPr/>
        </p:nvSpPr>
        <p:spPr>
          <a:xfrm>
            <a:off x="134224" y="5880683"/>
            <a:ext cx="1308682" cy="880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F3F18C35-1AC6-4AD6-BCB8-DD023F025ED2}"/>
              </a:ext>
            </a:extLst>
          </p:cNvPr>
          <p:cNvSpPr/>
          <p:nvPr/>
        </p:nvSpPr>
        <p:spPr>
          <a:xfrm>
            <a:off x="8405768" y="5890471"/>
            <a:ext cx="738231" cy="880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8A05751-FDAA-4452-9817-CF05864869A5}"/>
              </a:ext>
            </a:extLst>
          </p:cNvPr>
          <p:cNvSpPr/>
          <p:nvPr/>
        </p:nvSpPr>
        <p:spPr>
          <a:xfrm>
            <a:off x="452158" y="625458"/>
            <a:ext cx="5353575" cy="834967"/>
          </a:xfrm>
          <a:prstGeom prst="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36899FF-5F0A-4F2E-A746-03CAD29B287C}"/>
              </a:ext>
            </a:extLst>
          </p:cNvPr>
          <p:cNvSpPr/>
          <p:nvPr/>
        </p:nvSpPr>
        <p:spPr>
          <a:xfrm>
            <a:off x="452158" y="548786"/>
            <a:ext cx="5285065" cy="834967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itle 20">
            <a:extLst>
              <a:ext uri="{FF2B5EF4-FFF2-40B4-BE49-F238E27FC236}">
                <a16:creationId xmlns:a16="http://schemas.microsoft.com/office/drawing/2014/main" id="{6033785E-02E7-4D76-8029-3B5525FDA9E7}"/>
              </a:ext>
            </a:extLst>
          </p:cNvPr>
          <p:cNvSpPr txBox="1">
            <a:spLocks/>
          </p:cNvSpPr>
          <p:nvPr/>
        </p:nvSpPr>
        <p:spPr bwMode="auto">
          <a:xfrm>
            <a:off x="461394" y="614146"/>
            <a:ext cx="7365533" cy="74662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bg1"/>
                </a:solidFill>
                <a:latin typeface="+mn-lt"/>
              </a:rPr>
              <a:t>Culture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AE05A13-FE6E-4B5F-BCA1-6485F9025AD9}"/>
              </a:ext>
            </a:extLst>
          </p:cNvPr>
          <p:cNvGrpSpPr/>
          <p:nvPr/>
        </p:nvGrpSpPr>
        <p:grpSpPr>
          <a:xfrm>
            <a:off x="554322" y="1519190"/>
            <a:ext cx="5946962" cy="862335"/>
            <a:chOff x="554322" y="1519190"/>
            <a:chExt cx="5946962" cy="8623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D00DC61-B528-45B9-91B6-7E9DF7CE8521}"/>
                </a:ext>
              </a:extLst>
            </p:cNvPr>
            <p:cNvSpPr/>
            <p:nvPr/>
          </p:nvSpPr>
          <p:spPr>
            <a:xfrm>
              <a:off x="554322" y="1519190"/>
              <a:ext cx="2180510" cy="415697"/>
            </a:xfrm>
            <a:prstGeom prst="rect">
              <a:avLst/>
            </a:prstGeom>
            <a:solidFill>
              <a:srgbClr val="014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800" b="1" dirty="0">
                  <a:solidFill>
                    <a:schemeClr val="bg1"/>
                  </a:solidFill>
                  <a:latin typeface="+mn-lt"/>
                </a:rPr>
                <a:t>Name of Country: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5AA3F0A-2E60-4966-B2FE-63BEE2CA5F34}"/>
                </a:ext>
              </a:extLst>
            </p:cNvPr>
            <p:cNvSpPr/>
            <p:nvPr/>
          </p:nvSpPr>
          <p:spPr>
            <a:xfrm>
              <a:off x="564370" y="1934888"/>
              <a:ext cx="5936914" cy="4466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140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altLang="en-US" sz="1800" dirty="0">
                  <a:solidFill>
                    <a:srgbClr val="1C1C1C"/>
                  </a:solidFill>
                  <a:latin typeface="+mn-lt"/>
                </a:rPr>
                <a:t>United Kingdom of Great Britain and Northern Ireland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398AE4B-2A66-4953-9B20-D38A6FA38A8F}"/>
              </a:ext>
            </a:extLst>
          </p:cNvPr>
          <p:cNvGrpSpPr/>
          <p:nvPr/>
        </p:nvGrpSpPr>
        <p:grpSpPr>
          <a:xfrm>
            <a:off x="554322" y="2489807"/>
            <a:ext cx="5946962" cy="862335"/>
            <a:chOff x="554322" y="2441255"/>
            <a:chExt cx="5946962" cy="86233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681FDDD-425D-4E98-8E6F-AFF3E0A055D8}"/>
                </a:ext>
              </a:extLst>
            </p:cNvPr>
            <p:cNvSpPr/>
            <p:nvPr/>
          </p:nvSpPr>
          <p:spPr>
            <a:xfrm>
              <a:off x="554322" y="2441255"/>
              <a:ext cx="2180510" cy="415697"/>
            </a:xfrm>
            <a:prstGeom prst="rect">
              <a:avLst/>
            </a:prstGeom>
            <a:solidFill>
              <a:srgbClr val="014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800" b="1" dirty="0">
                  <a:solidFill>
                    <a:schemeClr val="bg1"/>
                  </a:solidFill>
                  <a:latin typeface="+mn-lt"/>
                </a:rPr>
                <a:t>Population: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5D2D573-769C-4E41-97AC-56185DE01320}"/>
                </a:ext>
              </a:extLst>
            </p:cNvPr>
            <p:cNvSpPr/>
            <p:nvPr/>
          </p:nvSpPr>
          <p:spPr>
            <a:xfrm>
              <a:off x="564370" y="2856953"/>
              <a:ext cx="5936914" cy="4466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140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en-US" sz="1800">
                  <a:solidFill>
                    <a:srgbClr val="1C1C1C"/>
                  </a:solidFill>
                  <a:latin typeface="+mn-lt"/>
                </a:rPr>
                <a:t>68 </a:t>
              </a:r>
              <a:r>
                <a:rPr lang="en-GB" altLang="en-US" sz="1800" dirty="0">
                  <a:solidFill>
                    <a:srgbClr val="1C1C1C"/>
                  </a:solidFill>
                  <a:latin typeface="+mn-lt"/>
                </a:rPr>
                <a:t>million</a:t>
              </a:r>
            </a:p>
          </p:txBody>
        </p:sp>
      </p:grpSp>
      <p:grpSp>
        <p:nvGrpSpPr>
          <p:cNvPr id="11264" name="Group 11263">
            <a:extLst>
              <a:ext uri="{FF2B5EF4-FFF2-40B4-BE49-F238E27FC236}">
                <a16:creationId xmlns:a16="http://schemas.microsoft.com/office/drawing/2014/main" id="{1AC2CBF3-80FC-4096-B85C-9B078FDCD3F4}"/>
              </a:ext>
            </a:extLst>
          </p:cNvPr>
          <p:cNvGrpSpPr/>
          <p:nvPr/>
        </p:nvGrpSpPr>
        <p:grpSpPr>
          <a:xfrm>
            <a:off x="554322" y="3476700"/>
            <a:ext cx="5946962" cy="862335"/>
            <a:chOff x="554322" y="3379596"/>
            <a:chExt cx="5946962" cy="86233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8A44BF-3469-4425-9347-9566B73B8184}"/>
                </a:ext>
              </a:extLst>
            </p:cNvPr>
            <p:cNvSpPr/>
            <p:nvPr/>
          </p:nvSpPr>
          <p:spPr>
            <a:xfrm>
              <a:off x="554322" y="3379596"/>
              <a:ext cx="2180510" cy="415697"/>
            </a:xfrm>
            <a:prstGeom prst="rect">
              <a:avLst/>
            </a:prstGeom>
            <a:solidFill>
              <a:srgbClr val="014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800" b="1" dirty="0">
                  <a:solidFill>
                    <a:schemeClr val="bg1"/>
                  </a:solidFill>
                  <a:latin typeface="+mn-lt"/>
                </a:rPr>
                <a:t>Official Language: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38384CE-A729-4C4D-AD88-E8ED73148F21}"/>
                </a:ext>
              </a:extLst>
            </p:cNvPr>
            <p:cNvSpPr/>
            <p:nvPr/>
          </p:nvSpPr>
          <p:spPr>
            <a:xfrm>
              <a:off x="564370" y="3795294"/>
              <a:ext cx="5936914" cy="4466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140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en-US" sz="1800" dirty="0">
                  <a:solidFill>
                    <a:srgbClr val="1C1C1C"/>
                  </a:solidFill>
                  <a:latin typeface="+mn-lt"/>
                </a:rPr>
                <a:t>English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1452A9A-BE47-4835-BA22-E7EFA1B68662}"/>
              </a:ext>
            </a:extLst>
          </p:cNvPr>
          <p:cNvSpPr/>
          <p:nvPr/>
        </p:nvSpPr>
        <p:spPr>
          <a:xfrm>
            <a:off x="3902653" y="4414211"/>
            <a:ext cx="2314498" cy="415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01407D"/>
                </a:solidFill>
                <a:latin typeface="+mn-lt"/>
              </a:rPr>
              <a:t> Major religions: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1529FB2-623B-403C-B29D-BD755B53A868}"/>
              </a:ext>
            </a:extLst>
          </p:cNvPr>
          <p:cNvGrpSpPr/>
          <p:nvPr/>
        </p:nvGrpSpPr>
        <p:grpSpPr>
          <a:xfrm>
            <a:off x="7415553" y="4805632"/>
            <a:ext cx="2099571" cy="1425145"/>
            <a:chOff x="7399369" y="4805632"/>
            <a:chExt cx="2099571" cy="142514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5C44986-780C-4E51-BA17-A7825F4C11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5028" y="5891052"/>
              <a:ext cx="2093912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en-US" sz="1600" dirty="0">
                  <a:solidFill>
                    <a:srgbClr val="1C1C1C"/>
                  </a:solidFill>
                  <a:latin typeface="+mn-lt"/>
                </a:rPr>
                <a:t>Buddhism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F74FAFD4-2C9E-4829-9D94-D5304E05F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9369" y="4805632"/>
              <a:ext cx="1093075" cy="1093726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792B708-414A-424E-91DB-7094D5173BDF}"/>
              </a:ext>
            </a:extLst>
          </p:cNvPr>
          <p:cNvGrpSpPr/>
          <p:nvPr/>
        </p:nvGrpSpPr>
        <p:grpSpPr>
          <a:xfrm>
            <a:off x="511833" y="4958868"/>
            <a:ext cx="2093912" cy="1259263"/>
            <a:chOff x="1438915" y="4669620"/>
            <a:chExt cx="2093912" cy="125926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5EBD0D9-764C-476A-9172-A90D1315AA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8915" y="5590745"/>
              <a:ext cx="2093912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en-US" sz="1600" dirty="0">
                  <a:solidFill>
                    <a:srgbClr val="1C1C1C"/>
                  </a:solidFill>
                  <a:latin typeface="+mn-lt"/>
                </a:rPr>
                <a:t>Christianity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977257C5-57BE-4483-BBF4-29B9751F8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9574" y="4669620"/>
              <a:ext cx="592403" cy="887898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4E0D769-E4B1-4CBE-8A33-15F323B62FB9}"/>
              </a:ext>
            </a:extLst>
          </p:cNvPr>
          <p:cNvGrpSpPr/>
          <p:nvPr/>
        </p:nvGrpSpPr>
        <p:grpSpPr>
          <a:xfrm>
            <a:off x="3185140" y="4984054"/>
            <a:ext cx="2093912" cy="1227501"/>
            <a:chOff x="3320339" y="4923496"/>
            <a:chExt cx="2093912" cy="122750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7E9AC91-3A84-4A10-8A9B-E8A61F2C89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0339" y="5812860"/>
              <a:ext cx="2093912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GB" altLang="en-US" sz="1600" dirty="0">
                  <a:latin typeface="+mn-lt"/>
                </a:rPr>
                <a:t>Hinduism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D7690C27-1F26-4381-BD66-A97D87599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6972" y="4923496"/>
              <a:ext cx="804410" cy="82266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7076F53-E1D6-4336-A25A-1387C0B2E501}"/>
              </a:ext>
            </a:extLst>
          </p:cNvPr>
          <p:cNvGrpSpPr/>
          <p:nvPr/>
        </p:nvGrpSpPr>
        <p:grpSpPr>
          <a:xfrm>
            <a:off x="6007510" y="4923343"/>
            <a:ext cx="2093912" cy="1284833"/>
            <a:chOff x="6109009" y="4923343"/>
            <a:chExt cx="2093912" cy="128483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3CB1314-B77B-4C63-BD0F-ABBC02C14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9009" y="5870038"/>
              <a:ext cx="2093912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en-US" sz="1600" dirty="0">
                  <a:solidFill>
                    <a:srgbClr val="1C1C1C"/>
                  </a:solidFill>
                  <a:latin typeface="+mn-lt"/>
                </a:rPr>
                <a:t>Judaism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D1722F69-973B-4EEE-9AD7-1B67EF631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6091" y="4923343"/>
              <a:ext cx="804410" cy="925797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CA1A14D-D317-4970-B720-2C67782C0041}"/>
              </a:ext>
            </a:extLst>
          </p:cNvPr>
          <p:cNvGrpSpPr/>
          <p:nvPr/>
        </p:nvGrpSpPr>
        <p:grpSpPr>
          <a:xfrm>
            <a:off x="2041552" y="5084369"/>
            <a:ext cx="2093912" cy="1123807"/>
            <a:chOff x="2485871" y="4996586"/>
            <a:chExt cx="2093912" cy="112380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B11C5E5-6B09-4660-91E4-709D762405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5871" y="5782256"/>
              <a:ext cx="2093912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GB" altLang="en-US" sz="1600" dirty="0">
                  <a:latin typeface="+mn-lt"/>
                </a:rPr>
                <a:t>Islam</a:t>
              </a: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3CB00807-ACFB-49DB-974D-26A906084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3810" y="4996586"/>
              <a:ext cx="637871" cy="637871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DE31A17-A4CD-4E45-956C-DA6379633750}"/>
              </a:ext>
            </a:extLst>
          </p:cNvPr>
          <p:cNvGrpSpPr/>
          <p:nvPr/>
        </p:nvGrpSpPr>
        <p:grpSpPr>
          <a:xfrm>
            <a:off x="4585573" y="4964622"/>
            <a:ext cx="2093912" cy="1246933"/>
            <a:chOff x="4909253" y="4940346"/>
            <a:chExt cx="2093912" cy="1246933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690E17C-AD0C-4755-8ACD-A2429749E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9941" y="4940346"/>
              <a:ext cx="707282" cy="887898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114747C-A794-4AD0-97FD-9DCBF8F3FF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9253" y="5849141"/>
              <a:ext cx="2093912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en-US" sz="1600" dirty="0">
                  <a:solidFill>
                    <a:srgbClr val="1C1C1C"/>
                  </a:solidFill>
                  <a:latin typeface="+mn-lt"/>
                </a:rPr>
                <a:t>Sikhism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1">
            <a:extLst>
              <a:ext uri="{FF2B5EF4-FFF2-40B4-BE49-F238E27FC236}">
                <a16:creationId xmlns:a16="http://schemas.microsoft.com/office/drawing/2014/main" id="{E91E8DBC-E976-4E6B-88AC-1CC421CD7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081" y="1513954"/>
            <a:ext cx="8053837" cy="1649413"/>
          </a:xfrm>
        </p:spPr>
        <p:txBody>
          <a:bodyPr lIns="108000" tIns="108000" rIns="108000" bIns="108000"/>
          <a:lstStyle/>
          <a:p>
            <a:pPr>
              <a:lnSpc>
                <a:spcPct val="100000"/>
              </a:lnSpc>
            </a:pPr>
            <a:r>
              <a:rPr lang="en-GB" altLang="en-US" dirty="0">
                <a:latin typeface="Twinkl" pitchFamily="2" charset="0"/>
              </a:rPr>
              <a:t>Traditional British food is often based around simple, local ingredients. However, the UK’s rich cultural heritage has influenced food to create a wide range of dishes and flavours.  Some common British dishes include:</a:t>
            </a:r>
          </a:p>
        </p:txBody>
      </p:sp>
      <p:pic>
        <p:nvPicPr>
          <p:cNvPr id="15364" name="Picture 1">
            <a:extLst>
              <a:ext uri="{FF2B5EF4-FFF2-40B4-BE49-F238E27FC236}">
                <a16:creationId xmlns:a16="http://schemas.microsoft.com/office/drawing/2014/main" id="{6FFA162C-CC31-4D82-B8E3-809547A7DC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298" y="2709657"/>
            <a:ext cx="1999366" cy="14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E3D496A9-5436-441F-AB22-504574159E57}"/>
              </a:ext>
            </a:extLst>
          </p:cNvPr>
          <p:cNvGrpSpPr>
            <a:grpSpLocks/>
          </p:cNvGrpSpPr>
          <p:nvPr/>
        </p:nvGrpSpPr>
        <p:grpSpPr bwMode="auto">
          <a:xfrm>
            <a:off x="630109" y="2815143"/>
            <a:ext cx="1999370" cy="1141990"/>
            <a:chOff x="2587164" y="2816983"/>
            <a:chExt cx="1795463" cy="1025175"/>
          </a:xfrm>
        </p:grpSpPr>
        <p:pic>
          <p:nvPicPr>
            <p:cNvPr id="15381" name="Picture 60">
              <a:extLst>
                <a:ext uri="{FF2B5EF4-FFF2-40B4-BE49-F238E27FC236}">
                  <a16:creationId xmlns:a16="http://schemas.microsoft.com/office/drawing/2014/main" id="{681C93B1-AB0F-4CDE-9AE3-3F6D59BB6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7164" y="2816983"/>
              <a:ext cx="1795463" cy="836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2" name="Picture 61">
              <a:extLst>
                <a:ext uri="{FF2B5EF4-FFF2-40B4-BE49-F238E27FC236}">
                  <a16:creationId xmlns:a16="http://schemas.microsoft.com/office/drawing/2014/main" id="{EB52D7B1-A3DF-42B5-A033-F9BAE2FA6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9424" y="3340819"/>
              <a:ext cx="587174" cy="501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3" name="Picture 62">
              <a:extLst>
                <a:ext uri="{FF2B5EF4-FFF2-40B4-BE49-F238E27FC236}">
                  <a16:creationId xmlns:a16="http://schemas.microsoft.com/office/drawing/2014/main" id="{8D6B98FC-5AD4-4753-83C7-5981B277B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598" y="3246395"/>
              <a:ext cx="587174" cy="501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CCC1FEE9-8701-4375-8EF7-2037C94E2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509" y="4193999"/>
            <a:ext cx="23829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rgbClr val="1C1C1C"/>
                </a:solidFill>
                <a:latin typeface="+mn-lt"/>
                <a:ea typeface="Sassoon Infant Rg" panose="02000503030000020003" pitchFamily="50" charset="0"/>
              </a:rPr>
              <a:t>roast beef and </a:t>
            </a:r>
            <a:r>
              <a:rPr lang="en-GB" altLang="en-US">
                <a:solidFill>
                  <a:srgbClr val="1C1C1C"/>
                </a:solidFill>
                <a:latin typeface="+mn-lt"/>
                <a:ea typeface="Sassoon Infant Rg" panose="02000503030000020003" pitchFamily="50" charset="0"/>
              </a:rPr>
              <a:t>yorkshire</a:t>
            </a:r>
            <a:r>
              <a:rPr lang="en-GB" altLang="en-US" dirty="0">
                <a:solidFill>
                  <a:srgbClr val="1C1C1C"/>
                </a:solidFill>
                <a:latin typeface="+mn-lt"/>
                <a:ea typeface="Sassoon Infant Rg" panose="02000503030000020003" pitchFamily="50" charset="0"/>
              </a:rPr>
              <a:t> pudding</a:t>
            </a:r>
            <a:endParaRPr lang="en-GB" altLang="en-US" sz="1600" dirty="0">
              <a:solidFill>
                <a:srgbClr val="1C1C1C"/>
              </a:solidFill>
              <a:latin typeface="+mn-lt"/>
              <a:ea typeface="Sassoon Infant Rg" panose="02000503030000020003" pitchFamily="50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F708B2F-7354-4154-8A12-4B8F2405D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3155" y="5604655"/>
            <a:ext cx="1795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rgbClr val="1C1C1C"/>
                </a:solidFill>
                <a:latin typeface="+mn-lt"/>
                <a:ea typeface="Sassoon Infant Rg" panose="02000503030000020003" pitchFamily="50" charset="0"/>
              </a:rPr>
              <a:t>fish and chips</a:t>
            </a:r>
            <a:endParaRPr lang="en-GB" altLang="en-US" sz="1600" dirty="0">
              <a:solidFill>
                <a:srgbClr val="1C1C1C"/>
              </a:solidFill>
              <a:latin typeface="+mn-lt"/>
              <a:ea typeface="Sassoon Infant Rg" panose="02000503030000020003" pitchFamily="50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65B4D10-6D9A-44B5-B675-FF10BE505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342" y="4246123"/>
            <a:ext cx="1795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rgbClr val="1C1C1C"/>
                </a:solidFill>
                <a:latin typeface="+mn-lt"/>
                <a:ea typeface="Sassoon Infant Rg" panose="02000503030000020003" pitchFamily="50" charset="0"/>
              </a:rPr>
              <a:t>chicken tikka masala</a:t>
            </a:r>
            <a:endParaRPr lang="en-GB" altLang="en-US" sz="1600" dirty="0">
              <a:solidFill>
                <a:srgbClr val="1C1C1C"/>
              </a:solidFill>
              <a:latin typeface="+mn-lt"/>
              <a:ea typeface="Sassoon Infant Rg" panose="02000503030000020003" pitchFamily="50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9924708-0B70-4207-8F99-E19083C01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6853" y="5609298"/>
            <a:ext cx="2139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rgbClr val="1C1C1C"/>
                </a:solidFill>
                <a:latin typeface="+mn-lt"/>
                <a:ea typeface="Sassoon Infant Rg" panose="02000503030000020003" pitchFamily="50" charset="0"/>
              </a:rPr>
              <a:t>full English breakfast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55AD6E-DD17-475B-9124-124C7D7DAFFB}"/>
              </a:ext>
            </a:extLst>
          </p:cNvPr>
          <p:cNvSpPr/>
          <p:nvPr/>
        </p:nvSpPr>
        <p:spPr>
          <a:xfrm>
            <a:off x="452158" y="625458"/>
            <a:ext cx="5353575" cy="834967"/>
          </a:xfrm>
          <a:prstGeom prst="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969811-380B-489B-B14E-B7814F699107}"/>
              </a:ext>
            </a:extLst>
          </p:cNvPr>
          <p:cNvSpPr/>
          <p:nvPr/>
        </p:nvSpPr>
        <p:spPr>
          <a:xfrm>
            <a:off x="452158" y="548786"/>
            <a:ext cx="5285065" cy="834967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20">
            <a:extLst>
              <a:ext uri="{FF2B5EF4-FFF2-40B4-BE49-F238E27FC236}">
                <a16:creationId xmlns:a16="http://schemas.microsoft.com/office/drawing/2014/main" id="{9ECF541F-AA60-4EF4-882C-8C11BF79416C}"/>
              </a:ext>
            </a:extLst>
          </p:cNvPr>
          <p:cNvSpPr txBox="1">
            <a:spLocks/>
          </p:cNvSpPr>
          <p:nvPr/>
        </p:nvSpPr>
        <p:spPr bwMode="auto">
          <a:xfrm>
            <a:off x="461394" y="614146"/>
            <a:ext cx="7926956" cy="74662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bg1"/>
                </a:solidFill>
                <a:latin typeface="+mn-lt"/>
              </a:rPr>
              <a:t>Food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C2CD7C88-1C64-4745-A5B7-60D821ACAD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3436" y="4218367"/>
            <a:ext cx="1999366" cy="14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E33A204-F6DA-4E91-B0C8-550009E09F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2254">
            <a:off x="2797857" y="4318919"/>
            <a:ext cx="1824181" cy="122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08232E63-7702-46E9-80FF-5B93BD3CFC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2911" y="2709830"/>
            <a:ext cx="1999366" cy="14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D8BDB2C-FE75-4F57-B946-C94806D35E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1197" y="2910241"/>
            <a:ext cx="1805071" cy="112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F425314-62C2-4C00-AA1D-B05075FCAB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7145" y="4109458"/>
            <a:ext cx="1999366" cy="14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E7FE410A-FAF6-4D03-A74F-6FFD6043979B}"/>
              </a:ext>
            </a:extLst>
          </p:cNvPr>
          <p:cNvGrpSpPr>
            <a:grpSpLocks/>
          </p:cNvGrpSpPr>
          <p:nvPr/>
        </p:nvGrpSpPr>
        <p:grpSpPr bwMode="auto">
          <a:xfrm>
            <a:off x="6574787" y="4198002"/>
            <a:ext cx="1927021" cy="1330597"/>
            <a:chOff x="4875535" y="2894895"/>
            <a:chExt cx="1562526" cy="1081415"/>
          </a:xfrm>
        </p:grpSpPr>
        <p:pic>
          <p:nvPicPr>
            <p:cNvPr id="15376" name="Picture 64">
              <a:extLst>
                <a:ext uri="{FF2B5EF4-FFF2-40B4-BE49-F238E27FC236}">
                  <a16:creationId xmlns:a16="http://schemas.microsoft.com/office/drawing/2014/main" id="{574BAB6F-5034-459E-B243-8D66387A7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582" y="2894895"/>
              <a:ext cx="993155" cy="48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7" name="Picture 65">
              <a:extLst>
                <a:ext uri="{FF2B5EF4-FFF2-40B4-BE49-F238E27FC236}">
                  <a16:creationId xmlns:a16="http://schemas.microsoft.com/office/drawing/2014/main" id="{832854FC-5357-495B-A379-00C96D2EA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45534">
              <a:off x="5482791" y="3019430"/>
              <a:ext cx="955270" cy="534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Picture 66">
              <a:extLst>
                <a:ext uri="{FF2B5EF4-FFF2-40B4-BE49-F238E27FC236}">
                  <a16:creationId xmlns:a16="http://schemas.microsoft.com/office/drawing/2014/main" id="{CCF5CA01-D1C1-433C-95F3-A7083B787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75535" y="3183930"/>
              <a:ext cx="777213" cy="360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Picture 67">
              <a:extLst>
                <a:ext uri="{FF2B5EF4-FFF2-40B4-BE49-F238E27FC236}">
                  <a16:creationId xmlns:a16="http://schemas.microsoft.com/office/drawing/2014/main" id="{301A03AA-CCAF-4903-B5EE-DA2DC730D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32747">
              <a:off x="5344797" y="3146968"/>
              <a:ext cx="923421" cy="517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Picture 68">
              <a:extLst>
                <a:ext uri="{FF2B5EF4-FFF2-40B4-BE49-F238E27FC236}">
                  <a16:creationId xmlns:a16="http://schemas.microsoft.com/office/drawing/2014/main" id="{0BC6B646-CA95-4B27-AD06-F8018E903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3730" y="3403030"/>
              <a:ext cx="1164673" cy="573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1">
            <a:extLst>
              <a:ext uri="{FF2B5EF4-FFF2-40B4-BE49-F238E27FC236}">
                <a16:creationId xmlns:a16="http://schemas.microsoft.com/office/drawing/2014/main" id="{FECA6B51-3FF1-495E-8203-3185290FA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537097"/>
            <a:ext cx="3319562" cy="4578350"/>
          </a:xfrm>
        </p:spPr>
        <p:txBody>
          <a:bodyPr lIns="108000" tIns="108000" rIns="108000" bIns="108000" rtlCol="0">
            <a:normAutofit/>
          </a:bodyPr>
          <a:lstStyle/>
          <a:p>
            <a:r>
              <a:rPr lang="en-GB" dirty="0"/>
              <a:t>Each of the countries in the UK have their own school systems.</a:t>
            </a:r>
          </a:p>
          <a:p>
            <a:r>
              <a:rPr lang="en-GB" dirty="0"/>
              <a:t>Education usually begins at the age of four or five.</a:t>
            </a:r>
          </a:p>
          <a:p>
            <a:r>
              <a:rPr lang="en-GB" dirty="0"/>
              <a:t>There are three main stages of education: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primary;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secondary;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tertiary (including college, sixth-form and university).</a:t>
            </a:r>
          </a:p>
          <a:p>
            <a:r>
              <a:rPr lang="en-GB" dirty="0"/>
              <a:t>State schools are free to attend, whereas private schools are paid for.</a:t>
            </a:r>
          </a:p>
          <a:p>
            <a:endParaRPr lang="en-GB" dirty="0">
              <a:cs typeface="+mn-cs"/>
            </a:endParaRP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8D074BD8-5768-464E-9D59-60A248B182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364"/>
          <a:stretch/>
        </p:blipFill>
        <p:spPr bwMode="auto">
          <a:xfrm>
            <a:off x="4083304" y="1716815"/>
            <a:ext cx="4607542" cy="393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">
            <a:extLst>
              <a:ext uri="{FF2B5EF4-FFF2-40B4-BE49-F238E27FC236}">
                <a16:creationId xmlns:a16="http://schemas.microsoft.com/office/drawing/2014/main" id="{8A7BD461-343A-4B38-ADD9-DE39D0DAFC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14"/>
          <a:stretch/>
        </p:blipFill>
        <p:spPr bwMode="auto">
          <a:xfrm>
            <a:off x="4386302" y="4713731"/>
            <a:ext cx="2740178" cy="167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C17EE4-53F6-466F-85B4-1F95D37243B7}"/>
              </a:ext>
            </a:extLst>
          </p:cNvPr>
          <p:cNvSpPr/>
          <p:nvPr/>
        </p:nvSpPr>
        <p:spPr>
          <a:xfrm>
            <a:off x="452158" y="625458"/>
            <a:ext cx="5353575" cy="834967"/>
          </a:xfrm>
          <a:prstGeom prst="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C9E29E-604F-4785-A897-6AD30502C25B}"/>
              </a:ext>
            </a:extLst>
          </p:cNvPr>
          <p:cNvSpPr/>
          <p:nvPr/>
        </p:nvSpPr>
        <p:spPr>
          <a:xfrm>
            <a:off x="452158" y="548786"/>
            <a:ext cx="5285065" cy="834967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20">
            <a:extLst>
              <a:ext uri="{FF2B5EF4-FFF2-40B4-BE49-F238E27FC236}">
                <a16:creationId xmlns:a16="http://schemas.microsoft.com/office/drawing/2014/main" id="{8495E690-A6F9-4DB3-B1AD-04AF8ED5CDAE}"/>
              </a:ext>
            </a:extLst>
          </p:cNvPr>
          <p:cNvSpPr txBox="1">
            <a:spLocks/>
          </p:cNvSpPr>
          <p:nvPr/>
        </p:nvSpPr>
        <p:spPr bwMode="auto">
          <a:xfrm>
            <a:off x="461394" y="614146"/>
            <a:ext cx="7926956" cy="74662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bg1"/>
                </a:solidFill>
                <a:latin typeface="+mn-lt"/>
              </a:rPr>
              <a:t>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2786E117-4556-4C02-B5D3-75013ED99A9A}"/>
              </a:ext>
            </a:extLst>
          </p:cNvPr>
          <p:cNvSpPr/>
          <p:nvPr/>
        </p:nvSpPr>
        <p:spPr>
          <a:xfrm>
            <a:off x="134224" y="5880683"/>
            <a:ext cx="1308682" cy="880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D3434000-9F52-4059-A016-19F4E5690F4F}"/>
              </a:ext>
            </a:extLst>
          </p:cNvPr>
          <p:cNvSpPr/>
          <p:nvPr/>
        </p:nvSpPr>
        <p:spPr>
          <a:xfrm>
            <a:off x="8405768" y="5890471"/>
            <a:ext cx="738231" cy="880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F89988-BEDE-4EB2-85D2-28327524AE2C}"/>
              </a:ext>
            </a:extLst>
          </p:cNvPr>
          <p:cNvSpPr/>
          <p:nvPr/>
        </p:nvSpPr>
        <p:spPr>
          <a:xfrm>
            <a:off x="452158" y="756180"/>
            <a:ext cx="5353575" cy="834967"/>
          </a:xfrm>
          <a:prstGeom prst="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B180AF-3436-40AD-8BF5-8B2929C81B57}"/>
              </a:ext>
            </a:extLst>
          </p:cNvPr>
          <p:cNvSpPr/>
          <p:nvPr/>
        </p:nvSpPr>
        <p:spPr>
          <a:xfrm>
            <a:off x="452158" y="679508"/>
            <a:ext cx="5285065" cy="834967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94" name="Title 20">
            <a:extLst>
              <a:ext uri="{FF2B5EF4-FFF2-40B4-BE49-F238E27FC236}">
                <a16:creationId xmlns:a16="http://schemas.microsoft.com/office/drawing/2014/main" id="{FCB2B5B5-A4DF-409C-AC9D-BF4644646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94" y="704676"/>
            <a:ext cx="7365533" cy="746620"/>
          </a:xfrm>
        </p:spPr>
        <p:txBody>
          <a:bodyPr/>
          <a:lstStyle/>
          <a:p>
            <a:r>
              <a:rPr lang="en-GB" altLang="en-US" dirty="0">
                <a:solidFill>
                  <a:schemeClr val="bg1"/>
                </a:solidFill>
                <a:latin typeface="+mn-lt"/>
              </a:rPr>
              <a:t>Geography</a:t>
            </a:r>
          </a:p>
        </p:txBody>
      </p:sp>
      <p:sp>
        <p:nvSpPr>
          <p:cNvPr id="8195" name="Content Placeholder 21">
            <a:extLst>
              <a:ext uri="{FF2B5EF4-FFF2-40B4-BE49-F238E27FC236}">
                <a16:creationId xmlns:a16="http://schemas.microsoft.com/office/drawing/2014/main" id="{2A503870-A58A-40CF-BD11-BB2D33807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94" y="1663886"/>
            <a:ext cx="8159614" cy="1069975"/>
          </a:xfrm>
        </p:spPr>
        <p:txBody>
          <a:bodyPr lIns="108000" tIns="108000" rIns="108000" bIns="108000"/>
          <a:lstStyle/>
          <a:p>
            <a:pPr>
              <a:lnSpc>
                <a:spcPct val="100000"/>
              </a:lnSpc>
            </a:pPr>
            <a:r>
              <a:rPr lang="en-GB" altLang="en-US" dirty="0">
                <a:latin typeface="Twinkl" pitchFamily="2" charset="0"/>
              </a:rPr>
              <a:t>The United Kingdom of Great Britain and Northern Ireland (also referred to as the UK) is made up of four countries: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5DC3FB-93C5-4359-B547-6ECEE43E453B}"/>
              </a:ext>
            </a:extLst>
          </p:cNvPr>
          <p:cNvGrpSpPr/>
          <p:nvPr/>
        </p:nvGrpSpPr>
        <p:grpSpPr>
          <a:xfrm>
            <a:off x="592975" y="2744743"/>
            <a:ext cx="2522698" cy="428962"/>
            <a:chOff x="592975" y="2672144"/>
            <a:chExt cx="2522698" cy="42896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D854BBB-72D2-4D89-8C6A-28BE213F5122}"/>
                </a:ext>
              </a:extLst>
            </p:cNvPr>
            <p:cNvSpPr/>
            <p:nvPr/>
          </p:nvSpPr>
          <p:spPr>
            <a:xfrm>
              <a:off x="592975" y="2731773"/>
              <a:ext cx="2522698" cy="369333"/>
            </a:xfrm>
            <a:prstGeom prst="rect">
              <a:avLst/>
            </a:prstGeom>
            <a:noFill/>
            <a:ln w="19050">
              <a:solidFill>
                <a:srgbClr val="01407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23DA31-6D50-4CF9-A7C8-58B852D430E6}"/>
                </a:ext>
              </a:extLst>
            </p:cNvPr>
            <p:cNvSpPr/>
            <p:nvPr/>
          </p:nvSpPr>
          <p:spPr>
            <a:xfrm>
              <a:off x="628073" y="2672144"/>
              <a:ext cx="2440628" cy="389861"/>
            </a:xfrm>
            <a:prstGeom prst="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altLang="en-US" dirty="0">
                  <a:solidFill>
                    <a:schemeClr val="tx1"/>
                  </a:solidFill>
                </a:rPr>
                <a:t>Scotland</a:t>
              </a:r>
            </a:p>
          </p:txBody>
        </p:sp>
      </p:grpSp>
      <p:pic>
        <p:nvPicPr>
          <p:cNvPr id="7" name="Picture 4">
            <a:extLst>
              <a:ext uri="{FF2B5EF4-FFF2-40B4-BE49-F238E27FC236}">
                <a16:creationId xmlns:a16="http://schemas.microsoft.com/office/drawing/2014/main" id="{08207954-DA25-4570-9848-C1F466595F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7" t="2301" r="1698" b="2655"/>
          <a:stretch>
            <a:fillRect/>
          </a:stretch>
        </p:blipFill>
        <p:spPr bwMode="auto">
          <a:xfrm>
            <a:off x="1921724" y="2615270"/>
            <a:ext cx="2365688" cy="150887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9457446-B4FF-4CBA-8054-BCDB8BAE3756}"/>
              </a:ext>
            </a:extLst>
          </p:cNvPr>
          <p:cNvGrpSpPr/>
          <p:nvPr/>
        </p:nvGrpSpPr>
        <p:grpSpPr>
          <a:xfrm>
            <a:off x="592975" y="4646562"/>
            <a:ext cx="2522698" cy="428962"/>
            <a:chOff x="592975" y="2672144"/>
            <a:chExt cx="2522698" cy="42896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004213B-E16F-4CB2-8A2C-4E677684C7C4}"/>
                </a:ext>
              </a:extLst>
            </p:cNvPr>
            <p:cNvSpPr/>
            <p:nvPr/>
          </p:nvSpPr>
          <p:spPr>
            <a:xfrm>
              <a:off x="592975" y="2731773"/>
              <a:ext cx="2522698" cy="369333"/>
            </a:xfrm>
            <a:prstGeom prst="rect">
              <a:avLst/>
            </a:prstGeom>
            <a:noFill/>
            <a:ln w="19050">
              <a:solidFill>
                <a:srgbClr val="01407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9A48E33-91DA-4470-80CC-144E93117CAC}"/>
                </a:ext>
              </a:extLst>
            </p:cNvPr>
            <p:cNvSpPr/>
            <p:nvPr/>
          </p:nvSpPr>
          <p:spPr>
            <a:xfrm>
              <a:off x="628073" y="2672144"/>
              <a:ext cx="2440628" cy="389861"/>
            </a:xfrm>
            <a:prstGeom prst="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altLang="en-US" dirty="0">
                  <a:solidFill>
                    <a:schemeClr val="tx1"/>
                  </a:solidFill>
                </a:rPr>
                <a:t>England</a:t>
              </a:r>
            </a:p>
          </p:txBody>
        </p:sp>
      </p:grpSp>
      <p:pic>
        <p:nvPicPr>
          <p:cNvPr id="10" name="Picture 3">
            <a:extLst>
              <a:ext uri="{FF2B5EF4-FFF2-40B4-BE49-F238E27FC236}">
                <a16:creationId xmlns:a16="http://schemas.microsoft.com/office/drawing/2014/main" id="{1EFB440C-9449-4BF9-BA0C-B11F3D7242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6" t="2811" r="2866" b="3696"/>
          <a:stretch>
            <a:fillRect/>
          </a:stretch>
        </p:blipFill>
        <p:spPr bwMode="auto">
          <a:xfrm>
            <a:off x="1921723" y="4481482"/>
            <a:ext cx="2365688" cy="15068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EE8CCBE-5193-46F5-A313-74B429A8608A}"/>
              </a:ext>
            </a:extLst>
          </p:cNvPr>
          <p:cNvGrpSpPr/>
          <p:nvPr/>
        </p:nvGrpSpPr>
        <p:grpSpPr>
          <a:xfrm flipH="1">
            <a:off x="6537950" y="2693748"/>
            <a:ext cx="2112448" cy="428962"/>
            <a:chOff x="592975" y="2672144"/>
            <a:chExt cx="2522698" cy="42896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6FB8885-11D7-4C3B-B347-0D93CFB5AB32}"/>
                </a:ext>
              </a:extLst>
            </p:cNvPr>
            <p:cNvSpPr/>
            <p:nvPr/>
          </p:nvSpPr>
          <p:spPr>
            <a:xfrm>
              <a:off x="592975" y="2731773"/>
              <a:ext cx="2522698" cy="369333"/>
            </a:xfrm>
            <a:prstGeom prst="rect">
              <a:avLst/>
            </a:prstGeom>
            <a:noFill/>
            <a:ln w="19050">
              <a:solidFill>
                <a:srgbClr val="01407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34D3516-9775-482B-AC9E-3B6728017F7F}"/>
                </a:ext>
              </a:extLst>
            </p:cNvPr>
            <p:cNvSpPr/>
            <p:nvPr/>
          </p:nvSpPr>
          <p:spPr>
            <a:xfrm>
              <a:off x="628073" y="2672144"/>
              <a:ext cx="2440628" cy="389861"/>
            </a:xfrm>
            <a:prstGeom prst="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eaLnBrk="1" hangingPunct="1"/>
              <a:r>
                <a:rPr lang="en-GB" altLang="en-US" dirty="0">
                  <a:solidFill>
                    <a:schemeClr val="tx1"/>
                  </a:solidFill>
                </a:rPr>
                <a:t>Northern Ireland</a:t>
              </a:r>
            </a:p>
          </p:txBody>
        </p:sp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FB3064DB-F725-4634-8525-25D2CA20C4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7" t="2301" r="1698" b="2655"/>
          <a:stretch>
            <a:fillRect/>
          </a:stretch>
        </p:blipFill>
        <p:spPr bwMode="auto">
          <a:xfrm>
            <a:off x="4405165" y="2623877"/>
            <a:ext cx="2367674" cy="150887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6A416BA2-C359-4A51-9DDE-FD3A4E5E1B55}"/>
              </a:ext>
            </a:extLst>
          </p:cNvPr>
          <p:cNvGrpSpPr/>
          <p:nvPr/>
        </p:nvGrpSpPr>
        <p:grpSpPr>
          <a:xfrm flipH="1">
            <a:off x="6085277" y="4627011"/>
            <a:ext cx="2112448" cy="428962"/>
            <a:chOff x="592975" y="2672144"/>
            <a:chExt cx="2522698" cy="42896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CCEC85B-BE70-4A60-9EA7-D3FA64907E23}"/>
                </a:ext>
              </a:extLst>
            </p:cNvPr>
            <p:cNvSpPr/>
            <p:nvPr/>
          </p:nvSpPr>
          <p:spPr>
            <a:xfrm>
              <a:off x="592975" y="2731773"/>
              <a:ext cx="2522698" cy="369333"/>
            </a:xfrm>
            <a:prstGeom prst="rect">
              <a:avLst/>
            </a:prstGeom>
            <a:noFill/>
            <a:ln w="19050">
              <a:solidFill>
                <a:srgbClr val="01407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771DB85-DBA3-4232-B11B-5948537E658C}"/>
                </a:ext>
              </a:extLst>
            </p:cNvPr>
            <p:cNvSpPr/>
            <p:nvPr/>
          </p:nvSpPr>
          <p:spPr>
            <a:xfrm>
              <a:off x="628073" y="2672144"/>
              <a:ext cx="2440628" cy="389861"/>
            </a:xfrm>
            <a:prstGeom prst="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eaLnBrk="1" hangingPunct="1"/>
              <a:r>
                <a:rPr lang="en-GB" altLang="en-US" dirty="0">
                  <a:solidFill>
                    <a:schemeClr val="tx1"/>
                  </a:solidFill>
                </a:rPr>
                <a:t>Wales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C3DD0E0-DF64-4213-A824-76F50243DA5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0" t="2818" r="1492" b="3146"/>
          <a:stretch>
            <a:fillRect/>
          </a:stretch>
        </p:blipFill>
        <p:spPr bwMode="auto">
          <a:xfrm>
            <a:off x="4405165" y="4488905"/>
            <a:ext cx="2367674" cy="1506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6CD37765-E9B0-4F52-96C1-FF67911D20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6" t="2811" r="2866" b="3696"/>
          <a:stretch>
            <a:fillRect/>
          </a:stretch>
        </p:blipFill>
        <p:spPr bwMode="auto">
          <a:xfrm>
            <a:off x="6433609" y="2387126"/>
            <a:ext cx="2037220" cy="12982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2">
            <a:extLst>
              <a:ext uri="{FF2B5EF4-FFF2-40B4-BE49-F238E27FC236}">
                <a16:creationId xmlns:a16="http://schemas.microsoft.com/office/drawing/2014/main" id="{CF9CE77B-855B-4C13-8A64-4E25918FC8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7" t="2301" r="1698" b="2655"/>
          <a:stretch>
            <a:fillRect/>
          </a:stretch>
        </p:blipFill>
        <p:spPr bwMode="auto">
          <a:xfrm>
            <a:off x="3568233" y="2387126"/>
            <a:ext cx="2035510" cy="12982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3BD2A606-C47A-48CF-852B-34CED71048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7" t="2301" r="1698" b="2655"/>
          <a:stretch>
            <a:fillRect/>
          </a:stretch>
        </p:blipFill>
        <p:spPr bwMode="auto">
          <a:xfrm>
            <a:off x="691683" y="2387126"/>
            <a:ext cx="2035510" cy="12982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Content Placeholder 21">
            <a:extLst>
              <a:ext uri="{FF2B5EF4-FFF2-40B4-BE49-F238E27FC236}">
                <a16:creationId xmlns:a16="http://schemas.microsoft.com/office/drawing/2014/main" id="{839A5691-26EE-422A-A421-6ED2AA83E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741" y="1710398"/>
            <a:ext cx="7632700" cy="874713"/>
          </a:xfrm>
        </p:spPr>
        <p:txBody>
          <a:bodyPr lIns="108000" tIns="108000" rIns="108000" bIns="108000"/>
          <a:lstStyle/>
          <a:p>
            <a:pPr>
              <a:lnSpc>
                <a:spcPct val="100000"/>
              </a:lnSpc>
            </a:pPr>
            <a:r>
              <a:rPr lang="en-GB" altLang="en-US">
                <a:latin typeface="Twinkl" pitchFamily="2" charset="0"/>
              </a:rPr>
              <a:t>The flag of the UK combines the crosses of three patron saints:</a:t>
            </a:r>
          </a:p>
        </p:txBody>
      </p:sp>
      <p:sp>
        <p:nvSpPr>
          <p:cNvPr id="9223" name="TextBox 1">
            <a:extLst>
              <a:ext uri="{FF2B5EF4-FFF2-40B4-BE49-F238E27FC236}">
                <a16:creationId xmlns:a16="http://schemas.microsoft.com/office/drawing/2014/main" id="{F6FA59B1-B970-4525-A63F-4343C581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185" y="3642497"/>
            <a:ext cx="26205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dirty="0"/>
              <a:t>St Andrew: Scotland</a:t>
            </a:r>
          </a:p>
        </p:txBody>
      </p:sp>
      <p:sp>
        <p:nvSpPr>
          <p:cNvPr id="9224" name="TextBox 12">
            <a:extLst>
              <a:ext uri="{FF2B5EF4-FFF2-40B4-BE49-F238E27FC236}">
                <a16:creationId xmlns:a16="http://schemas.microsoft.com/office/drawing/2014/main" id="{DD3A792C-90E7-4285-93FA-5DBBD2DE7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89" y="3642497"/>
            <a:ext cx="23040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dirty="0"/>
              <a:t>St George: England</a:t>
            </a:r>
          </a:p>
        </p:txBody>
      </p:sp>
      <p:sp>
        <p:nvSpPr>
          <p:cNvPr id="9225" name="TextBox 11">
            <a:extLst>
              <a:ext uri="{FF2B5EF4-FFF2-40B4-BE49-F238E27FC236}">
                <a16:creationId xmlns:a16="http://schemas.microsoft.com/office/drawing/2014/main" id="{8727DDF6-0AA4-4EA9-BDFF-0B3DF48F0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414" y="3642497"/>
            <a:ext cx="32927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dirty="0"/>
              <a:t>St Patrick: Northern Ireland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5877885-786E-409D-99C3-AA0433FFC7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7" t="2301" r="1698" b="2655"/>
          <a:stretch>
            <a:fillRect/>
          </a:stretch>
        </p:blipFill>
        <p:spPr bwMode="auto">
          <a:xfrm>
            <a:off x="691683" y="2388776"/>
            <a:ext cx="2035510" cy="1296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B02B5D5-90D9-47E9-A54D-CE71CA7E61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7" t="2301" r="1698" b="2655"/>
          <a:stretch>
            <a:fillRect/>
          </a:stretch>
        </p:blipFill>
        <p:spPr bwMode="auto">
          <a:xfrm>
            <a:off x="3568233" y="2388776"/>
            <a:ext cx="2035510" cy="1296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7EEC36C3-CFB0-4A76-A35F-6877FD19DD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6" t="2811" r="2866" b="3696"/>
          <a:stretch>
            <a:fillRect/>
          </a:stretch>
        </p:blipFill>
        <p:spPr bwMode="auto">
          <a:xfrm>
            <a:off x="6433609" y="2388776"/>
            <a:ext cx="2037220" cy="1296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59BCEB-4439-42F6-8EFC-94AF45FD36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5" t="1845" r="1559" b="2768"/>
          <a:stretch>
            <a:fillRect/>
          </a:stretch>
        </p:blipFill>
        <p:spPr bwMode="auto">
          <a:xfrm>
            <a:off x="3568233" y="4141314"/>
            <a:ext cx="2035510" cy="1298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0" name="TextBox 13">
            <a:extLst>
              <a:ext uri="{FF2B5EF4-FFF2-40B4-BE49-F238E27FC236}">
                <a16:creationId xmlns:a16="http://schemas.microsoft.com/office/drawing/2014/main" id="{BC392254-6836-44C7-A662-031A8BE54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164" y="5414147"/>
            <a:ext cx="23040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dirty="0"/>
              <a:t>United Kingdom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10001A-4ED3-41D0-976A-15C9D571D29E}"/>
              </a:ext>
            </a:extLst>
          </p:cNvPr>
          <p:cNvSpPr/>
          <p:nvPr/>
        </p:nvSpPr>
        <p:spPr>
          <a:xfrm>
            <a:off x="452158" y="756180"/>
            <a:ext cx="5353575" cy="834967"/>
          </a:xfrm>
          <a:prstGeom prst="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2EF4F7-2AE4-4A84-979D-15F246F61CF6}"/>
              </a:ext>
            </a:extLst>
          </p:cNvPr>
          <p:cNvSpPr/>
          <p:nvPr/>
        </p:nvSpPr>
        <p:spPr>
          <a:xfrm>
            <a:off x="452158" y="679508"/>
            <a:ext cx="5285065" cy="834967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itle 20">
            <a:extLst>
              <a:ext uri="{FF2B5EF4-FFF2-40B4-BE49-F238E27FC236}">
                <a16:creationId xmlns:a16="http://schemas.microsoft.com/office/drawing/2014/main" id="{D66A5CF3-502D-4689-ADFF-2301BC061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94" y="704676"/>
            <a:ext cx="7365533" cy="746620"/>
          </a:xfrm>
        </p:spPr>
        <p:txBody>
          <a:bodyPr/>
          <a:lstStyle/>
          <a:p>
            <a:r>
              <a:rPr lang="en-GB" altLang="en-US" dirty="0">
                <a:solidFill>
                  <a:schemeClr val="bg1"/>
                </a:solidFill>
                <a:latin typeface="+mn-lt"/>
              </a:rPr>
              <a:t>Geography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31458 0.25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29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2.5E-6 0.2555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-0.31389 0.2555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94" y="1277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>
            <a:extLst>
              <a:ext uri="{FF2B5EF4-FFF2-40B4-BE49-F238E27FC236}">
                <a16:creationId xmlns:a16="http://schemas.microsoft.com/office/drawing/2014/main" id="{96B46F92-59DE-45D5-ABF7-EB4DDAB77E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0475" y="2446338"/>
            <a:ext cx="24479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8CCE843-8461-43CF-A416-94611773C214}"/>
              </a:ext>
            </a:extLst>
          </p:cNvPr>
          <p:cNvCxnSpPr>
            <a:cxnSpLocks/>
          </p:cNvCxnSpPr>
          <p:nvPr/>
        </p:nvCxnSpPr>
        <p:spPr>
          <a:xfrm flipV="1">
            <a:off x="3681214" y="5381626"/>
            <a:ext cx="3348236" cy="2762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C5FAF91A-BD26-4CE9-B3A5-4391512AC0C2}"/>
              </a:ext>
            </a:extLst>
          </p:cNvPr>
          <p:cNvSpPr/>
          <p:nvPr/>
        </p:nvSpPr>
        <p:spPr>
          <a:xfrm>
            <a:off x="653851" y="5491593"/>
            <a:ext cx="3027363" cy="698195"/>
          </a:xfrm>
          <a:prstGeom prst="rect">
            <a:avLst/>
          </a:prstGeom>
          <a:noFill/>
          <a:ln w="19050">
            <a:solidFill>
              <a:srgbClr val="01407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EB3F7D0-BA34-4BF7-BA09-54EBE3B37D5F}"/>
              </a:ext>
            </a:extLst>
          </p:cNvPr>
          <p:cNvSpPr/>
          <p:nvPr/>
        </p:nvSpPr>
        <p:spPr>
          <a:xfrm>
            <a:off x="693752" y="5404598"/>
            <a:ext cx="3027363" cy="73700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0243" name="Content Placeholder 21">
            <a:extLst>
              <a:ext uri="{FF2B5EF4-FFF2-40B4-BE49-F238E27FC236}">
                <a16:creationId xmlns:a16="http://schemas.microsoft.com/office/drawing/2014/main" id="{5408B2AA-C60E-4C5B-8786-0CA923152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29" y="1544292"/>
            <a:ext cx="8059454" cy="1069975"/>
          </a:xfrm>
        </p:spPr>
        <p:txBody>
          <a:bodyPr lIns="108000" tIns="108000" rIns="108000" bIns="108000"/>
          <a:lstStyle/>
          <a:p>
            <a:pPr>
              <a:lnSpc>
                <a:spcPct val="100000"/>
              </a:lnSpc>
            </a:pPr>
            <a:r>
              <a:rPr lang="en-GB" altLang="en-US" dirty="0">
                <a:latin typeface="Twinkl" pitchFamily="2" charset="0"/>
              </a:rPr>
              <a:t>The capital city of the United Kingdom is London. In addition, Scotland, Wales and Northern Ireland each have their own capitals (the capital city of England is also London).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3D65AB-3028-40CF-BB79-44FC14BC4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467976"/>
            <a:ext cx="3027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dirty="0"/>
              <a:t>The capital city of England is London.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0695459-C262-4CAC-932B-BF5DA7A82E7F}"/>
              </a:ext>
            </a:extLst>
          </p:cNvPr>
          <p:cNvCxnSpPr>
            <a:cxnSpLocks/>
          </p:cNvCxnSpPr>
          <p:nvPr/>
        </p:nvCxnSpPr>
        <p:spPr>
          <a:xfrm>
            <a:off x="3640138" y="3163486"/>
            <a:ext cx="2895600" cy="7370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FA33896-1754-4960-B0F1-53CD740CC852}"/>
              </a:ext>
            </a:extLst>
          </p:cNvPr>
          <p:cNvCxnSpPr>
            <a:cxnSpLocks/>
          </p:cNvCxnSpPr>
          <p:nvPr/>
        </p:nvCxnSpPr>
        <p:spPr>
          <a:xfrm>
            <a:off x="3681214" y="3956051"/>
            <a:ext cx="2367161" cy="3365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BBCBC2-5B55-461A-8573-78688E4C0725}"/>
              </a:ext>
            </a:extLst>
          </p:cNvPr>
          <p:cNvCxnSpPr/>
          <p:nvPr/>
        </p:nvCxnSpPr>
        <p:spPr>
          <a:xfrm>
            <a:off x="3506788" y="4710113"/>
            <a:ext cx="2852737" cy="5429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023C805-53CD-4622-AF51-1641FDDC53F4}"/>
              </a:ext>
            </a:extLst>
          </p:cNvPr>
          <p:cNvSpPr/>
          <p:nvPr/>
        </p:nvSpPr>
        <p:spPr>
          <a:xfrm>
            <a:off x="452158" y="665650"/>
            <a:ext cx="5353575" cy="834967"/>
          </a:xfrm>
          <a:prstGeom prst="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A07E3B-99C9-42CE-9198-9E034DAEBF62}"/>
              </a:ext>
            </a:extLst>
          </p:cNvPr>
          <p:cNvSpPr/>
          <p:nvPr/>
        </p:nvSpPr>
        <p:spPr>
          <a:xfrm>
            <a:off x="452158" y="588978"/>
            <a:ext cx="5285065" cy="834967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03791C16-DC4E-467D-B69E-7A772DA22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94" y="614146"/>
            <a:ext cx="7365533" cy="746620"/>
          </a:xfrm>
        </p:spPr>
        <p:txBody>
          <a:bodyPr/>
          <a:lstStyle/>
          <a:p>
            <a:r>
              <a:rPr lang="en-GB" altLang="en-US" dirty="0">
                <a:solidFill>
                  <a:schemeClr val="bg1"/>
                </a:solidFill>
                <a:latin typeface="+mn-lt"/>
              </a:rPr>
              <a:t>Geography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C8F28F-C69F-456C-8D32-B4B13BED817D}"/>
              </a:ext>
            </a:extLst>
          </p:cNvPr>
          <p:cNvSpPr/>
          <p:nvPr/>
        </p:nvSpPr>
        <p:spPr>
          <a:xfrm>
            <a:off x="653851" y="2835329"/>
            <a:ext cx="3027363" cy="698195"/>
          </a:xfrm>
          <a:prstGeom prst="rect">
            <a:avLst/>
          </a:prstGeom>
          <a:noFill/>
          <a:ln w="19050">
            <a:solidFill>
              <a:srgbClr val="01407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9E77C4-FC1C-4D53-8E5D-56412E9EDD04}"/>
              </a:ext>
            </a:extLst>
          </p:cNvPr>
          <p:cNvSpPr/>
          <p:nvPr/>
        </p:nvSpPr>
        <p:spPr>
          <a:xfrm>
            <a:off x="693752" y="2748334"/>
            <a:ext cx="3027363" cy="73700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509CA7-5297-4788-8998-DCF769BA0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621" y="2798763"/>
            <a:ext cx="3027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dirty="0"/>
              <a:t>The capital city of Scotland is Edinburgh.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597624-B204-4221-B2EF-37B3CC1B5C4C}"/>
              </a:ext>
            </a:extLst>
          </p:cNvPr>
          <p:cNvSpPr/>
          <p:nvPr/>
        </p:nvSpPr>
        <p:spPr>
          <a:xfrm>
            <a:off x="653851" y="3720968"/>
            <a:ext cx="3027363" cy="698195"/>
          </a:xfrm>
          <a:prstGeom prst="rect">
            <a:avLst/>
          </a:prstGeom>
          <a:noFill/>
          <a:ln w="19050">
            <a:solidFill>
              <a:srgbClr val="01407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26797D7-E259-4EFD-9D85-C9507A26F46B}"/>
              </a:ext>
            </a:extLst>
          </p:cNvPr>
          <p:cNvSpPr/>
          <p:nvPr/>
        </p:nvSpPr>
        <p:spPr>
          <a:xfrm>
            <a:off x="693752" y="3633973"/>
            <a:ext cx="3027363" cy="73700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85D18A-3E35-4E0C-9FD4-701A14E80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621" y="3659188"/>
            <a:ext cx="3027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dirty="0"/>
              <a:t>The capital city of Northern Ireland is Belfast.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1A7A850-6B5F-4FCF-8FB2-1BB602CECC6C}"/>
              </a:ext>
            </a:extLst>
          </p:cNvPr>
          <p:cNvSpPr/>
          <p:nvPr/>
        </p:nvSpPr>
        <p:spPr>
          <a:xfrm>
            <a:off x="660720" y="4617756"/>
            <a:ext cx="3027363" cy="698195"/>
          </a:xfrm>
          <a:prstGeom prst="rect">
            <a:avLst/>
          </a:prstGeom>
          <a:noFill/>
          <a:ln w="19050">
            <a:solidFill>
              <a:srgbClr val="01407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1D3129-B991-4FC0-97D9-487E9A78FFF1}"/>
              </a:ext>
            </a:extLst>
          </p:cNvPr>
          <p:cNvSpPr/>
          <p:nvPr/>
        </p:nvSpPr>
        <p:spPr>
          <a:xfrm>
            <a:off x="700621" y="4530761"/>
            <a:ext cx="3027363" cy="73700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0C5239-E6E7-41AC-899F-49309E61A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581088"/>
            <a:ext cx="28844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dirty="0"/>
              <a:t>The capital city of Wales is Cardiff.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19" grpId="0"/>
      <p:bldP spid="3" grpId="0" animBg="1"/>
      <p:bldP spid="4" grpId="0" animBg="1"/>
      <p:bldP spid="16" grpId="0"/>
      <p:bldP spid="26" grpId="0" animBg="1"/>
      <p:bldP spid="27" grpId="0" animBg="1"/>
      <p:bldP spid="17" grpId="0"/>
      <p:bldP spid="28" grpId="0" animBg="1"/>
      <p:bldP spid="29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4">
            <a:extLst>
              <a:ext uri="{FF2B5EF4-FFF2-40B4-BE49-F238E27FC236}">
                <a16:creationId xmlns:a16="http://schemas.microsoft.com/office/drawing/2014/main" id="{4DA6DE7F-6CDA-4444-BE38-F9A4BB4FECC2}"/>
              </a:ext>
            </a:extLst>
          </p:cNvPr>
          <p:cNvGrpSpPr>
            <a:grpSpLocks/>
          </p:cNvGrpSpPr>
          <p:nvPr/>
        </p:nvGrpSpPr>
        <p:grpSpPr bwMode="auto">
          <a:xfrm>
            <a:off x="434561" y="429384"/>
            <a:ext cx="8264939" cy="5233229"/>
            <a:chOff x="444498" y="429385"/>
            <a:chExt cx="8264940" cy="5233228"/>
          </a:xfrm>
        </p:grpSpPr>
        <p:pic>
          <p:nvPicPr>
            <p:cNvPr id="12291" name="Picture 42">
              <a:extLst>
                <a:ext uri="{FF2B5EF4-FFF2-40B4-BE49-F238E27FC236}">
                  <a16:creationId xmlns:a16="http://schemas.microsoft.com/office/drawing/2014/main" id="{EB614F34-EEC8-4F32-AF62-1E917DD0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854" t="32909" r="3709"/>
            <a:stretch>
              <a:fillRect/>
            </a:stretch>
          </p:blipFill>
          <p:spPr bwMode="auto">
            <a:xfrm>
              <a:off x="444498" y="2030135"/>
              <a:ext cx="8247062" cy="3394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C999AD-5642-4095-A7F8-6B39277C5959}"/>
                </a:ext>
              </a:extLst>
            </p:cNvPr>
            <p:cNvSpPr/>
            <p:nvPr/>
          </p:nvSpPr>
          <p:spPr bwMode="auto">
            <a:xfrm>
              <a:off x="444498" y="5434013"/>
              <a:ext cx="8247065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EE5D8EC-9CB5-4848-B895-BC7A00234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845" b="3845"/>
            <a:stretch/>
          </p:blipFill>
          <p:spPr>
            <a:xfrm>
              <a:off x="452434" y="429385"/>
              <a:ext cx="8257004" cy="5059362"/>
            </a:xfrm>
            <a:prstGeom prst="roundRect">
              <a:avLst>
                <a:gd name="adj" fmla="val 3070"/>
              </a:avLst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E7D042F-1530-4460-A50C-3A14FBD7CAE0}"/>
              </a:ext>
            </a:extLst>
          </p:cNvPr>
          <p:cNvSpPr/>
          <p:nvPr/>
        </p:nvSpPr>
        <p:spPr>
          <a:xfrm>
            <a:off x="442497" y="5346666"/>
            <a:ext cx="8255003" cy="1073702"/>
          </a:xfrm>
          <a:prstGeom prst="roundRect">
            <a:avLst>
              <a:gd name="adj" fmla="val 13310"/>
            </a:avLst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4F734B3-972C-4E94-A9C1-AC9B1BBE3268}"/>
              </a:ext>
            </a:extLst>
          </p:cNvPr>
          <p:cNvSpPr/>
          <p:nvPr/>
        </p:nvSpPr>
        <p:spPr>
          <a:xfrm>
            <a:off x="450439" y="5199856"/>
            <a:ext cx="8249062" cy="597660"/>
          </a:xfrm>
          <a:prstGeom prst="roundRect">
            <a:avLst>
              <a:gd name="adj" fmla="val 0"/>
            </a:avLst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887A02-BAA8-4562-94B4-DD9A0C67B50D}"/>
              </a:ext>
            </a:extLst>
          </p:cNvPr>
          <p:cNvSpPr txBox="1"/>
          <p:nvPr/>
        </p:nvSpPr>
        <p:spPr>
          <a:xfrm>
            <a:off x="1481930" y="5434013"/>
            <a:ext cx="78906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i="0" u="none" strike="noStrike" dirty="0">
                <a:solidFill>
                  <a:schemeClr val="bg1"/>
                </a:solidFill>
                <a:effectLst/>
                <a:latin typeface="+mn-lt"/>
              </a:rPr>
              <a:t>Edinburgh Castle, Scotland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020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4">
            <a:extLst>
              <a:ext uri="{FF2B5EF4-FFF2-40B4-BE49-F238E27FC236}">
                <a16:creationId xmlns:a16="http://schemas.microsoft.com/office/drawing/2014/main" id="{4DA6DE7F-6CDA-4444-BE38-F9A4BB4FECC2}"/>
              </a:ext>
            </a:extLst>
          </p:cNvPr>
          <p:cNvGrpSpPr>
            <a:grpSpLocks/>
          </p:cNvGrpSpPr>
          <p:nvPr/>
        </p:nvGrpSpPr>
        <p:grpSpPr bwMode="auto">
          <a:xfrm>
            <a:off x="442497" y="429384"/>
            <a:ext cx="8257003" cy="5233229"/>
            <a:chOff x="442495" y="429385"/>
            <a:chExt cx="8257004" cy="5233228"/>
          </a:xfrm>
        </p:grpSpPr>
        <p:pic>
          <p:nvPicPr>
            <p:cNvPr id="12291" name="Picture 42">
              <a:extLst>
                <a:ext uri="{FF2B5EF4-FFF2-40B4-BE49-F238E27FC236}">
                  <a16:creationId xmlns:a16="http://schemas.microsoft.com/office/drawing/2014/main" id="{EB614F34-EEC8-4F32-AF62-1E917DD0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854" t="32909" r="3709"/>
            <a:stretch>
              <a:fillRect/>
            </a:stretch>
          </p:blipFill>
          <p:spPr bwMode="auto">
            <a:xfrm>
              <a:off x="444498" y="2030135"/>
              <a:ext cx="8247062" cy="3394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C999AD-5642-4095-A7F8-6B39277C5959}"/>
                </a:ext>
              </a:extLst>
            </p:cNvPr>
            <p:cNvSpPr/>
            <p:nvPr/>
          </p:nvSpPr>
          <p:spPr bwMode="auto">
            <a:xfrm>
              <a:off x="444498" y="5434013"/>
              <a:ext cx="8247065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EE5D8EC-9CB5-4848-B895-BC7A00234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981" b="6981"/>
            <a:stretch/>
          </p:blipFill>
          <p:spPr>
            <a:xfrm>
              <a:off x="442495" y="429385"/>
              <a:ext cx="8257004" cy="5059362"/>
            </a:xfrm>
            <a:prstGeom prst="roundRect">
              <a:avLst>
                <a:gd name="adj" fmla="val 3070"/>
              </a:avLst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E7D042F-1530-4460-A50C-3A14FBD7CAE0}"/>
              </a:ext>
            </a:extLst>
          </p:cNvPr>
          <p:cNvSpPr/>
          <p:nvPr/>
        </p:nvSpPr>
        <p:spPr>
          <a:xfrm>
            <a:off x="442497" y="5346666"/>
            <a:ext cx="8255003" cy="1073702"/>
          </a:xfrm>
          <a:prstGeom prst="roundRect">
            <a:avLst>
              <a:gd name="adj" fmla="val 13310"/>
            </a:avLst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4F734B3-972C-4E94-A9C1-AC9B1BBE3268}"/>
              </a:ext>
            </a:extLst>
          </p:cNvPr>
          <p:cNvSpPr/>
          <p:nvPr/>
        </p:nvSpPr>
        <p:spPr>
          <a:xfrm>
            <a:off x="450439" y="5199856"/>
            <a:ext cx="8249062" cy="597660"/>
          </a:xfrm>
          <a:prstGeom prst="roundRect">
            <a:avLst>
              <a:gd name="adj" fmla="val 0"/>
            </a:avLst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887A02-BAA8-4562-94B4-DD9A0C67B50D}"/>
              </a:ext>
            </a:extLst>
          </p:cNvPr>
          <p:cNvSpPr txBox="1"/>
          <p:nvPr/>
        </p:nvSpPr>
        <p:spPr>
          <a:xfrm>
            <a:off x="536713" y="5434013"/>
            <a:ext cx="88458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i="0" u="none" strike="noStrike" dirty="0">
                <a:solidFill>
                  <a:schemeClr val="bg1"/>
                </a:solidFill>
                <a:effectLst/>
                <a:latin typeface="+mn-lt"/>
              </a:rPr>
              <a:t>Titanic Museum, Northern Ireland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465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4">
            <a:extLst>
              <a:ext uri="{FF2B5EF4-FFF2-40B4-BE49-F238E27FC236}">
                <a16:creationId xmlns:a16="http://schemas.microsoft.com/office/drawing/2014/main" id="{4DA6DE7F-6CDA-4444-BE38-F9A4BB4FECC2}"/>
              </a:ext>
            </a:extLst>
          </p:cNvPr>
          <p:cNvGrpSpPr>
            <a:grpSpLocks/>
          </p:cNvGrpSpPr>
          <p:nvPr/>
        </p:nvGrpSpPr>
        <p:grpSpPr bwMode="auto">
          <a:xfrm>
            <a:off x="434561" y="429384"/>
            <a:ext cx="8266942" cy="5233229"/>
            <a:chOff x="444498" y="429385"/>
            <a:chExt cx="8255001" cy="5233228"/>
          </a:xfrm>
        </p:grpSpPr>
        <p:pic>
          <p:nvPicPr>
            <p:cNvPr id="12291" name="Picture 42">
              <a:extLst>
                <a:ext uri="{FF2B5EF4-FFF2-40B4-BE49-F238E27FC236}">
                  <a16:creationId xmlns:a16="http://schemas.microsoft.com/office/drawing/2014/main" id="{EB614F34-EEC8-4F32-AF62-1E917DD0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854" t="32909" r="3709"/>
            <a:stretch>
              <a:fillRect/>
            </a:stretch>
          </p:blipFill>
          <p:spPr bwMode="auto">
            <a:xfrm>
              <a:off x="444498" y="2030135"/>
              <a:ext cx="8247062" cy="3394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C999AD-5642-4095-A7F8-6B39277C5959}"/>
                </a:ext>
              </a:extLst>
            </p:cNvPr>
            <p:cNvSpPr/>
            <p:nvPr/>
          </p:nvSpPr>
          <p:spPr bwMode="auto">
            <a:xfrm>
              <a:off x="444498" y="5434013"/>
              <a:ext cx="8247065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EE5D8EC-9CB5-4848-B895-BC7A00234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161" b="9161"/>
            <a:stretch/>
          </p:blipFill>
          <p:spPr>
            <a:xfrm>
              <a:off x="444498" y="429385"/>
              <a:ext cx="8255001" cy="5059362"/>
            </a:xfrm>
            <a:prstGeom prst="roundRect">
              <a:avLst>
                <a:gd name="adj" fmla="val 3070"/>
              </a:avLst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E7D042F-1530-4460-A50C-3A14FBD7CAE0}"/>
              </a:ext>
            </a:extLst>
          </p:cNvPr>
          <p:cNvSpPr/>
          <p:nvPr/>
        </p:nvSpPr>
        <p:spPr>
          <a:xfrm>
            <a:off x="442497" y="5346666"/>
            <a:ext cx="8255003" cy="1073702"/>
          </a:xfrm>
          <a:prstGeom prst="roundRect">
            <a:avLst>
              <a:gd name="adj" fmla="val 13310"/>
            </a:avLst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4F734B3-972C-4E94-A9C1-AC9B1BBE3268}"/>
              </a:ext>
            </a:extLst>
          </p:cNvPr>
          <p:cNvSpPr/>
          <p:nvPr/>
        </p:nvSpPr>
        <p:spPr>
          <a:xfrm>
            <a:off x="450439" y="5199856"/>
            <a:ext cx="8249062" cy="597660"/>
          </a:xfrm>
          <a:prstGeom prst="roundRect">
            <a:avLst>
              <a:gd name="adj" fmla="val 0"/>
            </a:avLst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887A02-BAA8-4562-94B4-DD9A0C67B50D}"/>
              </a:ext>
            </a:extLst>
          </p:cNvPr>
          <p:cNvSpPr txBox="1"/>
          <p:nvPr/>
        </p:nvSpPr>
        <p:spPr>
          <a:xfrm>
            <a:off x="536713" y="5434013"/>
            <a:ext cx="80506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i="0" u="none" strike="noStrike" dirty="0">
                <a:solidFill>
                  <a:schemeClr val="bg1"/>
                </a:solidFill>
                <a:effectLst/>
                <a:latin typeface="+mn-lt"/>
              </a:rPr>
              <a:t>Wales Millennium Centre, Wales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8739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4">
            <a:extLst>
              <a:ext uri="{FF2B5EF4-FFF2-40B4-BE49-F238E27FC236}">
                <a16:creationId xmlns:a16="http://schemas.microsoft.com/office/drawing/2014/main" id="{4DA6DE7F-6CDA-4444-BE38-F9A4BB4FECC2}"/>
              </a:ext>
            </a:extLst>
          </p:cNvPr>
          <p:cNvGrpSpPr>
            <a:grpSpLocks/>
          </p:cNvGrpSpPr>
          <p:nvPr/>
        </p:nvGrpSpPr>
        <p:grpSpPr bwMode="auto">
          <a:xfrm>
            <a:off x="434561" y="429384"/>
            <a:ext cx="8266942" cy="5233229"/>
            <a:chOff x="444498" y="429385"/>
            <a:chExt cx="8255001" cy="5233228"/>
          </a:xfrm>
        </p:grpSpPr>
        <p:pic>
          <p:nvPicPr>
            <p:cNvPr id="12291" name="Picture 42">
              <a:extLst>
                <a:ext uri="{FF2B5EF4-FFF2-40B4-BE49-F238E27FC236}">
                  <a16:creationId xmlns:a16="http://schemas.microsoft.com/office/drawing/2014/main" id="{EB614F34-EEC8-4F32-AF62-1E917DD0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854" t="32909" r="3709"/>
            <a:stretch>
              <a:fillRect/>
            </a:stretch>
          </p:blipFill>
          <p:spPr bwMode="auto">
            <a:xfrm>
              <a:off x="444498" y="2030135"/>
              <a:ext cx="8247062" cy="3394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C999AD-5642-4095-A7F8-6B39277C5959}"/>
                </a:ext>
              </a:extLst>
            </p:cNvPr>
            <p:cNvSpPr/>
            <p:nvPr/>
          </p:nvSpPr>
          <p:spPr bwMode="auto">
            <a:xfrm>
              <a:off x="444498" y="5434013"/>
              <a:ext cx="8247065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EE5D8EC-9CB5-4848-B895-BC7A00234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44" r="4044"/>
            <a:stretch/>
          </p:blipFill>
          <p:spPr>
            <a:xfrm>
              <a:off x="444498" y="429385"/>
              <a:ext cx="8255001" cy="5059362"/>
            </a:xfrm>
            <a:prstGeom prst="roundRect">
              <a:avLst>
                <a:gd name="adj" fmla="val 3070"/>
              </a:avLst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E7D042F-1530-4460-A50C-3A14FBD7CAE0}"/>
              </a:ext>
            </a:extLst>
          </p:cNvPr>
          <p:cNvSpPr/>
          <p:nvPr/>
        </p:nvSpPr>
        <p:spPr>
          <a:xfrm>
            <a:off x="442497" y="5346666"/>
            <a:ext cx="8255003" cy="1073702"/>
          </a:xfrm>
          <a:prstGeom prst="roundRect">
            <a:avLst>
              <a:gd name="adj" fmla="val 13310"/>
            </a:avLst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4F734B3-972C-4E94-A9C1-AC9B1BBE3268}"/>
              </a:ext>
            </a:extLst>
          </p:cNvPr>
          <p:cNvSpPr/>
          <p:nvPr/>
        </p:nvSpPr>
        <p:spPr>
          <a:xfrm>
            <a:off x="450439" y="5199856"/>
            <a:ext cx="8249062" cy="597660"/>
          </a:xfrm>
          <a:prstGeom prst="roundRect">
            <a:avLst>
              <a:gd name="adj" fmla="val 0"/>
            </a:avLst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887A02-BAA8-4562-94B4-DD9A0C67B50D}"/>
              </a:ext>
            </a:extLst>
          </p:cNvPr>
          <p:cNvSpPr txBox="1"/>
          <p:nvPr/>
        </p:nvSpPr>
        <p:spPr>
          <a:xfrm>
            <a:off x="536713" y="5434013"/>
            <a:ext cx="80506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i="0" u="none" strike="noStrike" dirty="0">
                <a:solidFill>
                  <a:schemeClr val="bg1"/>
                </a:solidFill>
                <a:effectLst/>
                <a:latin typeface="+mn-lt"/>
              </a:rPr>
              <a:t>Buckingham Palace, England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2612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12F931-931A-41F0-AAC3-E1C4ED3A0A39}"/>
              </a:ext>
            </a:extLst>
          </p:cNvPr>
          <p:cNvSpPr/>
          <p:nvPr/>
        </p:nvSpPr>
        <p:spPr>
          <a:xfrm>
            <a:off x="452158" y="665650"/>
            <a:ext cx="5988399" cy="834967"/>
          </a:xfrm>
          <a:prstGeom prst="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936F52-8AF5-4096-8D32-B51B80516D56}"/>
              </a:ext>
            </a:extLst>
          </p:cNvPr>
          <p:cNvSpPr/>
          <p:nvPr/>
        </p:nvSpPr>
        <p:spPr>
          <a:xfrm>
            <a:off x="452158" y="588978"/>
            <a:ext cx="5908885" cy="834967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20">
            <a:extLst>
              <a:ext uri="{FF2B5EF4-FFF2-40B4-BE49-F238E27FC236}">
                <a16:creationId xmlns:a16="http://schemas.microsoft.com/office/drawing/2014/main" id="{1B34BA81-3F17-4186-99CC-454E4FBF34CC}"/>
              </a:ext>
            </a:extLst>
          </p:cNvPr>
          <p:cNvSpPr txBox="1">
            <a:spLocks/>
          </p:cNvSpPr>
          <p:nvPr/>
        </p:nvSpPr>
        <p:spPr bwMode="auto">
          <a:xfrm>
            <a:off x="461394" y="614146"/>
            <a:ext cx="6087812" cy="74662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b="1" i="0" u="none" strike="noStrike" dirty="0">
                <a:solidFill>
                  <a:schemeClr val="bg1"/>
                </a:solidFill>
                <a:effectLst/>
                <a:latin typeface="+mn-lt"/>
              </a:rPr>
              <a:t>Surrounding Waters</a:t>
            </a:r>
            <a:endParaRPr lang="en-GB" alt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0A536B-253E-4256-B361-FED097631D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5973" y="1525777"/>
            <a:ext cx="2882347" cy="40760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B5D082-896E-43E6-AE5A-6DC475E7D84B}"/>
              </a:ext>
            </a:extLst>
          </p:cNvPr>
          <p:cNvSpPr txBox="1"/>
          <p:nvPr/>
        </p:nvSpPr>
        <p:spPr>
          <a:xfrm>
            <a:off x="5436705" y="2552540"/>
            <a:ext cx="131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Atlantic Ocean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1193ED-5F0A-454E-8650-69515FB9F3D5}"/>
              </a:ext>
            </a:extLst>
          </p:cNvPr>
          <p:cNvSpPr txBox="1"/>
          <p:nvPr/>
        </p:nvSpPr>
        <p:spPr>
          <a:xfrm>
            <a:off x="6390860" y="3602736"/>
            <a:ext cx="87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Irish Sea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E1BA5A-96BB-478C-81F6-37640AD72491}"/>
              </a:ext>
            </a:extLst>
          </p:cNvPr>
          <p:cNvSpPr txBox="1"/>
          <p:nvPr/>
        </p:nvSpPr>
        <p:spPr>
          <a:xfrm>
            <a:off x="7513980" y="3218302"/>
            <a:ext cx="87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North Sea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F3410D-F0ED-45D1-887B-67A1A52396B2}"/>
              </a:ext>
            </a:extLst>
          </p:cNvPr>
          <p:cNvSpPr txBox="1"/>
          <p:nvPr/>
        </p:nvSpPr>
        <p:spPr>
          <a:xfrm>
            <a:off x="7414589" y="4910827"/>
            <a:ext cx="87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</a:t>
            </a:r>
          </a:p>
          <a:p>
            <a:pPr algn="ctr"/>
            <a:r>
              <a:rPr lang="en-GB" sz="1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Channel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A86FA1-5E98-477D-8CEF-D672836B2B16}"/>
              </a:ext>
            </a:extLst>
          </p:cNvPr>
          <p:cNvGrpSpPr/>
          <p:nvPr/>
        </p:nvGrpSpPr>
        <p:grpSpPr>
          <a:xfrm>
            <a:off x="560024" y="1558582"/>
            <a:ext cx="5218751" cy="1310503"/>
            <a:chOff x="637667" y="2748333"/>
            <a:chExt cx="5218751" cy="1310503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C3DBE18-E6ED-47E3-B228-9DBD9BFC693E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>
              <a:off x="4620227" y="3091151"/>
              <a:ext cx="1236191" cy="967685"/>
            </a:xfrm>
            <a:prstGeom prst="straightConnector1">
              <a:avLst/>
            </a:prstGeom>
            <a:ln w="28575">
              <a:solidFill>
                <a:srgbClr val="01407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FC365F3-DAA1-4D7C-8CB5-246FF44683B2}"/>
                </a:ext>
              </a:extLst>
            </p:cNvPr>
            <p:cNvSpPr/>
            <p:nvPr/>
          </p:nvSpPr>
          <p:spPr>
            <a:xfrm>
              <a:off x="637667" y="2811053"/>
              <a:ext cx="3982560" cy="695493"/>
            </a:xfrm>
            <a:prstGeom prst="rect">
              <a:avLst/>
            </a:prstGeom>
            <a:noFill/>
            <a:ln w="19050">
              <a:solidFill>
                <a:srgbClr val="01407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5E5BBDB-402B-493F-8061-15C8E9C123AA}"/>
                </a:ext>
              </a:extLst>
            </p:cNvPr>
            <p:cNvSpPr/>
            <p:nvPr/>
          </p:nvSpPr>
          <p:spPr>
            <a:xfrm>
              <a:off x="693752" y="2748333"/>
              <a:ext cx="3982560" cy="695493"/>
            </a:xfrm>
            <a:prstGeom prst="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3ABACFF-E1EB-4CDB-8E65-2B7C36B62E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621" y="2798763"/>
              <a:ext cx="391960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sz="1600" dirty="0"/>
                <a:t>Atlantic Ocean – The entire Atlantic Ocean covers one-fifth of the planet.</a:t>
              </a:r>
              <a:endParaRPr lang="en-GB" altLang="en-US" sz="16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A981DF0-BC94-4E93-A789-DB364E5E8EBA}"/>
              </a:ext>
            </a:extLst>
          </p:cNvPr>
          <p:cNvGrpSpPr/>
          <p:nvPr/>
        </p:nvGrpSpPr>
        <p:grpSpPr>
          <a:xfrm>
            <a:off x="548621" y="2455951"/>
            <a:ext cx="7128529" cy="1005221"/>
            <a:chOff x="637666" y="2748333"/>
            <a:chExt cx="7128529" cy="1005221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A99DF72-AD68-4265-ABDB-94489D6A25E6}"/>
                </a:ext>
              </a:extLst>
            </p:cNvPr>
            <p:cNvCxnSpPr>
              <a:cxnSpLocks/>
            </p:cNvCxnSpPr>
            <p:nvPr/>
          </p:nvCxnSpPr>
          <p:spPr>
            <a:xfrm>
              <a:off x="4630326" y="3090158"/>
              <a:ext cx="3135869" cy="663396"/>
            </a:xfrm>
            <a:prstGeom prst="straightConnector1">
              <a:avLst/>
            </a:prstGeom>
            <a:ln w="28575">
              <a:solidFill>
                <a:srgbClr val="01407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63C8182-926B-4FA6-B87E-5B0C6B3610E7}"/>
                </a:ext>
              </a:extLst>
            </p:cNvPr>
            <p:cNvSpPr/>
            <p:nvPr/>
          </p:nvSpPr>
          <p:spPr>
            <a:xfrm>
              <a:off x="637666" y="2811054"/>
              <a:ext cx="3982559" cy="663396"/>
            </a:xfrm>
            <a:prstGeom prst="rect">
              <a:avLst/>
            </a:prstGeom>
            <a:noFill/>
            <a:ln w="19050">
              <a:solidFill>
                <a:srgbClr val="01407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7231B9B-AEDA-4667-B229-8377A8F9B904}"/>
                </a:ext>
              </a:extLst>
            </p:cNvPr>
            <p:cNvSpPr/>
            <p:nvPr/>
          </p:nvSpPr>
          <p:spPr>
            <a:xfrm>
              <a:off x="693752" y="2748333"/>
              <a:ext cx="3993962" cy="668319"/>
            </a:xfrm>
            <a:prstGeom prst="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1184C8E-40DD-4CEA-AA88-66134EB92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094" y="2770188"/>
              <a:ext cx="407348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sz="1600" b="0" i="0" u="none" strike="noStrike" dirty="0">
                  <a:solidFill>
                    <a:srgbClr val="1C1C1C"/>
                  </a:solidFill>
                  <a:effectLst/>
                  <a:latin typeface="+mn-lt"/>
                </a:rPr>
                <a:t>North Sea – The North Sea can be stormy and foggy, making it dangerous to cross. </a:t>
              </a:r>
              <a:endParaRPr lang="en-GB" altLang="en-US" sz="1400" dirty="0">
                <a:latin typeface="+mn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73BC65A-73BC-4AD2-A2B4-F9671D208E19}"/>
              </a:ext>
            </a:extLst>
          </p:cNvPr>
          <p:cNvGrpSpPr/>
          <p:nvPr/>
        </p:nvGrpSpPr>
        <p:grpSpPr>
          <a:xfrm>
            <a:off x="548621" y="3287722"/>
            <a:ext cx="7128529" cy="1828259"/>
            <a:chOff x="637666" y="2748333"/>
            <a:chExt cx="7128529" cy="1674304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C9BE234-E074-4DB1-BE8F-CAB3A7C3D360}"/>
                </a:ext>
              </a:extLst>
            </p:cNvPr>
            <p:cNvCxnSpPr>
              <a:cxnSpLocks/>
            </p:cNvCxnSpPr>
            <p:nvPr/>
          </p:nvCxnSpPr>
          <p:spPr>
            <a:xfrm>
              <a:off x="4332935" y="3112367"/>
              <a:ext cx="3433260" cy="1310270"/>
            </a:xfrm>
            <a:prstGeom prst="straightConnector1">
              <a:avLst/>
            </a:prstGeom>
            <a:ln w="28575">
              <a:solidFill>
                <a:srgbClr val="01407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3C80F6F-6AA2-46BE-B20F-1EC1C1F4F459}"/>
                </a:ext>
              </a:extLst>
            </p:cNvPr>
            <p:cNvSpPr/>
            <p:nvPr/>
          </p:nvSpPr>
          <p:spPr>
            <a:xfrm>
              <a:off x="637666" y="2811053"/>
              <a:ext cx="3953125" cy="849645"/>
            </a:xfrm>
            <a:prstGeom prst="rect">
              <a:avLst/>
            </a:prstGeom>
            <a:noFill/>
            <a:ln w="19050">
              <a:solidFill>
                <a:srgbClr val="01407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EFC5B2B-0D43-4996-8C94-F1EA6E3F5CA2}"/>
                </a:ext>
              </a:extLst>
            </p:cNvPr>
            <p:cNvSpPr/>
            <p:nvPr/>
          </p:nvSpPr>
          <p:spPr>
            <a:xfrm>
              <a:off x="693751" y="2748333"/>
              <a:ext cx="3993962" cy="849645"/>
            </a:xfrm>
            <a:prstGeom prst="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893F5BA-B4C9-40ED-AF3C-1BBE6AE9A1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569" y="2805373"/>
              <a:ext cx="4049731" cy="76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sz="1600" b="0" i="0" u="none" strike="noStrike" dirty="0">
                  <a:solidFill>
                    <a:srgbClr val="1C1C1C"/>
                  </a:solidFill>
                  <a:effectLst/>
                  <a:latin typeface="+mn-lt"/>
                </a:rPr>
                <a:t>The Channel – The Channel separates England and France. People have swum this route. </a:t>
              </a:r>
              <a:endParaRPr lang="en-GB" altLang="en-US" sz="1200" dirty="0">
                <a:latin typeface="+mn-lt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1D60E1A-8EA0-46CA-91D4-F7CEE0F0DF6B}"/>
              </a:ext>
            </a:extLst>
          </p:cNvPr>
          <p:cNvSpPr txBox="1"/>
          <p:nvPr/>
        </p:nvSpPr>
        <p:spPr>
          <a:xfrm>
            <a:off x="5778775" y="4649217"/>
            <a:ext cx="87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Celtic Sea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9CE1B89-7C1D-4E50-B1DD-B6708AF83A7A}"/>
              </a:ext>
            </a:extLst>
          </p:cNvPr>
          <p:cNvGrpSpPr/>
          <p:nvPr/>
        </p:nvGrpSpPr>
        <p:grpSpPr>
          <a:xfrm>
            <a:off x="560024" y="4415820"/>
            <a:ext cx="5418745" cy="715236"/>
            <a:chOff x="637667" y="2748334"/>
            <a:chExt cx="5418745" cy="715236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9EF5E9F9-5CE6-4D15-98BC-AC26A322559A}"/>
                </a:ext>
              </a:extLst>
            </p:cNvPr>
            <p:cNvCxnSpPr>
              <a:cxnSpLocks/>
            </p:cNvCxnSpPr>
            <p:nvPr/>
          </p:nvCxnSpPr>
          <p:spPr>
            <a:xfrm>
              <a:off x="4332935" y="3112367"/>
              <a:ext cx="1723477" cy="242596"/>
            </a:xfrm>
            <a:prstGeom prst="straightConnector1">
              <a:avLst/>
            </a:prstGeom>
            <a:ln w="28575">
              <a:solidFill>
                <a:srgbClr val="01407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4FB17A1-AE33-4A95-804A-C48190EBE40A}"/>
                </a:ext>
              </a:extLst>
            </p:cNvPr>
            <p:cNvSpPr/>
            <p:nvPr/>
          </p:nvSpPr>
          <p:spPr>
            <a:xfrm>
              <a:off x="637667" y="2811054"/>
              <a:ext cx="3971156" cy="652516"/>
            </a:xfrm>
            <a:prstGeom prst="rect">
              <a:avLst/>
            </a:prstGeom>
            <a:noFill/>
            <a:ln w="19050">
              <a:solidFill>
                <a:srgbClr val="01407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E398221-E6A6-463B-9470-211D16C1411D}"/>
                </a:ext>
              </a:extLst>
            </p:cNvPr>
            <p:cNvSpPr/>
            <p:nvPr/>
          </p:nvSpPr>
          <p:spPr>
            <a:xfrm>
              <a:off x="693751" y="2748334"/>
              <a:ext cx="3982559" cy="653268"/>
            </a:xfrm>
            <a:prstGeom prst="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64EAFBB-3BA9-455F-BE4F-0F02EB185A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570" y="2770188"/>
              <a:ext cx="382761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sz="1600" b="0" i="0" u="none" strike="noStrike" dirty="0">
                  <a:solidFill>
                    <a:srgbClr val="1C1C1C"/>
                  </a:solidFill>
                  <a:effectLst/>
                  <a:latin typeface="+mn-lt"/>
                </a:rPr>
                <a:t>Celtic Sea – The Celtic Sea is located off the south coast of Ireland.</a:t>
              </a:r>
              <a:endParaRPr lang="en-GB" altLang="en-US" sz="1100" dirty="0">
                <a:latin typeface="+mn-lt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DCE41AE-55F1-4049-B535-E514D8F4CC28}"/>
              </a:ext>
            </a:extLst>
          </p:cNvPr>
          <p:cNvGrpSpPr/>
          <p:nvPr/>
        </p:nvGrpSpPr>
        <p:grpSpPr>
          <a:xfrm>
            <a:off x="570760" y="3938954"/>
            <a:ext cx="5985586" cy="2226660"/>
            <a:chOff x="637667" y="1437415"/>
            <a:chExt cx="5985586" cy="2226660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5A3E6279-3E76-4BFA-BD0D-C7665ACB2D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2935" y="1437415"/>
              <a:ext cx="2290318" cy="1674953"/>
            </a:xfrm>
            <a:prstGeom prst="straightConnector1">
              <a:avLst/>
            </a:prstGeom>
            <a:ln w="28575">
              <a:solidFill>
                <a:srgbClr val="01407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6B22579-CB97-4273-B001-23992942CB46}"/>
                </a:ext>
              </a:extLst>
            </p:cNvPr>
            <p:cNvSpPr/>
            <p:nvPr/>
          </p:nvSpPr>
          <p:spPr>
            <a:xfrm>
              <a:off x="637667" y="2803433"/>
              <a:ext cx="3971824" cy="860642"/>
            </a:xfrm>
            <a:prstGeom prst="rect">
              <a:avLst/>
            </a:prstGeom>
            <a:noFill/>
            <a:ln w="19050">
              <a:solidFill>
                <a:srgbClr val="01407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0297D4E-C91B-407A-9BDE-4849B0923611}"/>
                </a:ext>
              </a:extLst>
            </p:cNvPr>
            <p:cNvSpPr/>
            <p:nvPr/>
          </p:nvSpPr>
          <p:spPr>
            <a:xfrm>
              <a:off x="693751" y="2748334"/>
              <a:ext cx="3971825" cy="860642"/>
            </a:xfrm>
            <a:prstGeom prst="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C5595BD-DE39-423C-B4FB-1CE4B595F6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570" y="2770188"/>
              <a:ext cx="408306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sz="1600" b="0" i="0" u="none" strike="noStrike" dirty="0">
                  <a:solidFill>
                    <a:srgbClr val="1C1C1C"/>
                  </a:solidFill>
                  <a:effectLst/>
                  <a:latin typeface="+mn-lt"/>
                </a:rPr>
                <a:t>Irish Sea – The Irish Sea separates Ireland and Great Britain. Great Britain is made up of England, Scotland and Wales.</a:t>
              </a:r>
              <a:endParaRPr lang="en-GB" altLang="en-US" sz="1050" dirty="0">
                <a:latin typeface="+mn-lt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B557F064-7D65-4D9B-9622-86E01DF6C41D}"/>
              </a:ext>
            </a:extLst>
          </p:cNvPr>
          <p:cNvSpPr txBox="1"/>
          <p:nvPr/>
        </p:nvSpPr>
        <p:spPr>
          <a:xfrm>
            <a:off x="4642254" y="5581620"/>
            <a:ext cx="40830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u="none" strike="noStrike" dirty="0">
                <a:solidFill>
                  <a:srgbClr val="1C1C1C"/>
                </a:solidFill>
                <a:effectLst/>
                <a:latin typeface="+mn-lt"/>
              </a:rPr>
              <a:t>The Channel, the North Sea, the Celtic Sea and the Irish Sea are all part of the Atlantic Ocean.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168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</TotalTime>
  <Words>409</Words>
  <Application>Microsoft Office PowerPoint</Application>
  <PresentationFormat>On-screen Show (4:3)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Twinkl SemiBold</vt:lpstr>
      <vt:lpstr>Twinkl</vt:lpstr>
      <vt:lpstr>Sassoon Infant Rg</vt:lpstr>
      <vt:lpstr>Office Theme</vt:lpstr>
      <vt:lpstr>PowerPoint Presentation</vt:lpstr>
      <vt:lpstr>Geography</vt:lpstr>
      <vt:lpstr>Geography</vt:lpstr>
      <vt:lpstr>Geography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tidman, emily</cp:lastModifiedBy>
  <cp:revision>144</cp:revision>
  <dcterms:created xsi:type="dcterms:W3CDTF">2014-10-01T16:09:27Z</dcterms:created>
  <dcterms:modified xsi:type="dcterms:W3CDTF">2021-02-21T11:47:16Z</dcterms:modified>
</cp:coreProperties>
</file>