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5" r:id="rId3"/>
    <p:sldId id="294" r:id="rId4"/>
    <p:sldId id="295" r:id="rId5"/>
    <p:sldId id="296" r:id="rId6"/>
    <p:sldId id="297" r:id="rId7"/>
    <p:sldId id="292" r:id="rId8"/>
    <p:sldId id="293" r:id="rId9"/>
    <p:sldId id="276" r:id="rId10"/>
    <p:sldId id="291" r:id="rId11"/>
    <p:sldId id="283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01E34-A2B3-4C06-ADF2-1E225F982AF0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2E300-00EA-4BB4-A81E-75063078AA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64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634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55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42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513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026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629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997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92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41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053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163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9CDA2-902F-4726-BA8D-3896A361781D}" type="datetimeFigureOut">
              <a:rPr lang="en-GB" smtClean="0"/>
              <a:t>28/02/2021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33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Year 2 – Home Learning </a:t>
            </a:r>
            <a:br>
              <a:rPr lang="en-GB" dirty="0" smtClean="0"/>
            </a:br>
            <a:r>
              <a:rPr lang="en-GB" sz="3600" dirty="0" smtClean="0"/>
              <a:t>Maths – Spring 2 – Week </a:t>
            </a:r>
            <a:r>
              <a:rPr lang="en-GB" sz="3600" dirty="0" smtClean="0"/>
              <a:t>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Fractions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62372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Day 3 </a:t>
            </a:r>
            <a:r>
              <a:rPr lang="en-GB" dirty="0" smtClean="0"/>
              <a:t>– Purple Mash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67718" y="2018258"/>
            <a:ext cx="10515600" cy="3966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You have been set 3 2Do’s on Purple Mash to test your fractions knowledge.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Try your best to work through them, remember to save your work before you exit.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0843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Day 4 – </a:t>
            </a:r>
            <a:r>
              <a:rPr lang="en-GB" dirty="0" smtClean="0"/>
              <a:t>logic problem…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8934" y="1825625"/>
            <a:ext cx="4864865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Have a go at the following </a:t>
            </a:r>
            <a:r>
              <a:rPr lang="en-GB" dirty="0" smtClean="0"/>
              <a:t>logic problem</a:t>
            </a:r>
            <a:r>
              <a:rPr lang="en-GB" dirty="0" smtClean="0"/>
              <a:t>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Send in pictures to the school email address or onto our Purple Mash blog. </a:t>
            </a:r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389" y="1447800"/>
            <a:ext cx="436245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338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Day 5 – Mental Maths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You have been given a mental maths paper to complete. Try to read each question carefully and write your answer in the box. These should be quick questions for you to answer. </a:t>
            </a:r>
          </a:p>
          <a:p>
            <a:pPr marL="0" indent="0">
              <a:buNone/>
            </a:pPr>
            <a:r>
              <a:rPr lang="en-GB" dirty="0" smtClean="0"/>
              <a:t>Remember that you can use paper to do any working out that you need to. </a:t>
            </a:r>
          </a:p>
          <a:p>
            <a:pPr marL="0" indent="0">
              <a:buNone/>
            </a:pPr>
            <a:r>
              <a:rPr lang="en-GB" dirty="0" smtClean="0"/>
              <a:t>Once you have completed your paper, ask an adult to help you mark it.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Good luck! </a:t>
            </a:r>
            <a:r>
              <a:rPr lang="en-GB" dirty="0" smtClean="0">
                <a:sym typeface="Wingdings" panose="05000000000000000000" pitchFamily="2" charset="2"/>
              </a:rPr>
              <a:t>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6204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5750" y="847725"/>
            <a:ext cx="4000500" cy="516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621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Day 1 </a:t>
            </a:r>
            <a:r>
              <a:rPr lang="en-GB" dirty="0" smtClean="0"/>
              <a:t>– ¾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964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Today, </a:t>
            </a:r>
            <a:r>
              <a:rPr lang="en-GB" dirty="0" smtClean="0"/>
              <a:t>you will practice finding 3/4 . You have learnt how to find ¼ of a shape or an amount. Remember you will have 4 groups. The top number (numerator) tells you how many of those groups you need to count up.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e.g. ¾ of 20 = 15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785954"/>
              </p:ext>
            </p:extLst>
          </p:nvPr>
        </p:nvGraphicFramePr>
        <p:xfrm>
          <a:off x="1877764" y="4465401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2058816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3459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842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944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111137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2005070" y="4505899"/>
            <a:ext cx="231354" cy="24237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005070" y="4883207"/>
            <a:ext cx="231354" cy="24237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2005070" y="5267963"/>
            <a:ext cx="231354" cy="24237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2005070" y="5652719"/>
            <a:ext cx="231354" cy="24237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2453242" y="4505899"/>
            <a:ext cx="231354" cy="24237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453242" y="4883207"/>
            <a:ext cx="231354" cy="24237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453242" y="5267963"/>
            <a:ext cx="231354" cy="24237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2453242" y="5652719"/>
            <a:ext cx="231354" cy="24237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2890397" y="4505899"/>
            <a:ext cx="231354" cy="24237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2890397" y="4883207"/>
            <a:ext cx="231354" cy="24237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2890397" y="5267963"/>
            <a:ext cx="231354" cy="24237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2890397" y="5652719"/>
            <a:ext cx="231354" cy="24237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3314547" y="4513347"/>
            <a:ext cx="231354" cy="24237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3327552" y="4846587"/>
            <a:ext cx="231354" cy="24237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3327552" y="5231343"/>
            <a:ext cx="231354" cy="24237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3327552" y="5616099"/>
            <a:ext cx="231354" cy="24237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3775724" y="4505899"/>
            <a:ext cx="231354" cy="24237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3775724" y="4883207"/>
            <a:ext cx="231354" cy="24237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3775724" y="5267963"/>
            <a:ext cx="231354" cy="24237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3775724" y="5652719"/>
            <a:ext cx="231354" cy="24237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1089139" y="4290544"/>
            <a:ext cx="3833870" cy="13085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130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140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1551815" y="6688628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9DFEE8F-49B0-4D60-B682-518BE91FD3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9438" y="144125"/>
            <a:ext cx="8913124" cy="6322100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CC6666D9-E96A-48B2-914F-52109424E908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three quarters of the bikes. 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1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140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1551815" y="6688628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9DFEE8F-49B0-4D60-B682-518BE91FD3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9438" y="144125"/>
            <a:ext cx="8913124" cy="6322100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CC6666D9-E96A-48B2-914F-52109424E908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three quarters of the bikes. 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E6732406-1423-4940-9AF7-BC3E2D5C604F}"/>
              </a:ext>
            </a:extLst>
          </p:cNvPr>
          <p:cNvSpPr/>
          <p:nvPr/>
        </p:nvSpPr>
        <p:spPr>
          <a:xfrm>
            <a:off x="2902501" y="1577462"/>
            <a:ext cx="1591865" cy="370307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E9AB02CA-AB78-4F41-8F1F-A31636266900}"/>
              </a:ext>
            </a:extLst>
          </p:cNvPr>
          <p:cNvSpPr/>
          <p:nvPr/>
        </p:nvSpPr>
        <p:spPr>
          <a:xfrm>
            <a:off x="4546102" y="1577462"/>
            <a:ext cx="1591865" cy="370307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B0F5A6B2-7D93-4DAB-A9AB-4FFE7E21F272}"/>
              </a:ext>
            </a:extLst>
          </p:cNvPr>
          <p:cNvSpPr/>
          <p:nvPr/>
        </p:nvSpPr>
        <p:spPr>
          <a:xfrm>
            <a:off x="6189703" y="1567570"/>
            <a:ext cx="1591865" cy="370307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95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140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Shade the shape to show       of 20. 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1551815" y="6688628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64F3A290-DB82-4517-A7F8-1B6E2EE332D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154227" y="748298"/>
          <a:ext cx="324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189441750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     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8216578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23020191"/>
                  </a:ext>
                </a:extLst>
              </a:tr>
            </a:tbl>
          </a:graphicData>
        </a:graphic>
      </p:graphicFrame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51E5E44-86E1-4B83-8571-3F6E0240F60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048000" y="1987077"/>
          <a:ext cx="6096000" cy="26278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92693420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15771686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37895870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40157338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320044881"/>
                    </a:ext>
                  </a:extLst>
                </a:gridCol>
              </a:tblGrid>
              <a:tr h="656966"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T="80995" marB="80995"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T="80995" marB="80995"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T="80995" marB="80995"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T="80995" marB="80995"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T="80995" marB="80995"/>
                </a:tc>
                <a:extLst>
                  <a:ext uri="{0D108BD9-81ED-4DB2-BD59-A6C34878D82A}">
                    <a16:rowId xmlns:a16="http://schemas.microsoft.com/office/drawing/2014/main" val="2177503458"/>
                  </a:ext>
                </a:extLst>
              </a:tr>
              <a:tr h="656966"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T="80995" marB="80995"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T="80995" marB="80995"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T="80995" marB="80995"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T="80995" marB="80995"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T="80995" marB="80995"/>
                </a:tc>
                <a:extLst>
                  <a:ext uri="{0D108BD9-81ED-4DB2-BD59-A6C34878D82A}">
                    <a16:rowId xmlns:a16="http://schemas.microsoft.com/office/drawing/2014/main" val="3159841481"/>
                  </a:ext>
                </a:extLst>
              </a:tr>
              <a:tr h="656966"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T="80995" marB="80995"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T="80995" marB="80995"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T="80995" marB="80995"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T="80995" marB="80995"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T="80995" marB="80995"/>
                </a:tc>
                <a:extLst>
                  <a:ext uri="{0D108BD9-81ED-4DB2-BD59-A6C34878D82A}">
                    <a16:rowId xmlns:a16="http://schemas.microsoft.com/office/drawing/2014/main" val="95590698"/>
                  </a:ext>
                </a:extLst>
              </a:tr>
              <a:tr h="656966"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T="80995" marB="80995"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T="80995" marB="80995"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T="80995" marB="80995"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T="80995" marB="80995"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T="80995" marB="80995"/>
                </a:tc>
                <a:extLst>
                  <a:ext uri="{0D108BD9-81ED-4DB2-BD59-A6C34878D82A}">
                    <a16:rowId xmlns:a16="http://schemas.microsoft.com/office/drawing/2014/main" val="1196697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564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140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Shade the shape to show       of 20. 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1551815" y="6688628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64F3A290-DB82-4517-A7F8-1B6E2EE332DD}"/>
              </a:ext>
            </a:extLst>
          </p:cNvPr>
          <p:cNvGraphicFramePr>
            <a:graphicFrameLocks noGrp="1"/>
          </p:cNvGraphicFramePr>
          <p:nvPr/>
        </p:nvGraphicFramePr>
        <p:xfrm>
          <a:off x="7154227" y="748298"/>
          <a:ext cx="324000" cy="6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189441750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     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8216578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23020191"/>
                  </a:ext>
                </a:extLst>
              </a:tr>
            </a:tbl>
          </a:graphicData>
        </a:graphic>
      </p:graphicFrame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51E5E44-86E1-4B83-8571-3F6E0240F60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048000" y="1987077"/>
          <a:ext cx="6096000" cy="26278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92693420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15771686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37895870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40157338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320044881"/>
                    </a:ext>
                  </a:extLst>
                </a:gridCol>
              </a:tblGrid>
              <a:tr h="656966"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T="80995" marB="8099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T="80995" marB="8099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T="80995" marB="8099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T="80995" marB="8099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T="80995" marB="80995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503458"/>
                  </a:ext>
                </a:extLst>
              </a:tr>
              <a:tr h="656966"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T="80995" marB="80995"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T="80995" marB="80995"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T="80995" marB="80995"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T="80995" marB="80995"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 marT="80995" marB="80995"/>
                </a:tc>
                <a:extLst>
                  <a:ext uri="{0D108BD9-81ED-4DB2-BD59-A6C34878D82A}">
                    <a16:rowId xmlns:a16="http://schemas.microsoft.com/office/drawing/2014/main" val="3159841481"/>
                  </a:ext>
                </a:extLst>
              </a:tr>
              <a:tr h="656966"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T="80995" marB="8099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T="80995" marB="8099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T="80995" marB="8099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T="80995" marB="8099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T="80995" marB="80995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90698"/>
                  </a:ext>
                </a:extLst>
              </a:tr>
              <a:tr h="656966"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T="80995" marB="8099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T="80995" marB="8099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T="80995" marB="8099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T="80995" marB="8099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T="80995" marB="80995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697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3132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140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statements.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1551815" y="6688628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29" name="Table 5">
            <a:extLst>
              <a:ext uri="{FF2B5EF4-FFF2-40B4-BE49-F238E27FC236}">
                <a16:creationId xmlns:a16="http://schemas.microsoft.com/office/drawing/2014/main" id="{51D2F2FE-7B79-490A-9945-543067DFACC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897187" y="1480777"/>
          <a:ext cx="3367380" cy="106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1845">
                  <a:extLst>
                    <a:ext uri="{9D8B030D-6E8A-4147-A177-3AD203B41FA5}">
                      <a16:colId xmlns:a16="http://schemas.microsoft.com/office/drawing/2014/main" val="1914000483"/>
                    </a:ext>
                  </a:extLst>
                </a:gridCol>
                <a:gridCol w="841845">
                  <a:extLst>
                    <a:ext uri="{9D8B030D-6E8A-4147-A177-3AD203B41FA5}">
                      <a16:colId xmlns:a16="http://schemas.microsoft.com/office/drawing/2014/main" val="3633814692"/>
                    </a:ext>
                  </a:extLst>
                </a:gridCol>
                <a:gridCol w="841845">
                  <a:extLst>
                    <a:ext uri="{9D8B030D-6E8A-4147-A177-3AD203B41FA5}">
                      <a16:colId xmlns:a16="http://schemas.microsoft.com/office/drawing/2014/main" val="4128737609"/>
                    </a:ext>
                  </a:extLst>
                </a:gridCol>
                <a:gridCol w="841845">
                  <a:extLst>
                    <a:ext uri="{9D8B030D-6E8A-4147-A177-3AD203B41FA5}">
                      <a16:colId xmlns:a16="http://schemas.microsoft.com/office/drawing/2014/main" val="2175944108"/>
                    </a:ext>
                  </a:extLst>
                </a:gridCol>
              </a:tblGrid>
              <a:tr h="252000">
                <a:tc gridSpan="4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53197422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/>
                      <a:endParaRPr lang="en-GB" sz="21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27771620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F4E802B1-33ED-4BF9-8170-0FBCA4874A4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380412" y="1633196"/>
          <a:ext cx="3030842" cy="7559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0924">
                  <a:extLst>
                    <a:ext uri="{9D8B030D-6E8A-4147-A177-3AD203B41FA5}">
                      <a16:colId xmlns:a16="http://schemas.microsoft.com/office/drawing/2014/main" val="1894417501"/>
                    </a:ext>
                  </a:extLst>
                </a:gridCol>
                <a:gridCol w="2609918">
                  <a:extLst>
                    <a:ext uri="{9D8B030D-6E8A-4147-A177-3AD203B41FA5}">
                      <a16:colId xmlns:a16="http://schemas.microsoft.com/office/drawing/2014/main" val="4205112119"/>
                    </a:ext>
                  </a:extLst>
                </a:gridCol>
              </a:tblGrid>
              <a:tr h="3779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of 16 is  ____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82165782"/>
                  </a:ext>
                </a:extLst>
              </a:tr>
              <a:tr h="3779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3020191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4C3A1B92-1E39-4281-9D6E-B2836D0592C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380412" y="3172824"/>
          <a:ext cx="3030842" cy="7559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0924">
                  <a:extLst>
                    <a:ext uri="{9D8B030D-6E8A-4147-A177-3AD203B41FA5}">
                      <a16:colId xmlns:a16="http://schemas.microsoft.com/office/drawing/2014/main" val="1894417501"/>
                    </a:ext>
                  </a:extLst>
                </a:gridCol>
                <a:gridCol w="2609918">
                  <a:extLst>
                    <a:ext uri="{9D8B030D-6E8A-4147-A177-3AD203B41FA5}">
                      <a16:colId xmlns:a16="http://schemas.microsoft.com/office/drawing/2014/main" val="4205112119"/>
                    </a:ext>
                  </a:extLst>
                </a:gridCol>
              </a:tblGrid>
              <a:tr h="3779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of 16 is  ____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82165782"/>
                  </a:ext>
                </a:extLst>
              </a:tr>
              <a:tr h="3779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3020191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0091464D-F3C5-4463-BE70-1926DB3D606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380412" y="4684570"/>
          <a:ext cx="3030842" cy="7559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0924">
                  <a:extLst>
                    <a:ext uri="{9D8B030D-6E8A-4147-A177-3AD203B41FA5}">
                      <a16:colId xmlns:a16="http://schemas.microsoft.com/office/drawing/2014/main" val="1894417501"/>
                    </a:ext>
                  </a:extLst>
                </a:gridCol>
                <a:gridCol w="2609918">
                  <a:extLst>
                    <a:ext uri="{9D8B030D-6E8A-4147-A177-3AD203B41FA5}">
                      <a16:colId xmlns:a16="http://schemas.microsoft.com/office/drawing/2014/main" val="4205112119"/>
                    </a:ext>
                  </a:extLst>
                </a:gridCol>
              </a:tblGrid>
              <a:tr h="3779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of 16 is  ____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82165782"/>
                  </a:ext>
                </a:extLst>
              </a:tr>
              <a:tr h="3779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3020191"/>
                  </a:ext>
                </a:extLst>
              </a:tr>
            </a:tbl>
          </a:graphicData>
        </a:graphic>
      </p:graphicFrame>
      <p:graphicFrame>
        <p:nvGraphicFramePr>
          <p:cNvPr id="12" name="Table 5">
            <a:extLst>
              <a:ext uri="{FF2B5EF4-FFF2-40B4-BE49-F238E27FC236}">
                <a16:creationId xmlns:a16="http://schemas.microsoft.com/office/drawing/2014/main" id="{EDAF6B78-5F68-4096-93F8-3A161DEB820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904174" y="3020405"/>
          <a:ext cx="3367380" cy="106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1845">
                  <a:extLst>
                    <a:ext uri="{9D8B030D-6E8A-4147-A177-3AD203B41FA5}">
                      <a16:colId xmlns:a16="http://schemas.microsoft.com/office/drawing/2014/main" val="1914000483"/>
                    </a:ext>
                  </a:extLst>
                </a:gridCol>
                <a:gridCol w="841845">
                  <a:extLst>
                    <a:ext uri="{9D8B030D-6E8A-4147-A177-3AD203B41FA5}">
                      <a16:colId xmlns:a16="http://schemas.microsoft.com/office/drawing/2014/main" val="3633814692"/>
                    </a:ext>
                  </a:extLst>
                </a:gridCol>
                <a:gridCol w="841845">
                  <a:extLst>
                    <a:ext uri="{9D8B030D-6E8A-4147-A177-3AD203B41FA5}">
                      <a16:colId xmlns:a16="http://schemas.microsoft.com/office/drawing/2014/main" val="4128737609"/>
                    </a:ext>
                  </a:extLst>
                </a:gridCol>
                <a:gridCol w="841845">
                  <a:extLst>
                    <a:ext uri="{9D8B030D-6E8A-4147-A177-3AD203B41FA5}">
                      <a16:colId xmlns:a16="http://schemas.microsoft.com/office/drawing/2014/main" val="2175944108"/>
                    </a:ext>
                  </a:extLst>
                </a:gridCol>
              </a:tblGrid>
              <a:tr h="252000">
                <a:tc gridSpan="4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53197422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/>
                      <a:endParaRPr lang="en-GB" sz="21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27771620"/>
                  </a:ext>
                </a:extLst>
              </a:tr>
            </a:tbl>
          </a:graphicData>
        </a:graphic>
      </p:graphicFrame>
      <p:graphicFrame>
        <p:nvGraphicFramePr>
          <p:cNvPr id="13" name="Table 5">
            <a:extLst>
              <a:ext uri="{FF2B5EF4-FFF2-40B4-BE49-F238E27FC236}">
                <a16:creationId xmlns:a16="http://schemas.microsoft.com/office/drawing/2014/main" id="{6AD856E6-C4B8-4E8F-9843-49F56C9A2A2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875380" y="4532151"/>
          <a:ext cx="3367380" cy="106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1845">
                  <a:extLst>
                    <a:ext uri="{9D8B030D-6E8A-4147-A177-3AD203B41FA5}">
                      <a16:colId xmlns:a16="http://schemas.microsoft.com/office/drawing/2014/main" val="1914000483"/>
                    </a:ext>
                  </a:extLst>
                </a:gridCol>
                <a:gridCol w="841845">
                  <a:extLst>
                    <a:ext uri="{9D8B030D-6E8A-4147-A177-3AD203B41FA5}">
                      <a16:colId xmlns:a16="http://schemas.microsoft.com/office/drawing/2014/main" val="3633814692"/>
                    </a:ext>
                  </a:extLst>
                </a:gridCol>
                <a:gridCol w="841845">
                  <a:extLst>
                    <a:ext uri="{9D8B030D-6E8A-4147-A177-3AD203B41FA5}">
                      <a16:colId xmlns:a16="http://schemas.microsoft.com/office/drawing/2014/main" val="4128737609"/>
                    </a:ext>
                  </a:extLst>
                </a:gridCol>
                <a:gridCol w="841845">
                  <a:extLst>
                    <a:ext uri="{9D8B030D-6E8A-4147-A177-3AD203B41FA5}">
                      <a16:colId xmlns:a16="http://schemas.microsoft.com/office/drawing/2014/main" val="2175944108"/>
                    </a:ext>
                  </a:extLst>
                </a:gridCol>
              </a:tblGrid>
              <a:tr h="252000">
                <a:tc gridSpan="4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53197422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/>
                      <a:endParaRPr lang="en-GB" sz="210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27771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5141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140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1799305" y="272388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statements.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1551815" y="6688628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29" name="Table 5">
            <a:extLst>
              <a:ext uri="{FF2B5EF4-FFF2-40B4-BE49-F238E27FC236}">
                <a16:creationId xmlns:a16="http://schemas.microsoft.com/office/drawing/2014/main" id="{51D2F2FE-7B79-490A-9945-543067DFACC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897187" y="1480777"/>
          <a:ext cx="3367380" cy="106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1845">
                  <a:extLst>
                    <a:ext uri="{9D8B030D-6E8A-4147-A177-3AD203B41FA5}">
                      <a16:colId xmlns:a16="http://schemas.microsoft.com/office/drawing/2014/main" val="1914000483"/>
                    </a:ext>
                  </a:extLst>
                </a:gridCol>
                <a:gridCol w="841845">
                  <a:extLst>
                    <a:ext uri="{9D8B030D-6E8A-4147-A177-3AD203B41FA5}">
                      <a16:colId xmlns:a16="http://schemas.microsoft.com/office/drawing/2014/main" val="3633814692"/>
                    </a:ext>
                  </a:extLst>
                </a:gridCol>
                <a:gridCol w="841845">
                  <a:extLst>
                    <a:ext uri="{9D8B030D-6E8A-4147-A177-3AD203B41FA5}">
                      <a16:colId xmlns:a16="http://schemas.microsoft.com/office/drawing/2014/main" val="4128737609"/>
                    </a:ext>
                  </a:extLst>
                </a:gridCol>
                <a:gridCol w="841845">
                  <a:extLst>
                    <a:ext uri="{9D8B030D-6E8A-4147-A177-3AD203B41FA5}">
                      <a16:colId xmlns:a16="http://schemas.microsoft.com/office/drawing/2014/main" val="2175944108"/>
                    </a:ext>
                  </a:extLst>
                </a:gridCol>
              </a:tblGrid>
              <a:tr h="252000">
                <a:tc gridSpan="4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53197422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     </a:t>
                      </a:r>
                      <a:endParaRPr kumimoji="0" lang="en-GB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27771620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F4E802B1-33ED-4BF9-8170-0FBCA4874A4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380412" y="1633196"/>
          <a:ext cx="3030842" cy="7559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0924">
                  <a:extLst>
                    <a:ext uri="{9D8B030D-6E8A-4147-A177-3AD203B41FA5}">
                      <a16:colId xmlns:a16="http://schemas.microsoft.com/office/drawing/2014/main" val="1894417501"/>
                    </a:ext>
                  </a:extLst>
                </a:gridCol>
                <a:gridCol w="2609918">
                  <a:extLst>
                    <a:ext uri="{9D8B030D-6E8A-4147-A177-3AD203B41FA5}">
                      <a16:colId xmlns:a16="http://schemas.microsoft.com/office/drawing/2014/main" val="4205112119"/>
                    </a:ext>
                  </a:extLst>
                </a:gridCol>
              </a:tblGrid>
              <a:tr h="3779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of 16 is  ____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82165782"/>
                  </a:ext>
                </a:extLst>
              </a:tr>
              <a:tr h="3779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3020191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4C3A1B92-1E39-4281-9D6E-B2836D0592C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380412" y="3172824"/>
          <a:ext cx="3030842" cy="7559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0924">
                  <a:extLst>
                    <a:ext uri="{9D8B030D-6E8A-4147-A177-3AD203B41FA5}">
                      <a16:colId xmlns:a16="http://schemas.microsoft.com/office/drawing/2014/main" val="1894417501"/>
                    </a:ext>
                  </a:extLst>
                </a:gridCol>
                <a:gridCol w="2609918">
                  <a:extLst>
                    <a:ext uri="{9D8B030D-6E8A-4147-A177-3AD203B41FA5}">
                      <a16:colId xmlns:a16="http://schemas.microsoft.com/office/drawing/2014/main" val="4205112119"/>
                    </a:ext>
                  </a:extLst>
                </a:gridCol>
              </a:tblGrid>
              <a:tr h="3779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of 16 is  ____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82165782"/>
                  </a:ext>
                </a:extLst>
              </a:tr>
              <a:tr h="3779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3020191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0091464D-F3C5-4463-BE70-1926DB3D606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380412" y="4684570"/>
          <a:ext cx="3030842" cy="7559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0924">
                  <a:extLst>
                    <a:ext uri="{9D8B030D-6E8A-4147-A177-3AD203B41FA5}">
                      <a16:colId xmlns:a16="http://schemas.microsoft.com/office/drawing/2014/main" val="1894417501"/>
                    </a:ext>
                  </a:extLst>
                </a:gridCol>
                <a:gridCol w="2609918">
                  <a:extLst>
                    <a:ext uri="{9D8B030D-6E8A-4147-A177-3AD203B41FA5}">
                      <a16:colId xmlns:a16="http://schemas.microsoft.com/office/drawing/2014/main" val="4205112119"/>
                    </a:ext>
                  </a:extLst>
                </a:gridCol>
              </a:tblGrid>
              <a:tr h="3779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of 16 is  ____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82165782"/>
                  </a:ext>
                </a:extLst>
              </a:tr>
              <a:tr h="37798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3020191"/>
                  </a:ext>
                </a:extLst>
              </a:tr>
            </a:tbl>
          </a:graphicData>
        </a:graphic>
      </p:graphicFrame>
      <p:graphicFrame>
        <p:nvGraphicFramePr>
          <p:cNvPr id="12" name="Table 5">
            <a:extLst>
              <a:ext uri="{FF2B5EF4-FFF2-40B4-BE49-F238E27FC236}">
                <a16:creationId xmlns:a16="http://schemas.microsoft.com/office/drawing/2014/main" id="{EDAF6B78-5F68-4096-93F8-3A161DEB820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904174" y="3020405"/>
          <a:ext cx="3367380" cy="106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1845">
                  <a:extLst>
                    <a:ext uri="{9D8B030D-6E8A-4147-A177-3AD203B41FA5}">
                      <a16:colId xmlns:a16="http://schemas.microsoft.com/office/drawing/2014/main" val="1914000483"/>
                    </a:ext>
                  </a:extLst>
                </a:gridCol>
                <a:gridCol w="841845">
                  <a:extLst>
                    <a:ext uri="{9D8B030D-6E8A-4147-A177-3AD203B41FA5}">
                      <a16:colId xmlns:a16="http://schemas.microsoft.com/office/drawing/2014/main" val="3633814692"/>
                    </a:ext>
                  </a:extLst>
                </a:gridCol>
                <a:gridCol w="841845">
                  <a:extLst>
                    <a:ext uri="{9D8B030D-6E8A-4147-A177-3AD203B41FA5}">
                      <a16:colId xmlns:a16="http://schemas.microsoft.com/office/drawing/2014/main" val="4128737609"/>
                    </a:ext>
                  </a:extLst>
                </a:gridCol>
                <a:gridCol w="841845">
                  <a:extLst>
                    <a:ext uri="{9D8B030D-6E8A-4147-A177-3AD203B41FA5}">
                      <a16:colId xmlns:a16="http://schemas.microsoft.com/office/drawing/2014/main" val="2175944108"/>
                    </a:ext>
                  </a:extLst>
                </a:gridCol>
              </a:tblGrid>
              <a:tr h="252000">
                <a:tc gridSpan="4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53197422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     </a:t>
                      </a:r>
                      <a:endParaRPr kumimoji="0" lang="en-GB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     </a:t>
                      </a:r>
                      <a:endParaRPr kumimoji="0" lang="en-GB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27771620"/>
                  </a:ext>
                </a:extLst>
              </a:tr>
            </a:tbl>
          </a:graphicData>
        </a:graphic>
      </p:graphicFrame>
      <p:graphicFrame>
        <p:nvGraphicFramePr>
          <p:cNvPr id="13" name="Table 5">
            <a:extLst>
              <a:ext uri="{FF2B5EF4-FFF2-40B4-BE49-F238E27FC236}">
                <a16:creationId xmlns:a16="http://schemas.microsoft.com/office/drawing/2014/main" id="{6AD856E6-C4B8-4E8F-9843-49F56C9A2A2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875380" y="4532151"/>
          <a:ext cx="3367380" cy="106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1845">
                  <a:extLst>
                    <a:ext uri="{9D8B030D-6E8A-4147-A177-3AD203B41FA5}">
                      <a16:colId xmlns:a16="http://schemas.microsoft.com/office/drawing/2014/main" val="1914000483"/>
                    </a:ext>
                  </a:extLst>
                </a:gridCol>
                <a:gridCol w="841845">
                  <a:extLst>
                    <a:ext uri="{9D8B030D-6E8A-4147-A177-3AD203B41FA5}">
                      <a16:colId xmlns:a16="http://schemas.microsoft.com/office/drawing/2014/main" val="3633814692"/>
                    </a:ext>
                  </a:extLst>
                </a:gridCol>
                <a:gridCol w="841845">
                  <a:extLst>
                    <a:ext uri="{9D8B030D-6E8A-4147-A177-3AD203B41FA5}">
                      <a16:colId xmlns:a16="http://schemas.microsoft.com/office/drawing/2014/main" val="4128737609"/>
                    </a:ext>
                  </a:extLst>
                </a:gridCol>
                <a:gridCol w="841845">
                  <a:extLst>
                    <a:ext uri="{9D8B030D-6E8A-4147-A177-3AD203B41FA5}">
                      <a16:colId xmlns:a16="http://schemas.microsoft.com/office/drawing/2014/main" val="2175944108"/>
                    </a:ext>
                  </a:extLst>
                </a:gridCol>
              </a:tblGrid>
              <a:tr h="252000">
                <a:tc gridSpan="4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53197422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     </a:t>
                      </a:r>
                      <a:endParaRPr kumimoji="0" lang="en-GB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     </a:t>
                      </a:r>
                      <a:endParaRPr kumimoji="0" lang="en-GB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     </a:t>
                      </a:r>
                      <a:endParaRPr kumimoji="0" lang="en-GB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27771620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60057C6A-581A-49E2-8D44-82ECE1DC075F}"/>
              </a:ext>
            </a:extLst>
          </p:cNvPr>
          <p:cNvSpPr txBox="1"/>
          <p:nvPr/>
        </p:nvSpPr>
        <p:spPr>
          <a:xfrm>
            <a:off x="7756351" y="1754293"/>
            <a:ext cx="70588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6C9356A-4258-489B-A88B-9B09E985C7C4}"/>
              </a:ext>
            </a:extLst>
          </p:cNvPr>
          <p:cNvSpPr txBox="1"/>
          <p:nvPr/>
        </p:nvSpPr>
        <p:spPr>
          <a:xfrm>
            <a:off x="7756351" y="3272805"/>
            <a:ext cx="70588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298D7E-EEB9-4AF8-B45A-538DB3590D39}"/>
              </a:ext>
            </a:extLst>
          </p:cNvPr>
          <p:cNvSpPr txBox="1"/>
          <p:nvPr/>
        </p:nvSpPr>
        <p:spPr>
          <a:xfrm>
            <a:off x="7742904" y="4751912"/>
            <a:ext cx="70588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852881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082" y="728682"/>
            <a:ext cx="10515600" cy="1325563"/>
          </a:xfrm>
        </p:spPr>
        <p:txBody>
          <a:bodyPr/>
          <a:lstStyle/>
          <a:p>
            <a:r>
              <a:rPr lang="en-GB" dirty="0" smtClean="0"/>
              <a:t>Day 2 </a:t>
            </a:r>
            <a:r>
              <a:rPr lang="en-GB" dirty="0" smtClean="0"/>
              <a:t>– </a:t>
            </a:r>
            <a:r>
              <a:rPr lang="en-GB" dirty="0" smtClean="0"/>
              <a:t>word 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Now that you have practiced finding ¼, ½ and ¾ of shapes and amounts – you must put your knowledge to the test.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You have been given a set of word problems. There are 3 different versions, you must think carefully about which level is best for you based on how you’ve got on with the fractions unit.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6498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444</Words>
  <Application>Microsoft Office PowerPoint</Application>
  <PresentationFormat>Widescreen</PresentationFormat>
  <Paragraphs>84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Wingdings</vt:lpstr>
      <vt:lpstr>Office Theme</vt:lpstr>
      <vt:lpstr>Year 2 – Home Learning  Maths – Spring 2 – Week 2</vt:lpstr>
      <vt:lpstr>Day 1 – ¾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Day 2 – word problems</vt:lpstr>
      <vt:lpstr>Day 3 – Purple Mash</vt:lpstr>
      <vt:lpstr>Day 4 – logic problem… </vt:lpstr>
      <vt:lpstr>Day 5 – Mental Maths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– Home Learning  English – Spring 1 – Week 1</dc:title>
  <dc:creator>tidman, emily</dc:creator>
  <cp:lastModifiedBy>tidman, emily</cp:lastModifiedBy>
  <cp:revision>36</cp:revision>
  <dcterms:created xsi:type="dcterms:W3CDTF">2021-01-04T19:13:33Z</dcterms:created>
  <dcterms:modified xsi:type="dcterms:W3CDTF">2021-02-28T16:15:56Z</dcterms:modified>
</cp:coreProperties>
</file>