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9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56565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be13092ac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be13092ac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be13092ac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be13092ac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be13092ac_0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be13092ac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bde570c1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bde570c1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bde570c1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bde570c1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bde570c1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bde570c1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bde570c1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bde570c1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bde570c1b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bde570c1b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2a00ccf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8c2a00cc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3beb17c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73beb17c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bc1ef7f2b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8bc1ef7f2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be13092a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be13092a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8e62c19d8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8e62c19d8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492ddc17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492ddc17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be13092a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be13092a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bc1ef7f2b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bc1ef7f2b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be13092ac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be13092ac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be13092ac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be13092ac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ctrTitle"/>
          </p:nvPr>
        </p:nvSpPr>
        <p:spPr>
          <a:xfrm>
            <a:off x="458975" y="1438150"/>
            <a:ext cx="8226000" cy="101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</a:rPr>
              <a:t>To find one quarter of a shape.</a:t>
            </a:r>
            <a:endParaRPr sz="3300"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 </a:t>
            </a:r>
            <a:r>
              <a:rPr lang="en-GB"/>
              <a:t>	</a:t>
            </a:r>
            <a:endParaRPr/>
          </a:p>
        </p:txBody>
      </p:sp>
      <p:sp>
        <p:nvSpPr>
          <p:cNvPr id="89" name="Google Shape;89;p15"/>
          <p:cNvSpPr txBox="1"/>
          <p:nvPr>
            <p:ph idx="2" type="subTitle"/>
          </p:nvPr>
        </p:nvSpPr>
        <p:spPr>
          <a:xfrm>
            <a:off x="458975" y="4231750"/>
            <a:ext cx="2923800" cy="37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Miss Sidhu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52" y="445025"/>
            <a:ext cx="571057" cy="6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9" name="Google Shape;19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250" y="152400"/>
            <a:ext cx="6019875" cy="14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325" y="1772825"/>
            <a:ext cx="670987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2848" y="3114661"/>
            <a:ext cx="1552800" cy="1154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8050" y="3114650"/>
            <a:ext cx="1783325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 txBox="1"/>
          <p:nvPr/>
        </p:nvSpPr>
        <p:spPr>
          <a:xfrm>
            <a:off x="173450" y="4290250"/>
            <a:ext cx="19830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300" y="267325"/>
            <a:ext cx="6823900" cy="415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/>
          <p:nvPr/>
        </p:nvSpPr>
        <p:spPr>
          <a:xfrm>
            <a:off x="186300" y="4344900"/>
            <a:ext cx="19455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/>
        </p:nvSpPr>
        <p:spPr>
          <a:xfrm>
            <a:off x="152400" y="4131625"/>
            <a:ext cx="25620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Montserrat"/>
                <a:ea typeface="Montserrat"/>
                <a:cs typeface="Montserrat"/>
                <a:sym typeface="Montserrat"/>
              </a:rPr>
              <a:t>Source: Cake image - Creative commons: Divyascookbook - CC BY-NC-ND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6"/>
          <p:cNvSpPr txBox="1"/>
          <p:nvPr>
            <p:ph idx="5" type="subTitle"/>
          </p:nvPr>
        </p:nvSpPr>
        <p:spPr>
          <a:xfrm>
            <a:off x="152400" y="152325"/>
            <a:ext cx="5251500" cy="10998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We can cut the cake into four equal parts. </a:t>
            </a:r>
            <a:endParaRPr sz="2800"/>
          </a:p>
        </p:txBody>
      </p:sp>
      <p:sp>
        <p:nvSpPr>
          <p:cNvPr id="217" name="Google Shape;217;p26"/>
          <p:cNvSpPr txBox="1"/>
          <p:nvPr>
            <p:ph idx="5" type="subTitle"/>
          </p:nvPr>
        </p:nvSpPr>
        <p:spPr>
          <a:xfrm>
            <a:off x="3987250" y="2063400"/>
            <a:ext cx="4697700" cy="22800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The whole has been divided into two equal parts. One part is half of the whole.</a:t>
            </a:r>
            <a:endParaRPr sz="2800"/>
          </a:p>
        </p:txBody>
      </p:sp>
      <p:pic>
        <p:nvPicPr>
          <p:cNvPr id="218" name="Google Shape;2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2200"/>
            <a:ext cx="3750125" cy="28125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26"/>
          <p:cNvCxnSpPr/>
          <p:nvPr/>
        </p:nvCxnSpPr>
        <p:spPr>
          <a:xfrm rot="10800000">
            <a:off x="2027463" y="1304150"/>
            <a:ext cx="0" cy="2708700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20" name="Google Shape;220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/>
        </p:nvSpPr>
        <p:spPr>
          <a:xfrm>
            <a:off x="102000" y="4198413"/>
            <a:ext cx="25248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Montserrat"/>
                <a:ea typeface="Montserrat"/>
                <a:cs typeface="Montserrat"/>
                <a:sym typeface="Montserrat"/>
              </a:rPr>
              <a:t>Source: Cake image - Creative commons: Divyascookbook - CC BY-NC-ND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7"/>
          <p:cNvSpPr txBox="1"/>
          <p:nvPr>
            <p:ph idx="5" type="subTitle"/>
          </p:nvPr>
        </p:nvSpPr>
        <p:spPr>
          <a:xfrm>
            <a:off x="152400" y="233000"/>
            <a:ext cx="6106500" cy="5949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Have we got four equal parts?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227" name="Google Shape;227;p27"/>
          <p:cNvSpPr txBox="1"/>
          <p:nvPr>
            <p:ph idx="5" type="subTitle"/>
          </p:nvPr>
        </p:nvSpPr>
        <p:spPr>
          <a:xfrm>
            <a:off x="4082750" y="2137150"/>
            <a:ext cx="4738500" cy="21807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We have now got four equal parts.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The whole is cut into four quarters.</a:t>
            </a:r>
            <a:endParaRPr sz="2800"/>
          </a:p>
        </p:txBody>
      </p:sp>
      <p:pic>
        <p:nvPicPr>
          <p:cNvPr id="228" name="Google Shape;2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25" y="1438150"/>
            <a:ext cx="3750125" cy="28125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27"/>
          <p:cNvCxnSpPr/>
          <p:nvPr/>
        </p:nvCxnSpPr>
        <p:spPr>
          <a:xfrm rot="10800000">
            <a:off x="2027463" y="1304150"/>
            <a:ext cx="0" cy="2708700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27"/>
          <p:cNvCxnSpPr/>
          <p:nvPr/>
        </p:nvCxnSpPr>
        <p:spPr>
          <a:xfrm>
            <a:off x="515950" y="2483075"/>
            <a:ext cx="1499400" cy="0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27"/>
          <p:cNvCxnSpPr/>
          <p:nvPr/>
        </p:nvCxnSpPr>
        <p:spPr>
          <a:xfrm flipH="1" rot="10800000">
            <a:off x="2027350" y="2463575"/>
            <a:ext cx="1511400" cy="19500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32" name="Google Shape;232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/>
          <p:nvPr>
            <p:ph type="title"/>
          </p:nvPr>
        </p:nvSpPr>
        <p:spPr>
          <a:xfrm>
            <a:off x="163575" y="196900"/>
            <a:ext cx="6104100" cy="68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Independent Task </a:t>
            </a:r>
            <a:endParaRPr sz="3600"/>
          </a:p>
        </p:txBody>
      </p:sp>
      <p:pic>
        <p:nvPicPr>
          <p:cNvPr id="238" name="Google Shape;2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050" y="1362674"/>
            <a:ext cx="2486775" cy="259851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8"/>
          <p:cNvSpPr txBox="1"/>
          <p:nvPr>
            <p:ph idx="3" type="subTitle"/>
          </p:nvPr>
        </p:nvSpPr>
        <p:spPr>
          <a:xfrm>
            <a:off x="224925" y="1182327"/>
            <a:ext cx="3037200" cy="19845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How many ways 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can you divide a slice of bread into quarters?</a:t>
            </a:r>
            <a:endParaRPr sz="2300"/>
          </a:p>
        </p:txBody>
      </p:sp>
      <p:sp>
        <p:nvSpPr>
          <p:cNvPr id="240" name="Google Shape;240;p28"/>
          <p:cNvSpPr txBox="1"/>
          <p:nvPr>
            <p:ph idx="3" type="subTitle"/>
          </p:nvPr>
        </p:nvSpPr>
        <p:spPr>
          <a:xfrm>
            <a:off x="5812825" y="2063400"/>
            <a:ext cx="3037200" cy="23364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How many ways 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can you show the 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slice not being divided into quarters?</a:t>
            </a:r>
            <a:endParaRPr sz="2300"/>
          </a:p>
        </p:txBody>
      </p:sp>
      <p:sp>
        <p:nvSpPr>
          <p:cNvPr id="241" name="Google Shape;241;p28"/>
          <p:cNvSpPr txBox="1"/>
          <p:nvPr>
            <p:ph idx="4" type="body"/>
          </p:nvPr>
        </p:nvSpPr>
        <p:spPr>
          <a:xfrm>
            <a:off x="288850" y="3417875"/>
            <a:ext cx="3037200" cy="5433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do you know?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242" name="Google Shape;242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/>
          <p:nvPr>
            <p:ph type="title"/>
          </p:nvPr>
        </p:nvSpPr>
        <p:spPr>
          <a:xfrm>
            <a:off x="163575" y="196900"/>
            <a:ext cx="6104100" cy="68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Challenge</a:t>
            </a:r>
            <a:r>
              <a:rPr lang="en-GB" sz="3600"/>
              <a:t> </a:t>
            </a:r>
            <a:endParaRPr sz="3600"/>
          </a:p>
        </p:txBody>
      </p:sp>
      <p:sp>
        <p:nvSpPr>
          <p:cNvPr id="248" name="Google Shape;248;p29"/>
          <p:cNvSpPr txBox="1"/>
          <p:nvPr>
            <p:ph idx="3" type="subTitle"/>
          </p:nvPr>
        </p:nvSpPr>
        <p:spPr>
          <a:xfrm>
            <a:off x="5774650" y="2163125"/>
            <a:ext cx="2910300" cy="21138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</a:rPr>
              <a:t>C</a:t>
            </a:r>
            <a:r>
              <a:rPr lang="en-GB" sz="2500">
                <a:solidFill>
                  <a:schemeClr val="dk2"/>
                </a:solidFill>
              </a:rPr>
              <a:t>an you describe the bar models using our star words?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249" name="Google Shape;249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0" name="Google Shape;250;p29"/>
          <p:cNvSpPr txBox="1"/>
          <p:nvPr/>
        </p:nvSpPr>
        <p:spPr>
          <a:xfrm>
            <a:off x="304800" y="4419250"/>
            <a:ext cx="21750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1" name="Google Shape;2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886600"/>
            <a:ext cx="5469849" cy="324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/>
          <p:nvPr>
            <p:ph type="title"/>
          </p:nvPr>
        </p:nvSpPr>
        <p:spPr>
          <a:xfrm>
            <a:off x="190400" y="150425"/>
            <a:ext cx="6104100" cy="68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Answers </a:t>
            </a:r>
            <a:endParaRPr sz="3600"/>
          </a:p>
        </p:txBody>
      </p:sp>
      <p:pic>
        <p:nvPicPr>
          <p:cNvPr id="257" name="Google Shape;2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989" y="1051419"/>
            <a:ext cx="2043910" cy="217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2039" y="1051331"/>
            <a:ext cx="2043910" cy="217084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0"/>
          <p:cNvSpPr txBox="1"/>
          <p:nvPr>
            <p:ph idx="3" type="subTitle"/>
          </p:nvPr>
        </p:nvSpPr>
        <p:spPr>
          <a:xfrm>
            <a:off x="190400" y="3557300"/>
            <a:ext cx="7877100" cy="6294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Here are some of the ways you can show quarters.</a:t>
            </a:r>
            <a:endParaRPr sz="2300"/>
          </a:p>
        </p:txBody>
      </p:sp>
      <p:cxnSp>
        <p:nvCxnSpPr>
          <p:cNvPr id="260" name="Google Shape;260;p30"/>
          <p:cNvCxnSpPr/>
          <p:nvPr/>
        </p:nvCxnSpPr>
        <p:spPr>
          <a:xfrm>
            <a:off x="2179904" y="935175"/>
            <a:ext cx="42300" cy="2403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30"/>
          <p:cNvCxnSpPr/>
          <p:nvPr/>
        </p:nvCxnSpPr>
        <p:spPr>
          <a:xfrm>
            <a:off x="3957005" y="1132974"/>
            <a:ext cx="1715400" cy="2007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30"/>
          <p:cNvCxnSpPr/>
          <p:nvPr/>
        </p:nvCxnSpPr>
        <p:spPr>
          <a:xfrm>
            <a:off x="1178975" y="2107810"/>
            <a:ext cx="2205300" cy="57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63" name="Google Shape;263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64" name="Google Shape;264;p30"/>
          <p:cNvCxnSpPr/>
          <p:nvPr/>
        </p:nvCxnSpPr>
        <p:spPr>
          <a:xfrm flipH="1">
            <a:off x="3855203" y="1227542"/>
            <a:ext cx="1701600" cy="1836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/>
          <p:nvPr>
            <p:ph type="title"/>
          </p:nvPr>
        </p:nvSpPr>
        <p:spPr>
          <a:xfrm>
            <a:off x="163575" y="196900"/>
            <a:ext cx="6104100" cy="68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Challenge answers </a:t>
            </a:r>
            <a:endParaRPr sz="3600"/>
          </a:p>
        </p:txBody>
      </p:sp>
      <p:sp>
        <p:nvSpPr>
          <p:cNvPr id="270" name="Google Shape;270;p31"/>
          <p:cNvSpPr txBox="1"/>
          <p:nvPr>
            <p:ph idx="3" type="subTitle"/>
          </p:nvPr>
        </p:nvSpPr>
        <p:spPr>
          <a:xfrm>
            <a:off x="5774650" y="2134575"/>
            <a:ext cx="3161400" cy="1826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2"/>
                </a:solidFill>
              </a:rPr>
              <a:t>Can you describe the bar models using our star words?</a:t>
            </a:r>
            <a:endParaRPr sz="2300">
              <a:solidFill>
                <a:schemeClr val="dk2"/>
              </a:solidFill>
            </a:endParaRPr>
          </a:p>
        </p:txBody>
      </p:sp>
      <p:sp>
        <p:nvSpPr>
          <p:cNvPr id="271" name="Google Shape;271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2" name="Google Shape;272;p31"/>
          <p:cNvSpPr txBox="1"/>
          <p:nvPr/>
        </p:nvSpPr>
        <p:spPr>
          <a:xfrm>
            <a:off x="304800" y="4130450"/>
            <a:ext cx="21750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3" name="Google Shape;2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886600"/>
            <a:ext cx="5382549" cy="324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1"/>
          <p:cNvSpPr txBox="1"/>
          <p:nvPr/>
        </p:nvSpPr>
        <p:spPr>
          <a:xfrm>
            <a:off x="2128775" y="1099725"/>
            <a:ext cx="18219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Whole</a:t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846175" y="2058300"/>
            <a:ext cx="18219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</a:t>
            </a:r>
            <a:endParaRPr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Half</a:t>
            </a:r>
            <a:endParaRPr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31"/>
          <p:cNvSpPr txBox="1"/>
          <p:nvPr/>
        </p:nvSpPr>
        <p:spPr>
          <a:xfrm>
            <a:off x="3661050" y="2058300"/>
            <a:ext cx="18219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</a:t>
            </a:r>
            <a:endParaRPr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Half</a:t>
            </a:r>
            <a:endParaRPr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304800" y="3271275"/>
            <a:ext cx="1330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Quarter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31"/>
          <p:cNvSpPr txBox="1"/>
          <p:nvPr/>
        </p:nvSpPr>
        <p:spPr>
          <a:xfrm>
            <a:off x="1672263" y="3271275"/>
            <a:ext cx="1330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Quarter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3039725" y="3271275"/>
            <a:ext cx="1330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Quarter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31"/>
          <p:cNvSpPr txBox="1"/>
          <p:nvPr/>
        </p:nvSpPr>
        <p:spPr>
          <a:xfrm>
            <a:off x="4293125" y="3271275"/>
            <a:ext cx="1330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Quarter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/>
          <p:nvPr>
            <p:ph type="title"/>
          </p:nvPr>
        </p:nvSpPr>
        <p:spPr>
          <a:xfrm>
            <a:off x="348450" y="1099725"/>
            <a:ext cx="8447100" cy="3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</a:pPr>
            <a:r>
              <a:t/>
            </a:r>
            <a:endParaRPr b="1" i="0"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</a:pPr>
            <a:r>
              <a:t/>
            </a:r>
            <a:endParaRPr b="1" i="0"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</a:pPr>
            <a:r>
              <a:rPr b="1" i="0" lang="en-GB" sz="3000">
                <a:latin typeface="Montserrat"/>
                <a:ea typeface="Montserrat"/>
                <a:cs typeface="Montserrat"/>
                <a:sym typeface="Montserrat"/>
              </a:rPr>
              <a:t>Share your work with Oak National</a:t>
            </a:r>
            <a:endParaRPr b="1" i="0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i="0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rPr i="0" lang="en-GB" sz="1700">
                <a:latin typeface="Montserrat"/>
                <a:ea typeface="Montserrat"/>
                <a:cs typeface="Montserrat"/>
                <a:sym typeface="Montserrat"/>
              </a:rPr>
              <a:t>If you'd like to, please ask your parent or carer to share your work on Twitter tagging </a:t>
            </a:r>
            <a:r>
              <a:rPr b="1" i="0" lang="en-GB" sz="1700">
                <a:latin typeface="Montserrat"/>
                <a:ea typeface="Montserrat"/>
                <a:cs typeface="Montserrat"/>
                <a:sym typeface="Montserrat"/>
              </a:rPr>
              <a:t>@OakNational</a:t>
            </a:r>
            <a:r>
              <a:rPr i="0" lang="en-GB" sz="1700"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0" lang="en-GB" sz="1700">
                <a:latin typeface="Montserrat"/>
                <a:ea typeface="Montserrat"/>
                <a:cs typeface="Montserrat"/>
                <a:sym typeface="Montserrat"/>
              </a:rPr>
              <a:t>#LearnwithOak</a:t>
            </a:r>
            <a:endParaRPr b="1" i="0"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</p:txBody>
      </p:sp>
      <p:pic>
        <p:nvPicPr>
          <p:cNvPr id="286" name="Google Shape;28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8751" y="3774438"/>
            <a:ext cx="644800" cy="6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2"/>
          <p:cNvSpPr txBox="1"/>
          <p:nvPr>
            <p:ph idx="12" type="sldNum"/>
          </p:nvPr>
        </p:nvSpPr>
        <p:spPr>
          <a:xfrm>
            <a:off x="-210691" y="4793326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 txBox="1"/>
          <p:nvPr>
            <p:ph type="title"/>
          </p:nvPr>
        </p:nvSpPr>
        <p:spPr>
          <a:xfrm>
            <a:off x="474600" y="445025"/>
            <a:ext cx="6300600" cy="380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400"/>
              <a:t>You were great today at finding a quarter.</a:t>
            </a:r>
            <a:endParaRPr i="0"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/>
              <a:t> </a:t>
            </a:r>
            <a:endParaRPr i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/>
              <a:t>Don’t forget to complete your end of lesson quiz.</a:t>
            </a:r>
            <a:endParaRPr i="0"/>
          </a:p>
        </p:txBody>
      </p:sp>
      <p:sp>
        <p:nvSpPr>
          <p:cNvPr id="293" name="Google Shape;293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458968" y="771775"/>
            <a:ext cx="49389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will need…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458975" y="1577325"/>
            <a:ext cx="2585400" cy="4533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Item 1</a:t>
            </a:r>
            <a:endParaRPr sz="1100"/>
          </a:p>
        </p:txBody>
      </p:sp>
      <p:sp>
        <p:nvSpPr>
          <p:cNvPr id="96" name="Google Shape;96;p16"/>
          <p:cNvSpPr txBox="1"/>
          <p:nvPr/>
        </p:nvSpPr>
        <p:spPr>
          <a:xfrm>
            <a:off x="3279300" y="1577325"/>
            <a:ext cx="2585400" cy="4533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Item 2</a:t>
            </a:r>
            <a:endParaRPr sz="1100"/>
          </a:p>
        </p:txBody>
      </p:sp>
      <p:sp>
        <p:nvSpPr>
          <p:cNvPr id="97" name="Google Shape;97;p16"/>
          <p:cNvSpPr txBox="1"/>
          <p:nvPr/>
        </p:nvSpPr>
        <p:spPr>
          <a:xfrm>
            <a:off x="6099625" y="1577325"/>
            <a:ext cx="2585400" cy="4533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Item 3</a:t>
            </a:r>
            <a:endParaRPr sz="1100"/>
          </a:p>
        </p:txBody>
      </p:sp>
      <p:sp>
        <p:nvSpPr>
          <p:cNvPr id="98" name="Google Shape;98;p16"/>
          <p:cNvSpPr txBox="1"/>
          <p:nvPr/>
        </p:nvSpPr>
        <p:spPr>
          <a:xfrm>
            <a:off x="459000" y="231525"/>
            <a:ext cx="8226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Welcome to today’s lesson!</a:t>
            </a: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963" y="2292711"/>
            <a:ext cx="2063400" cy="20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205950" y="4288950"/>
            <a:ext cx="49389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Montserrat"/>
                <a:ea typeface="Montserrat"/>
                <a:cs typeface="Montserrat"/>
                <a:sym typeface="Montserrat"/>
              </a:rPr>
              <a:t>Source: Pieces of paper - Creative Commons: Free vector graphic on Pixabay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4663" y="2359850"/>
            <a:ext cx="1955075" cy="19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4450" y="2128451"/>
            <a:ext cx="1215075" cy="12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4788" y="2562826"/>
            <a:ext cx="1215075" cy="12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5025" y="3149576"/>
            <a:ext cx="1215075" cy="126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/>
        </p:nvSpPr>
        <p:spPr>
          <a:xfrm>
            <a:off x="459000" y="60550"/>
            <a:ext cx="8226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Lesson agenda</a:t>
            </a:r>
            <a:endParaRPr b="1" sz="2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458975" y="445025"/>
            <a:ext cx="60543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Here is the outline for this lesson. We are going to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look at: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468400" y="795725"/>
            <a:ext cx="5806500" cy="55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Key vocabulary</a:t>
            </a:r>
            <a:endParaRPr b="1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468400" y="1546862"/>
            <a:ext cx="5806500" cy="55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Finding one quarter </a:t>
            </a:r>
            <a:endParaRPr b="1" sz="2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468400" y="2311187"/>
            <a:ext cx="5806500" cy="555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Exploring parts </a:t>
            </a:r>
            <a:r>
              <a:rPr b="1" lang="en-GB"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find a quarter</a:t>
            </a:r>
            <a:endParaRPr b="1"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468400" y="3075500"/>
            <a:ext cx="5806500" cy="55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 Independent task and answers </a:t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6" name="Google Shape;116;p17"/>
          <p:cNvCxnSpPr>
            <a:stCxn id="112" idx="2"/>
            <a:endCxn id="113" idx="0"/>
          </p:cNvCxnSpPr>
          <p:nvPr/>
        </p:nvCxnSpPr>
        <p:spPr>
          <a:xfrm>
            <a:off x="3371650" y="1351325"/>
            <a:ext cx="0" cy="1956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7" name="Google Shape;117;p17"/>
          <p:cNvCxnSpPr>
            <a:stCxn id="113" idx="2"/>
            <a:endCxn id="114" idx="0"/>
          </p:cNvCxnSpPr>
          <p:nvPr/>
        </p:nvCxnSpPr>
        <p:spPr>
          <a:xfrm>
            <a:off x="3371650" y="2102462"/>
            <a:ext cx="0" cy="2088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8" name="Google Shape;118;p17"/>
          <p:cNvCxnSpPr>
            <a:stCxn id="114" idx="2"/>
            <a:endCxn id="115" idx="0"/>
          </p:cNvCxnSpPr>
          <p:nvPr/>
        </p:nvCxnSpPr>
        <p:spPr>
          <a:xfrm>
            <a:off x="3371650" y="2866787"/>
            <a:ext cx="0" cy="2088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9" name="Google Shape;119;p17"/>
          <p:cNvSpPr txBox="1"/>
          <p:nvPr/>
        </p:nvSpPr>
        <p:spPr>
          <a:xfrm>
            <a:off x="468400" y="3839825"/>
            <a:ext cx="5806500" cy="55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final quiz to see what we learnt</a:t>
            </a:r>
            <a:endParaRPr b="1" i="0" sz="2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0" name="Google Shape;120;p17"/>
          <p:cNvCxnSpPr>
            <a:stCxn id="115" idx="2"/>
            <a:endCxn id="119" idx="0"/>
          </p:cNvCxnSpPr>
          <p:nvPr/>
        </p:nvCxnSpPr>
        <p:spPr>
          <a:xfrm>
            <a:off x="3371650" y="3631100"/>
            <a:ext cx="0" cy="2088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0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Star Words!</a:t>
            </a:r>
            <a:endParaRPr b="1" sz="3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50" y="3061850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2475" y="2786050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963" y="50917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7263" y="7842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2538" y="1176325"/>
            <a:ext cx="4391025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/>
        </p:nvSpPr>
        <p:spPr>
          <a:xfrm>
            <a:off x="121300" y="105200"/>
            <a:ext cx="2977200" cy="53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Brain teaser!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94" y="2566100"/>
            <a:ext cx="828325" cy="9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>
            <p:ph idx="3" type="subTitle"/>
          </p:nvPr>
        </p:nvSpPr>
        <p:spPr>
          <a:xfrm>
            <a:off x="292600" y="779300"/>
            <a:ext cx="2371200" cy="16500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Are the shapes split in half?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3825" y="779300"/>
            <a:ext cx="4325401" cy="331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121300" y="4290250"/>
            <a:ext cx="21096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/>
        </p:nvSpPr>
        <p:spPr>
          <a:xfrm>
            <a:off x="121300" y="191975"/>
            <a:ext cx="2977200" cy="57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Brain teaser!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0"/>
          <p:cNvSpPr txBox="1"/>
          <p:nvPr>
            <p:ph idx="3" type="subTitle"/>
          </p:nvPr>
        </p:nvSpPr>
        <p:spPr>
          <a:xfrm>
            <a:off x="121300" y="1194350"/>
            <a:ext cx="2408700" cy="18420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Are the shapes split in half?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000" y="1102925"/>
            <a:ext cx="4873414" cy="293765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230125" y="4290250"/>
            <a:ext cx="18894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0"/>
          <p:cNvSpPr txBox="1"/>
          <p:nvPr>
            <p:ph idx="3" type="subTitle"/>
          </p:nvPr>
        </p:nvSpPr>
        <p:spPr>
          <a:xfrm>
            <a:off x="2744475" y="1049538"/>
            <a:ext cx="696600" cy="450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Yes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53" name="Google Shape;153;p20"/>
          <p:cNvSpPr txBox="1"/>
          <p:nvPr>
            <p:ph idx="3" type="subTitle"/>
          </p:nvPr>
        </p:nvSpPr>
        <p:spPr>
          <a:xfrm>
            <a:off x="5795425" y="806388"/>
            <a:ext cx="696600" cy="4506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No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54" name="Google Shape;154;p20"/>
          <p:cNvSpPr txBox="1"/>
          <p:nvPr>
            <p:ph idx="3" type="subTitle"/>
          </p:nvPr>
        </p:nvSpPr>
        <p:spPr>
          <a:xfrm>
            <a:off x="2683700" y="3215113"/>
            <a:ext cx="696600" cy="450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Yes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55" name="Google Shape;155;p20"/>
          <p:cNvSpPr txBox="1"/>
          <p:nvPr>
            <p:ph idx="3" type="subTitle"/>
          </p:nvPr>
        </p:nvSpPr>
        <p:spPr>
          <a:xfrm>
            <a:off x="6150975" y="3665713"/>
            <a:ext cx="696600" cy="450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Yes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56" name="Google Shape;156;p20"/>
          <p:cNvSpPr txBox="1"/>
          <p:nvPr>
            <p:ph idx="3" type="subTitle"/>
          </p:nvPr>
        </p:nvSpPr>
        <p:spPr>
          <a:xfrm>
            <a:off x="7150625" y="2694563"/>
            <a:ext cx="696600" cy="4506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No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57" name="Google Shape;15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8" name="Google Shape;158;p20"/>
          <p:cNvSpPr txBox="1"/>
          <p:nvPr>
            <p:ph idx="3" type="subTitle"/>
          </p:nvPr>
        </p:nvSpPr>
        <p:spPr>
          <a:xfrm>
            <a:off x="4988200" y="2465913"/>
            <a:ext cx="696600" cy="4506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No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250" y="811800"/>
            <a:ext cx="6869025" cy="357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>
            <p:ph idx="1" type="subTitle"/>
          </p:nvPr>
        </p:nvSpPr>
        <p:spPr>
          <a:xfrm>
            <a:off x="320250" y="175325"/>
            <a:ext cx="3943200" cy="5394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Finding one quarter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217700" y="4387450"/>
            <a:ext cx="19389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/>
        </p:nvSpPr>
        <p:spPr>
          <a:xfrm>
            <a:off x="-355950" y="256600"/>
            <a:ext cx="7812000" cy="592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same? What is different?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2"/>
          <p:cNvSpPr txBox="1"/>
          <p:nvPr>
            <p:ph idx="12" type="sldNum"/>
          </p:nvPr>
        </p:nvSpPr>
        <p:spPr>
          <a:xfrm>
            <a:off x="335046" y="470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73" name="Google Shape;173;p22"/>
          <p:cNvGrpSpPr/>
          <p:nvPr/>
        </p:nvGrpSpPr>
        <p:grpSpPr>
          <a:xfrm>
            <a:off x="270533" y="1345787"/>
            <a:ext cx="3297812" cy="2384160"/>
            <a:chOff x="907683" y="939564"/>
            <a:chExt cx="3694200" cy="2883600"/>
          </a:xfrm>
        </p:grpSpPr>
        <p:sp>
          <p:nvSpPr>
            <p:cNvPr id="174" name="Google Shape;174;p22"/>
            <p:cNvSpPr/>
            <p:nvPr/>
          </p:nvSpPr>
          <p:spPr>
            <a:xfrm>
              <a:off x="907683" y="939564"/>
              <a:ext cx="3694200" cy="2883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75" name="Google Shape;175;p22"/>
            <p:cNvCxnSpPr>
              <a:stCxn id="174" idx="0"/>
              <a:endCxn id="174" idx="2"/>
            </p:cNvCxnSpPr>
            <p:nvPr/>
          </p:nvCxnSpPr>
          <p:spPr>
            <a:xfrm>
              <a:off x="2754783" y="939564"/>
              <a:ext cx="0" cy="28836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22"/>
            <p:cNvCxnSpPr>
              <a:stCxn id="174" idx="3"/>
              <a:endCxn id="174" idx="1"/>
            </p:cNvCxnSpPr>
            <p:nvPr/>
          </p:nvCxnSpPr>
          <p:spPr>
            <a:xfrm rot="10800000">
              <a:off x="907683" y="2381364"/>
              <a:ext cx="3694200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177" name="Google Shape;177;p22"/>
          <p:cNvSpPr/>
          <p:nvPr/>
        </p:nvSpPr>
        <p:spPr>
          <a:xfrm>
            <a:off x="4030238" y="1345800"/>
            <a:ext cx="3297900" cy="238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8" name="Google Shape;178;p22"/>
          <p:cNvCxnSpPr/>
          <p:nvPr/>
        </p:nvCxnSpPr>
        <p:spPr>
          <a:xfrm rot="10800000">
            <a:off x="4269200" y="2994900"/>
            <a:ext cx="3373500" cy="52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2"/>
          <p:cNvCxnSpPr>
            <a:stCxn id="177" idx="2"/>
          </p:cNvCxnSpPr>
          <p:nvPr/>
        </p:nvCxnSpPr>
        <p:spPr>
          <a:xfrm rot="10800000">
            <a:off x="4521488" y="1289100"/>
            <a:ext cx="1157700" cy="2440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0" name="Google Shape;180;p22"/>
          <p:cNvSpPr txBox="1"/>
          <p:nvPr>
            <p:ph idx="5" type="subTitle"/>
          </p:nvPr>
        </p:nvSpPr>
        <p:spPr>
          <a:xfrm>
            <a:off x="996788" y="3729900"/>
            <a:ext cx="1845300" cy="5925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Equal parts</a:t>
            </a:r>
            <a:endParaRPr sz="2200"/>
          </a:p>
        </p:txBody>
      </p:sp>
      <p:sp>
        <p:nvSpPr>
          <p:cNvPr id="181" name="Google Shape;181;p22"/>
          <p:cNvSpPr txBox="1"/>
          <p:nvPr>
            <p:ph idx="5" type="subTitle"/>
          </p:nvPr>
        </p:nvSpPr>
        <p:spPr>
          <a:xfrm>
            <a:off x="4535450" y="3729900"/>
            <a:ext cx="2287500" cy="5925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Une</a:t>
            </a:r>
            <a:r>
              <a:rPr lang="en-GB" sz="2200"/>
              <a:t>qual parts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>
            <p:ph idx="5" type="subTitle"/>
          </p:nvPr>
        </p:nvSpPr>
        <p:spPr>
          <a:xfrm>
            <a:off x="4410000" y="1978100"/>
            <a:ext cx="3895200" cy="18450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The whole has been divided into four equal parts.</a:t>
            </a:r>
            <a:endParaRPr sz="2800"/>
          </a:p>
        </p:txBody>
      </p:sp>
      <p:sp>
        <p:nvSpPr>
          <p:cNvPr id="187" name="Google Shape;187;p23"/>
          <p:cNvSpPr txBox="1"/>
          <p:nvPr/>
        </p:nvSpPr>
        <p:spPr>
          <a:xfrm>
            <a:off x="-41800" y="210500"/>
            <a:ext cx="7111800" cy="592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equal parts are there?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3"/>
          <p:cNvSpPr txBox="1"/>
          <p:nvPr>
            <p:ph idx="12" type="sldNum"/>
          </p:nvPr>
        </p:nvSpPr>
        <p:spPr>
          <a:xfrm>
            <a:off x="187675" y="4557825"/>
            <a:ext cx="720000" cy="23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189" name="Google Shape;189;p23"/>
          <p:cNvGrpSpPr/>
          <p:nvPr/>
        </p:nvGrpSpPr>
        <p:grpSpPr>
          <a:xfrm>
            <a:off x="458983" y="939414"/>
            <a:ext cx="3694331" cy="2883685"/>
            <a:chOff x="907683" y="939564"/>
            <a:chExt cx="3694331" cy="2883685"/>
          </a:xfrm>
        </p:grpSpPr>
        <p:sp>
          <p:nvSpPr>
            <p:cNvPr id="190" name="Google Shape;190;p23"/>
            <p:cNvSpPr/>
            <p:nvPr/>
          </p:nvSpPr>
          <p:spPr>
            <a:xfrm>
              <a:off x="907683" y="939564"/>
              <a:ext cx="3694331" cy="288368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1" name="Google Shape;191;p23"/>
            <p:cNvCxnSpPr>
              <a:stCxn id="190" idx="0"/>
              <a:endCxn id="190" idx="2"/>
            </p:cNvCxnSpPr>
            <p:nvPr/>
          </p:nvCxnSpPr>
          <p:spPr>
            <a:xfrm>
              <a:off x="2754848" y="939564"/>
              <a:ext cx="0" cy="28836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92" name="Google Shape;192;p23"/>
            <p:cNvCxnSpPr>
              <a:stCxn id="190" idx="3"/>
              <a:endCxn id="190" idx="1"/>
            </p:cNvCxnSpPr>
            <p:nvPr/>
          </p:nvCxnSpPr>
          <p:spPr>
            <a:xfrm rot="10800000">
              <a:off x="907814" y="2381406"/>
              <a:ext cx="3694200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